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s/slide2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51C516-4FE7-4C65-8C8E-C3F851424DB2}" type="datetimeFigureOut">
              <a:rPr lang="en-US" smtClean="0"/>
              <a:t>05-Sep-20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B83A8F-69BF-4451-8054-5B03CEDF550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8C7B4C-5DE2-4A71-ADB3-49D3EDE2BAE4}" type="slidenum">
              <a:rPr lang="en-US" smtClean="0"/>
              <a:pPr/>
              <a:t>72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AEF33D-6253-42E4-AE1A-DDC33F2F0363}" type="datetimeFigureOut">
              <a:rPr lang="en-US" smtClean="0"/>
              <a:t>05-Sep-20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AEF33D-6253-42E4-AE1A-DDC33F2F0363}" type="datetimeFigureOut">
              <a:rPr lang="en-US" smtClean="0"/>
              <a:t>05-Sep-20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AEF33D-6253-42E4-AE1A-DDC33F2F0363}" type="datetimeFigureOut">
              <a:rPr lang="en-US" smtClean="0"/>
              <a:t>05-Sep-20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AEF33D-6253-42E4-AE1A-DDC33F2F0363}" type="datetimeFigureOut">
              <a:rPr lang="en-US" smtClean="0"/>
              <a:t>05-Sep-20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AEF33D-6253-42E4-AE1A-DDC33F2F0363}" type="datetimeFigureOut">
              <a:rPr lang="en-US" smtClean="0"/>
              <a:t>05-Sep-20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AEF33D-6253-42E4-AE1A-DDC33F2F0363}" type="datetimeFigureOut">
              <a:rPr lang="en-US" smtClean="0"/>
              <a:t>05-Sep-20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AEF33D-6253-42E4-AE1A-DDC33F2F0363}" type="datetimeFigureOut">
              <a:rPr lang="en-US" smtClean="0"/>
              <a:t>05-Sep-20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AEF33D-6253-42E4-AE1A-DDC33F2F0363}" type="datetimeFigureOut">
              <a:rPr lang="en-US" smtClean="0"/>
              <a:t>05-Sep-20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EF33D-6253-42E4-AE1A-DDC33F2F0363}" type="datetimeFigureOut">
              <a:rPr lang="en-US" smtClean="0"/>
              <a:t>05-Sep-20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EF33D-6253-42E4-AE1A-DDC33F2F0363}" type="datetimeFigureOut">
              <a:rPr lang="en-US" smtClean="0"/>
              <a:t>05-Sep-20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EF33D-6253-42E4-AE1A-DDC33F2F0363}" type="datetimeFigureOut">
              <a:rPr lang="en-US" smtClean="0"/>
              <a:t>05-Sep-20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5B513-8FAD-4F4E-8778-F04BFBFC4A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EF33D-6253-42E4-AE1A-DDC33F2F0363}" type="datetimeFigureOut">
              <a:rPr lang="en-US" smtClean="0"/>
              <a:t>05-Sep-20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5B513-8FAD-4F4E-8778-F04BFBFC4A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file:///D:\VTU\CG&amp;IP\videos\vector.mp4" TargetMode="Externa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www.mathwarehouse.com/animated-gifs/transformations.php"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www.mathwarehouse.com/animated-gifs/transformations.php"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mathwarehouse.com/animated-gifs/transformations.php"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www.geeksforgeeks.org/cyrus-beck/"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55.gif"/><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60.gif"/><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65.gi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66.gif"/><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www.cs.kent.edu/~farrell/cg02/reference/" TargetMode="External"/><Relationship Id="rId2" Type="http://schemas.openxmlformats.org/officeDocument/2006/relationships/hyperlink" Target="http://www.slideshare.net/.../computer-graphics-image-processing-lecture-n" TargetMode="External"/><Relationship Id="rId1" Type="http://schemas.openxmlformats.org/officeDocument/2006/relationships/slideLayout" Target="../slideLayouts/slideLayout2.xml"/><Relationship Id="rId4" Type="http://schemas.openxmlformats.org/officeDocument/2006/relationships/hyperlink" Target="https://www.university.youth4work.com/study-material/computer-graphics-lectu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jagan\Downloads\videoplayback%20(2).mp4"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15aqFQQVBWU"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gi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9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VTU"/>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59832" y="548680"/>
            <a:ext cx="3420000" cy="1008112"/>
          </a:xfrm>
          <a:prstGeom prst="rect">
            <a:avLst/>
          </a:prstGeom>
          <a:noFill/>
          <a:ln>
            <a:noFill/>
          </a:ln>
        </p:spPr>
      </p:pic>
      <p:sp>
        <p:nvSpPr>
          <p:cNvPr id="4" name="Rectangle 3"/>
          <p:cNvSpPr/>
          <p:nvPr/>
        </p:nvSpPr>
        <p:spPr>
          <a:xfrm>
            <a:off x="1259632" y="1844824"/>
            <a:ext cx="7128792" cy="646331"/>
          </a:xfrm>
          <a:prstGeom prst="rect">
            <a:avLst/>
          </a:prstGeom>
          <a:solidFill>
            <a:srgbClr val="FFC000"/>
          </a:solidFill>
        </p:spPr>
        <p:txBody>
          <a:bodyPr wrap="square">
            <a:spAutoFit/>
          </a:bodyPr>
          <a:lstStyle/>
          <a:p>
            <a:pPr algn="ctr"/>
            <a:r>
              <a:rPr lang="en-US" b="1" dirty="0" smtClean="0">
                <a:latin typeface="Times New Roman" pitchFamily="18" charset="0"/>
                <a:ea typeface="Verdana" pitchFamily="34" charset="0"/>
                <a:cs typeface="Times New Roman" pitchFamily="18" charset="0"/>
              </a:rPr>
              <a:t>SCHOOL OF COMPUTING</a:t>
            </a:r>
          </a:p>
          <a:p>
            <a:pPr algn="ctr"/>
            <a:r>
              <a:rPr lang="en-US" b="1" dirty="0" smtClean="0">
                <a:latin typeface="Times New Roman" pitchFamily="18" charset="0"/>
                <a:ea typeface="Verdana" pitchFamily="34" charset="0"/>
                <a:cs typeface="Times New Roman" pitchFamily="18" charset="0"/>
              </a:rPr>
              <a:t>DEPARTMENT OF COMPUTER SCIENCE &amp; ENGINEERING</a:t>
            </a:r>
          </a:p>
        </p:txBody>
      </p:sp>
      <p:sp>
        <p:nvSpPr>
          <p:cNvPr id="6" name="Title 5"/>
          <p:cNvSpPr>
            <a:spLocks noGrp="1"/>
          </p:cNvSpPr>
          <p:nvPr>
            <p:ph type="ctrTitle"/>
          </p:nvPr>
        </p:nvSpPr>
        <p:spPr/>
        <p:txBody>
          <a:bodyPr>
            <a:normAutofit fontScale="90000"/>
          </a:bodyPr>
          <a:lstStyle/>
          <a:p>
            <a:r>
              <a:rPr lang="en-US" b="1" dirty="0" smtClean="0"/>
              <a:t/>
            </a:r>
            <a:br>
              <a:rPr lang="en-US" b="1" dirty="0" smtClean="0"/>
            </a:br>
            <a:r>
              <a:rPr lang="en-US" b="1" dirty="0" smtClean="0"/>
              <a:t/>
            </a:r>
            <a:br>
              <a:rPr lang="en-US" b="1" dirty="0" smtClean="0"/>
            </a:br>
            <a:r>
              <a:rPr lang="en-US" sz="2700" b="1" dirty="0" smtClean="0">
                <a:latin typeface="Times New Roman" pitchFamily="18" charset="0"/>
                <a:cs typeface="Times New Roman" pitchFamily="18" charset="0"/>
              </a:rPr>
              <a:t>1151CS113-COMPUTER GRAPHICS AND IMAGE PROCESSING</a:t>
            </a:r>
            <a:endParaRPr lang="en-US" sz="2700" dirty="0">
              <a:latin typeface="Times New Roman" pitchFamily="18" charset="0"/>
              <a:cs typeface="Times New Roman" pitchFamily="18" charset="0"/>
            </a:endParaRPr>
          </a:p>
        </p:txBody>
      </p:sp>
      <p:sp>
        <p:nvSpPr>
          <p:cNvPr id="7" name="Subtitle 2"/>
          <p:cNvSpPr>
            <a:spLocks noGrp="1"/>
          </p:cNvSpPr>
          <p:nvPr>
            <p:ph type="subTitle" idx="1"/>
          </p:nvPr>
        </p:nvSpPr>
        <p:spPr>
          <a:xfrm>
            <a:off x="730877" y="4346004"/>
            <a:ext cx="8261797" cy="1655762"/>
          </a:xfrm>
        </p:spPr>
        <p:txBody>
          <a:bodyPr>
            <a:noAutofit/>
          </a:bodyPr>
          <a:lstStyle/>
          <a:p>
            <a:r>
              <a:rPr lang="en-IN" sz="2800" dirty="0" smtClean="0">
                <a:solidFill>
                  <a:schemeClr val="tx1"/>
                </a:solidFill>
                <a:latin typeface="Times New Roman" panose="02020603050405020304" pitchFamily="18" charset="0"/>
                <a:cs typeface="Times New Roman" panose="02020603050405020304" pitchFamily="18" charset="0"/>
              </a:rPr>
              <a:t>UNIT-I</a:t>
            </a:r>
            <a:endParaRPr lang="en-IN" sz="2800" dirty="0" smtClean="0">
              <a:solidFill>
                <a:schemeClr val="tx1"/>
              </a:solidFill>
              <a:latin typeface="Times New Roman" panose="02020603050405020304" pitchFamily="18" charset="0"/>
              <a:cs typeface="Times New Roman" panose="02020603050405020304" pitchFamily="18" charset="0"/>
            </a:endParaRPr>
          </a:p>
          <a:p>
            <a:r>
              <a:rPr lang="en-IN" sz="2800" dirty="0" smtClean="0">
                <a:solidFill>
                  <a:schemeClr val="tx1"/>
                </a:solidFill>
                <a:latin typeface="Times New Roman" panose="02020603050405020304" pitchFamily="18" charset="0"/>
                <a:cs typeface="Times New Roman" panose="02020603050405020304" pitchFamily="18" charset="0"/>
              </a:rPr>
              <a:t>Faculty/ID – </a:t>
            </a:r>
            <a:r>
              <a:rPr lang="en-IN" sz="2800" dirty="0" err="1" smtClean="0">
                <a:solidFill>
                  <a:schemeClr val="tx1"/>
                </a:solidFill>
                <a:latin typeface="Times New Roman" panose="02020603050405020304" pitchFamily="18" charset="0"/>
                <a:cs typeface="Times New Roman" panose="02020603050405020304" pitchFamily="18" charset="0"/>
              </a:rPr>
              <a:t>Raghavendran.S</a:t>
            </a:r>
            <a:r>
              <a:rPr lang="en-IN" sz="2800" dirty="0" smtClean="0">
                <a:solidFill>
                  <a:schemeClr val="tx1"/>
                </a:solidFill>
                <a:latin typeface="Times New Roman" panose="02020603050405020304" pitchFamily="18" charset="0"/>
                <a:cs typeface="Times New Roman" panose="02020603050405020304" pitchFamily="18" charset="0"/>
              </a:rPr>
              <a:t>., M.E.,(PhD)/TTS1541</a:t>
            </a:r>
          </a:p>
          <a:p>
            <a:r>
              <a:rPr lang="en-IN" sz="2800" dirty="0" smtClean="0">
                <a:solidFill>
                  <a:schemeClr val="tx1"/>
                </a:solidFill>
                <a:latin typeface="Times New Roman" panose="02020603050405020304" pitchFamily="18" charset="0"/>
                <a:cs typeface="Times New Roman" panose="02020603050405020304" pitchFamily="18" charset="0"/>
              </a:rPr>
              <a:t>Assistant Professor</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260648"/>
            <a:ext cx="3888000" cy="7200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IN" sz="4000" b="1" dirty="0" smtClean="0">
                <a:solidFill>
                  <a:srgbClr val="FFC000"/>
                </a:solidFill>
                <a:latin typeface="Times New Roman" pitchFamily="18" charset="0"/>
                <a:cs typeface="Times New Roman" pitchFamily="18" charset="0"/>
              </a:rPr>
              <a:t>Vector Graphics</a:t>
            </a:r>
            <a:endParaRPr lang="en-US" sz="40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755576" y="1052736"/>
            <a:ext cx="7632948" cy="5184575"/>
          </a:xfrm>
        </p:spPr>
        <p:txBody>
          <a:bodyPr>
            <a:normAutofit/>
          </a:bodyPr>
          <a:lstStyle/>
          <a:p>
            <a:pPr algn="just">
              <a:lnSpc>
                <a:spcPct val="150000"/>
              </a:lnSpc>
            </a:pPr>
            <a:r>
              <a:rPr lang="en-US" sz="2000" dirty="0" smtClean="0">
                <a:latin typeface="Times New Roman" pitchFamily="18" charset="0"/>
                <a:cs typeface="Times New Roman" pitchFamily="18" charset="0"/>
              </a:rPr>
              <a:t>Vector graphics are based on mathematical formulas that define geometric primitives such as polygons, lines, curves, circles and rectangles.</a:t>
            </a:r>
          </a:p>
          <a:p>
            <a:pPr algn="just">
              <a:lnSpc>
                <a:spcPct val="150000"/>
              </a:lnSpc>
            </a:pPr>
            <a:r>
              <a:rPr lang="en-US" sz="2000" dirty="0" smtClean="0">
                <a:latin typeface="Times New Roman" pitchFamily="18" charset="0"/>
                <a:cs typeface="Times New Roman" pitchFamily="18" charset="0"/>
              </a:rPr>
              <a:t> Because vector graphics are composed of true geometric primitives, they are best used to represent more structured images, like line art graphics with flat, uniform colors.</a:t>
            </a:r>
          </a:p>
          <a:p>
            <a:pPr algn="just">
              <a:lnSpc>
                <a:spcPct val="150000"/>
              </a:lnSpc>
            </a:pPr>
            <a:r>
              <a:rPr lang="en-US" sz="2000" dirty="0" smtClean="0">
                <a:latin typeface="Times New Roman" pitchFamily="18" charset="0"/>
                <a:cs typeface="Times New Roman" pitchFamily="18" charset="0"/>
              </a:rPr>
              <a:t> Most created images (as opposed to natural images) meet these specifications, including logos, letterhead, and fonts.</a:t>
            </a:r>
            <a:endParaRPr lang="en-US" sz="2000" dirty="0">
              <a:latin typeface="Times New Roman" pitchFamily="18" charset="0"/>
              <a:cs typeface="Times New Roman" pitchFamily="18" charset="0"/>
            </a:endParaRPr>
          </a:p>
        </p:txBody>
      </p:sp>
      <p:pic>
        <p:nvPicPr>
          <p:cNvPr id="4" name="Picture 3" descr="vector.jpg"/>
          <p:cNvPicPr>
            <a:picLocks noChangeAspect="1"/>
          </p:cNvPicPr>
          <p:nvPr/>
        </p:nvPicPr>
        <p:blipFill>
          <a:blip r:embed="rId3" cstate="print"/>
          <a:stretch>
            <a:fillRect/>
          </a:stretch>
        </p:blipFill>
        <p:spPr>
          <a:xfrm>
            <a:off x="2555776" y="4869160"/>
            <a:ext cx="4608512" cy="1728192"/>
          </a:xfrm>
          <a:prstGeom prst="rect">
            <a:avLst/>
          </a:prstGeom>
          <a:ln>
            <a:noFill/>
          </a:ln>
          <a:effectLst>
            <a:softEdge rad="112500"/>
          </a:effectLst>
        </p:spPr>
      </p:pic>
      <p:pic>
        <p:nvPicPr>
          <p:cNvPr id="5" name="vector.mp4">
            <a:hlinkClick r:id="" action="ppaction://media"/>
          </p:cNvPr>
          <p:cNvPicPr>
            <a:picLocks noRot="1" noChangeAspect="1"/>
          </p:cNvPicPr>
          <p:nvPr>
            <a:videoFile r:link="rId1"/>
          </p:nvPr>
        </p:nvPicPr>
        <p:blipFill>
          <a:blip r:embed="rId4" cstate="print"/>
          <a:stretch>
            <a:fillRect/>
          </a:stretch>
        </p:blipFill>
        <p:spPr>
          <a:xfrm>
            <a:off x="7020272" y="4581128"/>
            <a:ext cx="1664185" cy="936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5328592"/>
          </a:xfrm>
        </p:spPr>
        <p:txBody>
          <a:bodyPr>
            <a:normAutofit/>
          </a:bodyPr>
          <a:lstStyle/>
          <a:p>
            <a:pPr>
              <a:buNone/>
            </a:pPr>
            <a:r>
              <a:rPr lang="en-US" sz="2200" b="1" dirty="0" smtClean="0">
                <a:latin typeface="Times New Roman" pitchFamily="18" charset="0"/>
                <a:cs typeface="Times New Roman" pitchFamily="18" charset="0"/>
              </a:rPr>
              <a:t>Function of ellipse:</a:t>
            </a:r>
          </a:p>
          <a:p>
            <a:pPr>
              <a:lnSpc>
                <a:spcPct val="150000"/>
              </a:lnSpc>
              <a:buNone/>
            </a:pPr>
            <a:r>
              <a:rPr lang="en-US" sz="2000" i="1" dirty="0" err="1" smtClean="0">
                <a:latin typeface="Times New Roman" pitchFamily="18" charset="0"/>
                <a:cs typeface="Times New Roman" pitchFamily="18" charset="0"/>
              </a:rPr>
              <a:t>f</a:t>
            </a:r>
            <a:r>
              <a:rPr lang="en-US" sz="2000" i="1" baseline="-25000" dirty="0" err="1" smtClean="0">
                <a:latin typeface="Times New Roman" pitchFamily="18" charset="0"/>
                <a:cs typeface="Times New Roman" pitchFamily="18" charset="0"/>
              </a:rPr>
              <a:t>ellipse</a:t>
            </a:r>
            <a:r>
              <a:rPr lang="en-US" sz="2000" i="1" dirty="0" smtClean="0">
                <a:latin typeface="Times New Roman" pitchFamily="18" charset="0"/>
                <a:cs typeface="Times New Roman" pitchFamily="18" charset="0"/>
              </a:rPr>
              <a:t>(x, y)=</a:t>
            </a:r>
            <a:r>
              <a:rPr lang="en-IN" sz="2000" b="1" dirty="0" smtClean="0">
                <a:solidFill>
                  <a:srgbClr val="FF0000"/>
                </a:solidFill>
                <a:latin typeface="Times New Roman" pitchFamily="18" charset="0"/>
                <a:cs typeface="Times New Roman" pitchFamily="18" charset="0"/>
              </a:rPr>
              <a:t>x</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b</a:t>
            </a:r>
            <a:r>
              <a:rPr lang="en-US" sz="2000" b="1"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y</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a</a:t>
            </a:r>
            <a:r>
              <a:rPr lang="en-US" sz="2000" b="1" baseline="30000" dirty="0" smtClean="0">
                <a:solidFill>
                  <a:srgbClr val="FF0000"/>
                </a:solidFill>
                <a:latin typeface="Times New Roman" pitchFamily="18" charset="0"/>
                <a:cs typeface="Times New Roman" pitchFamily="18" charset="0"/>
              </a:rPr>
              <a:t>2 </a:t>
            </a:r>
            <a:r>
              <a:rPr lang="en-US" sz="2000" b="1" dirty="0" smtClean="0">
                <a:solidFill>
                  <a:srgbClr val="FF0000"/>
                </a:solidFill>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a</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b</a:t>
            </a:r>
            <a:r>
              <a:rPr lang="en-US" sz="2000" b="1"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nSpc>
                <a:spcPct val="150000"/>
              </a:lnSpc>
              <a:buNone/>
            </a:pPr>
            <a:r>
              <a:rPr lang="en-US" sz="2000" i="1" dirty="0" err="1" smtClean="0">
                <a:latin typeface="Times New Roman" pitchFamily="18" charset="0"/>
                <a:cs typeface="Times New Roman" pitchFamily="18" charset="0"/>
              </a:rPr>
              <a:t>f</a:t>
            </a:r>
            <a:r>
              <a:rPr lang="en-US" sz="2000" i="1" baseline="-25000" dirty="0" err="1" smtClean="0">
                <a:latin typeface="Times New Roman" pitchFamily="18" charset="0"/>
                <a:cs typeface="Times New Roman" pitchFamily="18" charset="0"/>
              </a:rPr>
              <a:t>ellipse</a:t>
            </a:r>
            <a:r>
              <a:rPr lang="en-US" sz="2000" i="1" dirty="0" smtClean="0">
                <a:latin typeface="Times New Roman" pitchFamily="18" charset="0"/>
                <a:cs typeface="Times New Roman" pitchFamily="18" charset="0"/>
              </a:rPr>
              <a:t>(x, y)&lt;0 then (x, y) is inside the ellipse.</a:t>
            </a:r>
            <a:endParaRPr lang="en-US" sz="2000" dirty="0" smtClean="0">
              <a:latin typeface="Times New Roman" pitchFamily="18" charset="0"/>
              <a:cs typeface="Times New Roman" pitchFamily="18" charset="0"/>
            </a:endParaRPr>
          </a:p>
          <a:p>
            <a:pPr>
              <a:lnSpc>
                <a:spcPct val="150000"/>
              </a:lnSpc>
              <a:buNone/>
            </a:pPr>
            <a:r>
              <a:rPr lang="en-US" sz="2000" i="1" dirty="0" err="1" smtClean="0">
                <a:latin typeface="Times New Roman" pitchFamily="18" charset="0"/>
                <a:cs typeface="Times New Roman" pitchFamily="18" charset="0"/>
              </a:rPr>
              <a:t>f</a:t>
            </a:r>
            <a:r>
              <a:rPr lang="en-US" sz="2000" i="1" baseline="-25000" dirty="0" err="1" smtClean="0">
                <a:latin typeface="Times New Roman" pitchFamily="18" charset="0"/>
                <a:cs typeface="Times New Roman" pitchFamily="18" charset="0"/>
              </a:rPr>
              <a:t>ellipse</a:t>
            </a:r>
            <a:r>
              <a:rPr lang="en-US" sz="2000" i="1" dirty="0" smtClean="0">
                <a:latin typeface="Times New Roman" pitchFamily="18" charset="0"/>
                <a:cs typeface="Times New Roman" pitchFamily="18" charset="0"/>
              </a:rPr>
              <a:t>(x, y)&gt;0 then (x, y) is outside the ellipse.</a:t>
            </a:r>
            <a:endParaRPr lang="en-US" sz="2000" dirty="0" smtClean="0">
              <a:latin typeface="Times New Roman" pitchFamily="18" charset="0"/>
              <a:cs typeface="Times New Roman" pitchFamily="18" charset="0"/>
            </a:endParaRPr>
          </a:p>
          <a:p>
            <a:pPr>
              <a:lnSpc>
                <a:spcPct val="150000"/>
              </a:lnSpc>
              <a:buNone/>
            </a:pPr>
            <a:r>
              <a:rPr lang="en-US" sz="2000" i="1" dirty="0" err="1" smtClean="0">
                <a:latin typeface="Times New Roman" pitchFamily="18" charset="0"/>
                <a:cs typeface="Times New Roman" pitchFamily="18" charset="0"/>
              </a:rPr>
              <a:t>f</a:t>
            </a:r>
            <a:r>
              <a:rPr lang="en-US" sz="2000" i="1" baseline="-25000" dirty="0" err="1" smtClean="0">
                <a:latin typeface="Times New Roman" pitchFamily="18" charset="0"/>
                <a:cs typeface="Times New Roman" pitchFamily="18" charset="0"/>
              </a:rPr>
              <a:t>ellipse</a:t>
            </a:r>
            <a:r>
              <a:rPr lang="en-US" sz="2000" i="1" dirty="0" smtClean="0">
                <a:latin typeface="Times New Roman" pitchFamily="18" charset="0"/>
                <a:cs typeface="Times New Roman" pitchFamily="18" charset="0"/>
              </a:rPr>
              <a:t>(x, y)=0 then (x, y) is on the ellipse.</a:t>
            </a:r>
          </a:p>
          <a:p>
            <a:pPr>
              <a:buNone/>
            </a:pPr>
            <a:endParaRPr lang="en-IN" sz="2000" i="1" dirty="0" smtClean="0">
              <a:latin typeface="Times New Roman" pitchFamily="18" charset="0"/>
              <a:cs typeface="Times New Roman" pitchFamily="18" charset="0"/>
            </a:endParaRPr>
          </a:p>
          <a:p>
            <a:pPr>
              <a:lnSpc>
                <a:spcPct val="150000"/>
              </a:lnSpc>
              <a:buNone/>
            </a:pPr>
            <a:r>
              <a:rPr lang="en-US" sz="2000" b="1" dirty="0" smtClean="0">
                <a:latin typeface="Times New Roman" pitchFamily="18" charset="0"/>
                <a:cs typeface="Times New Roman" pitchFamily="18" charset="0"/>
              </a:rPr>
              <a:t>Decision parameter:</a:t>
            </a:r>
          </a:p>
          <a:p>
            <a:pPr>
              <a:lnSpc>
                <a:spcPct val="150000"/>
              </a:lnSpc>
              <a:buNone/>
            </a:pPr>
            <a:r>
              <a:rPr lang="en-US" sz="2000" dirty="0" smtClean="0">
                <a:latin typeface="Times New Roman" pitchFamily="18" charset="0"/>
                <a:cs typeface="Times New Roman" pitchFamily="18" charset="0"/>
              </a:rPr>
              <a:t>Initially, we have two decision parameters p1</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in region 1 and p2</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in region 2.</a:t>
            </a:r>
          </a:p>
          <a:p>
            <a:pPr>
              <a:lnSpc>
                <a:spcPct val="150000"/>
              </a:lnSpc>
              <a:buNone/>
            </a:pPr>
            <a:r>
              <a:rPr lang="en-US" sz="2000" dirty="0" smtClean="0">
                <a:latin typeface="Times New Roman" pitchFamily="18" charset="0"/>
                <a:cs typeface="Times New Roman" pitchFamily="18" charset="0"/>
              </a:rPr>
              <a:t>These parameters are defined as : p1</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in region 1 is given as</a:t>
            </a:r>
          </a:p>
          <a:p>
            <a:pPr algn="ctr">
              <a:lnSpc>
                <a:spcPct val="150000"/>
              </a:lnSpc>
              <a:buNone/>
            </a:pPr>
            <a:r>
              <a:rPr lang="en-US" sz="2000" i="1" dirty="0" smtClean="0">
                <a:latin typeface="Times New Roman" pitchFamily="18" charset="0"/>
                <a:cs typeface="Times New Roman" pitchFamily="18" charset="0"/>
              </a:rPr>
              <a:t>p1</a:t>
            </a:r>
            <a:r>
              <a:rPr lang="en-US" sz="2000" i="1" baseline="-25000" dirty="0" smtClean="0">
                <a:latin typeface="Times New Roman" pitchFamily="18" charset="0"/>
                <a:cs typeface="Times New Roman" pitchFamily="18" charset="0"/>
              </a:rPr>
              <a:t>k</a:t>
            </a:r>
            <a:r>
              <a:rPr lang="en-US" sz="2000" i="1" dirty="0" smtClean="0">
                <a:latin typeface="Times New Roman" pitchFamily="18" charset="0"/>
                <a:cs typeface="Times New Roman" pitchFamily="18" charset="0"/>
              </a:rPr>
              <a:t>=r</a:t>
            </a:r>
            <a:r>
              <a:rPr lang="en-US" sz="2000" i="1" baseline="-25000" dirty="0" smtClean="0">
                <a:latin typeface="Times New Roman" pitchFamily="18" charset="0"/>
                <a:cs typeface="Times New Roman" pitchFamily="18" charset="0"/>
              </a:rPr>
              <a:t>y</a:t>
            </a:r>
            <a:r>
              <a:rPr lang="en-US" sz="2000" i="1" baseline="30000" dirty="0" smtClean="0">
                <a:latin typeface="Times New Roman" pitchFamily="18" charset="0"/>
                <a:cs typeface="Times New Roman" pitchFamily="18" charset="0"/>
              </a:rPr>
              <a:t>2</a:t>
            </a:r>
            <a:r>
              <a:rPr lang="en-US" sz="2000" i="1" dirty="0" smtClean="0">
                <a:latin typeface="Times New Roman" pitchFamily="18" charset="0"/>
                <a:cs typeface="Times New Roman" pitchFamily="18" charset="0"/>
              </a:rPr>
              <a:t>+1/4r</a:t>
            </a:r>
            <a:r>
              <a:rPr lang="en-US" sz="2000" i="1" baseline="-25000" dirty="0" smtClean="0">
                <a:latin typeface="Times New Roman" pitchFamily="18" charset="0"/>
                <a:cs typeface="Times New Roman" pitchFamily="18" charset="0"/>
              </a:rPr>
              <a:t>x</a:t>
            </a:r>
            <a:r>
              <a:rPr lang="en-US" sz="2000" i="1" baseline="30000" dirty="0" smtClean="0">
                <a:latin typeface="Times New Roman" pitchFamily="18" charset="0"/>
                <a:cs typeface="Times New Roman" pitchFamily="18" charset="0"/>
              </a:rPr>
              <a:t>2</a:t>
            </a:r>
            <a:r>
              <a:rPr lang="en-US" sz="2000" i="1" dirty="0" smtClean="0">
                <a:latin typeface="Times New Roman" pitchFamily="18" charset="0"/>
                <a:cs typeface="Times New Roman" pitchFamily="18" charset="0"/>
              </a:rPr>
              <a:t>-r</a:t>
            </a:r>
            <a:r>
              <a:rPr lang="en-US" sz="2000" i="1" baseline="-25000" dirty="0" smtClean="0">
                <a:latin typeface="Times New Roman" pitchFamily="18" charset="0"/>
                <a:cs typeface="Times New Roman" pitchFamily="18" charset="0"/>
              </a:rPr>
              <a:t>x</a:t>
            </a:r>
            <a:r>
              <a:rPr lang="en-US" sz="2000" i="1" baseline="30000" dirty="0" smtClean="0">
                <a:latin typeface="Times New Roman" pitchFamily="18" charset="0"/>
                <a:cs typeface="Times New Roman" pitchFamily="18" charset="0"/>
              </a:rPr>
              <a:t>2</a:t>
            </a:r>
            <a:r>
              <a:rPr lang="en-US" sz="2000" i="1" dirty="0" smtClean="0">
                <a:latin typeface="Times New Roman" pitchFamily="18" charset="0"/>
                <a:cs typeface="Times New Roman" pitchFamily="18" charset="0"/>
              </a:rPr>
              <a:t>r</a:t>
            </a:r>
            <a:r>
              <a:rPr lang="en-US" sz="2000" i="1" baseline="-25000" dirty="0" smtClean="0">
                <a:latin typeface="Times New Roman" pitchFamily="18" charset="0"/>
                <a:cs typeface="Times New Roman" pitchFamily="18" charset="0"/>
              </a:rPr>
              <a:t>y</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972312" y="274638"/>
            <a:ext cx="6408000" cy="684000"/>
          </a:xfrm>
          <a:noFill/>
          <a:ln>
            <a:noFill/>
          </a:ln>
        </p:spPr>
        <p:txBody>
          <a:bodyP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r>
              <a:rPr lang="en-US" sz="3200" dirty="0" smtClean="0">
                <a:solidFill>
                  <a:srgbClr val="FFC000"/>
                </a:solidFill>
                <a:latin typeface="Times New Roman" pitchFamily="18" charset="0"/>
                <a:cs typeface="Times New Roman" pitchFamily="18" charset="0"/>
              </a:rPr>
              <a:t/>
            </a:r>
            <a:br>
              <a:rPr lang="en-US" sz="3200" dirty="0" smtClean="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256584"/>
          </a:xfrm>
        </p:spPr>
        <p:txBody>
          <a:bodyPr>
            <a:normAutofit lnSpcReduction="10000"/>
          </a:bodyPr>
          <a:lstStyle/>
          <a:p>
            <a:pPr>
              <a:lnSpc>
                <a:spcPct val="150000"/>
              </a:lnSpc>
            </a:pPr>
            <a:r>
              <a:rPr lang="en-IN" sz="2000" dirty="0" smtClean="0">
                <a:latin typeface="Times New Roman" pitchFamily="18" charset="0"/>
                <a:cs typeface="Times New Roman" pitchFamily="18" charset="0"/>
              </a:rPr>
              <a:t> In this algorithm the ellipse will be drawn. The center of the ellipse will be (0,0).</a:t>
            </a:r>
          </a:p>
          <a:p>
            <a:pPr>
              <a:lnSpc>
                <a:spcPct val="150000"/>
              </a:lnSpc>
            </a:pPr>
            <a:r>
              <a:rPr lang="en-IN" sz="2000" dirty="0" smtClean="0">
                <a:latin typeface="Times New Roman" pitchFamily="18" charset="0"/>
                <a:cs typeface="Times New Roman" pitchFamily="18" charset="0"/>
              </a:rPr>
              <a:t>To draw an ellipse, we solve the algorithm for the first quadrant.</a:t>
            </a:r>
          </a:p>
          <a:p>
            <a:pPr>
              <a:lnSpc>
                <a:spcPct val="150000"/>
              </a:lnSpc>
            </a:pPr>
            <a:r>
              <a:rPr lang="en-IN" sz="2000" dirty="0" smtClean="0">
                <a:latin typeface="Times New Roman" pitchFamily="18" charset="0"/>
                <a:cs typeface="Times New Roman" pitchFamily="18" charset="0"/>
              </a:rPr>
              <a:t>Points on the other quadrant will be mirrored from the first quadrant.</a:t>
            </a:r>
          </a:p>
          <a:p>
            <a:pPr>
              <a:lnSpc>
                <a:spcPct val="150000"/>
              </a:lnSpc>
            </a:pPr>
            <a:r>
              <a:rPr lang="en-IN" sz="2000" dirty="0" smtClean="0">
                <a:latin typeface="Times New Roman" pitchFamily="18" charset="0"/>
                <a:cs typeface="Times New Roman" pitchFamily="18" charset="0"/>
              </a:rPr>
              <a:t>The first quadrant has two regions.</a:t>
            </a:r>
          </a:p>
          <a:p>
            <a:pPr>
              <a:lnSpc>
                <a:spcPct val="150000"/>
              </a:lnSpc>
            </a:pPr>
            <a:r>
              <a:rPr lang="en-IN" sz="2000" dirty="0" smtClean="0">
                <a:latin typeface="Times New Roman" pitchFamily="18" charset="0"/>
                <a:cs typeface="Times New Roman" pitchFamily="18" charset="0"/>
              </a:rPr>
              <a:t>If we draw a tangent at any point on the ellipse at region 1, the slope of the tangent must be m&lt;1.</a:t>
            </a:r>
          </a:p>
          <a:p>
            <a:pPr>
              <a:lnSpc>
                <a:spcPct val="150000"/>
              </a:lnSpc>
            </a:pPr>
            <a:r>
              <a:rPr lang="en-IN" sz="2000" dirty="0" smtClean="0">
                <a:latin typeface="Times New Roman" pitchFamily="18" charset="0"/>
                <a:cs typeface="Times New Roman" pitchFamily="18" charset="0"/>
              </a:rPr>
              <a:t>In the diagram the red tangent with slope &lt;1</a:t>
            </a:r>
          </a:p>
          <a:p>
            <a:pPr>
              <a:lnSpc>
                <a:spcPct val="150000"/>
              </a:lnSpc>
            </a:pPr>
            <a:r>
              <a:rPr lang="en-IN" sz="2000" dirty="0" smtClean="0">
                <a:latin typeface="Times New Roman" pitchFamily="18" charset="0"/>
                <a:cs typeface="Times New Roman" pitchFamily="18" charset="0"/>
              </a:rPr>
              <a:t>Similarly, if we draw a tangent on the ellipse at any point of region 2, the slope of the tangent must be greater than one (m&gt;1). In the diagram blue tangent has a slope &gt;1</a:t>
            </a:r>
          </a:p>
          <a:p>
            <a:pPr>
              <a:buNone/>
            </a:pPr>
            <a:endParaRPr lang="en-US" dirty="0"/>
          </a:p>
        </p:txBody>
      </p:sp>
      <p:sp>
        <p:nvSpPr>
          <p:cNvPr id="4"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47664" y="2348880"/>
            <a:ext cx="6120680" cy="3168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572000" y="1772816"/>
            <a:ext cx="72008" cy="4464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1600" y="4005064"/>
            <a:ext cx="7488832"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644008" y="2420888"/>
            <a:ext cx="2736304"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23928" y="2204864"/>
            <a:ext cx="2232248" cy="28803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380312" y="2924944"/>
            <a:ext cx="576064" cy="1584176"/>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084168" y="2276872"/>
            <a:ext cx="1584176" cy="1152128"/>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83968" y="2492896"/>
            <a:ext cx="0" cy="1440160"/>
          </a:xfrm>
          <a:prstGeom prst="straightConnector1">
            <a:avLst/>
          </a:prstGeom>
          <a:ln w="444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51920" y="3068960"/>
            <a:ext cx="349776" cy="461665"/>
          </a:xfrm>
          <a:prstGeom prst="rect">
            <a:avLst/>
          </a:prstGeom>
          <a:noFill/>
        </p:spPr>
        <p:txBody>
          <a:bodyPr wrap="none" rtlCol="0">
            <a:spAutoFit/>
          </a:bodyPr>
          <a:lstStyle/>
          <a:p>
            <a:r>
              <a:rPr lang="en-IN" sz="2400" b="1" dirty="0" smtClean="0"/>
              <a:t>b</a:t>
            </a:r>
            <a:endParaRPr lang="en-US" sz="2400" b="1" dirty="0"/>
          </a:p>
        </p:txBody>
      </p:sp>
      <p:sp>
        <p:nvSpPr>
          <p:cNvPr id="31" name="TextBox 30"/>
          <p:cNvSpPr txBox="1"/>
          <p:nvPr/>
        </p:nvSpPr>
        <p:spPr>
          <a:xfrm>
            <a:off x="5796136" y="4221088"/>
            <a:ext cx="336952" cy="461665"/>
          </a:xfrm>
          <a:prstGeom prst="rect">
            <a:avLst/>
          </a:prstGeom>
          <a:noFill/>
        </p:spPr>
        <p:txBody>
          <a:bodyPr wrap="none" rtlCol="0">
            <a:spAutoFit/>
          </a:bodyPr>
          <a:lstStyle/>
          <a:p>
            <a:r>
              <a:rPr lang="en-IN" sz="2400" b="1" dirty="0" smtClean="0"/>
              <a:t>a</a:t>
            </a:r>
            <a:endParaRPr lang="en-US" sz="2400" b="1" dirty="0"/>
          </a:p>
        </p:txBody>
      </p:sp>
      <p:cxnSp>
        <p:nvCxnSpPr>
          <p:cNvPr id="32" name="Straight Arrow Connector 31"/>
          <p:cNvCxnSpPr/>
          <p:nvPr/>
        </p:nvCxnSpPr>
        <p:spPr>
          <a:xfrm flipH="1">
            <a:off x="4716016" y="4149080"/>
            <a:ext cx="2736304" cy="0"/>
          </a:xfrm>
          <a:prstGeom prst="straightConnector1">
            <a:avLst/>
          </a:prstGeom>
          <a:ln w="444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
        <p:nvSpPr>
          <p:cNvPr id="38" name="TextBox 37"/>
          <p:cNvSpPr txBox="1"/>
          <p:nvPr/>
        </p:nvSpPr>
        <p:spPr>
          <a:xfrm>
            <a:off x="6588224" y="1556792"/>
            <a:ext cx="1846275" cy="461665"/>
          </a:xfrm>
          <a:prstGeom prst="rect">
            <a:avLst/>
          </a:prstGeom>
          <a:noFill/>
        </p:spPr>
        <p:txBody>
          <a:bodyPr wrap="none" rtlCol="0">
            <a:spAutoFit/>
          </a:bodyPr>
          <a:lstStyle/>
          <a:p>
            <a:r>
              <a:rPr lang="en-IN" sz="2400" b="1" dirty="0" smtClean="0"/>
              <a:t>1</a:t>
            </a:r>
            <a:r>
              <a:rPr lang="en-IN" sz="2400" b="1" baseline="30000" dirty="0" smtClean="0"/>
              <a:t>st</a:t>
            </a:r>
            <a:r>
              <a:rPr lang="en-IN" sz="2400" b="1" dirty="0" smtClean="0"/>
              <a:t> Quadrant </a:t>
            </a:r>
            <a:endParaRPr lang="en-US" sz="2400" b="1" dirty="0"/>
          </a:p>
        </p:txBody>
      </p:sp>
      <p:sp>
        <p:nvSpPr>
          <p:cNvPr id="39" name="TextBox 38"/>
          <p:cNvSpPr txBox="1"/>
          <p:nvPr/>
        </p:nvSpPr>
        <p:spPr>
          <a:xfrm>
            <a:off x="1547664" y="1628800"/>
            <a:ext cx="1917513" cy="461665"/>
          </a:xfrm>
          <a:prstGeom prst="rect">
            <a:avLst/>
          </a:prstGeom>
          <a:noFill/>
        </p:spPr>
        <p:txBody>
          <a:bodyPr wrap="none" rtlCol="0">
            <a:spAutoFit/>
          </a:bodyPr>
          <a:lstStyle/>
          <a:p>
            <a:r>
              <a:rPr lang="en-IN" sz="2400" b="1" dirty="0" smtClean="0"/>
              <a:t>2</a:t>
            </a:r>
            <a:r>
              <a:rPr lang="en-IN" sz="2400" b="1" baseline="30000" dirty="0" smtClean="0"/>
              <a:t>nd</a:t>
            </a:r>
            <a:r>
              <a:rPr lang="en-IN" sz="2400" b="1" dirty="0" smtClean="0"/>
              <a:t> Quadrant </a:t>
            </a:r>
            <a:endParaRPr lang="en-US" sz="2400" b="1" dirty="0"/>
          </a:p>
        </p:txBody>
      </p:sp>
      <p:sp>
        <p:nvSpPr>
          <p:cNvPr id="40" name="TextBox 39"/>
          <p:cNvSpPr txBox="1"/>
          <p:nvPr/>
        </p:nvSpPr>
        <p:spPr>
          <a:xfrm>
            <a:off x="1619672" y="5733256"/>
            <a:ext cx="1878143" cy="461665"/>
          </a:xfrm>
          <a:prstGeom prst="rect">
            <a:avLst/>
          </a:prstGeom>
          <a:noFill/>
        </p:spPr>
        <p:txBody>
          <a:bodyPr wrap="none" rtlCol="0">
            <a:spAutoFit/>
          </a:bodyPr>
          <a:lstStyle/>
          <a:p>
            <a:r>
              <a:rPr lang="en-IN" sz="2400" b="1" dirty="0" smtClean="0"/>
              <a:t>3</a:t>
            </a:r>
            <a:r>
              <a:rPr lang="en-IN" sz="2400" b="1" baseline="30000" dirty="0" smtClean="0"/>
              <a:t>rd</a:t>
            </a:r>
            <a:r>
              <a:rPr lang="en-IN" sz="2400" b="1" dirty="0" smtClean="0"/>
              <a:t> Quadrant </a:t>
            </a:r>
            <a:endParaRPr lang="en-US" sz="2400" b="1" dirty="0"/>
          </a:p>
        </p:txBody>
      </p:sp>
      <p:sp>
        <p:nvSpPr>
          <p:cNvPr id="41" name="TextBox 40"/>
          <p:cNvSpPr txBox="1"/>
          <p:nvPr/>
        </p:nvSpPr>
        <p:spPr>
          <a:xfrm>
            <a:off x="6516216" y="5805264"/>
            <a:ext cx="1946367" cy="461665"/>
          </a:xfrm>
          <a:prstGeom prst="rect">
            <a:avLst/>
          </a:prstGeom>
          <a:noFill/>
        </p:spPr>
        <p:txBody>
          <a:bodyPr wrap="none" rtlCol="0">
            <a:spAutoFit/>
          </a:bodyPr>
          <a:lstStyle/>
          <a:p>
            <a:r>
              <a:rPr lang="en-IN" sz="2400" b="1" dirty="0" smtClean="0"/>
              <a:t>4</a:t>
            </a:r>
            <a:r>
              <a:rPr lang="en-IN" sz="2400" b="1" baseline="30000" dirty="0" smtClean="0"/>
              <a:t>th</a:t>
            </a:r>
            <a:r>
              <a:rPr lang="en-IN" sz="2400" b="1" dirty="0" smtClean="0"/>
              <a:t>  Quadrant </a:t>
            </a:r>
            <a:endParaRPr lang="en-US" sz="2400" b="1" dirty="0"/>
          </a:p>
        </p:txBody>
      </p:sp>
      <p:sp>
        <p:nvSpPr>
          <p:cNvPr id="42" name="TextBox 41"/>
          <p:cNvSpPr txBox="1"/>
          <p:nvPr/>
        </p:nvSpPr>
        <p:spPr>
          <a:xfrm>
            <a:off x="4860032" y="1772816"/>
            <a:ext cx="1284647" cy="461665"/>
          </a:xfrm>
          <a:prstGeom prst="rect">
            <a:avLst/>
          </a:prstGeom>
          <a:noFill/>
        </p:spPr>
        <p:txBody>
          <a:bodyPr wrap="none" rtlCol="0">
            <a:spAutoFit/>
          </a:bodyPr>
          <a:lstStyle/>
          <a:p>
            <a:r>
              <a:rPr lang="en-IN" sz="2400" b="1" i="1" dirty="0" smtClean="0"/>
              <a:t>Region 1</a:t>
            </a:r>
            <a:endParaRPr lang="en-US" sz="2400" b="1" i="1" dirty="0"/>
          </a:p>
        </p:txBody>
      </p:sp>
      <p:sp>
        <p:nvSpPr>
          <p:cNvPr id="43" name="TextBox 42"/>
          <p:cNvSpPr txBox="1"/>
          <p:nvPr/>
        </p:nvSpPr>
        <p:spPr>
          <a:xfrm>
            <a:off x="7859353" y="2996952"/>
            <a:ext cx="1284647" cy="461665"/>
          </a:xfrm>
          <a:prstGeom prst="rect">
            <a:avLst/>
          </a:prstGeom>
          <a:noFill/>
        </p:spPr>
        <p:txBody>
          <a:bodyPr wrap="none" rtlCol="0">
            <a:spAutoFit/>
          </a:bodyPr>
          <a:lstStyle/>
          <a:p>
            <a:r>
              <a:rPr lang="en-IN" sz="2400" b="1" i="1" dirty="0" smtClean="0"/>
              <a:t>Region 2</a:t>
            </a:r>
            <a:endParaRPr lang="en-US" sz="2400" b="1" i="1"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a:bodyPr>
          <a:lstStyle/>
          <a:p>
            <a:pPr>
              <a:lnSpc>
                <a:spcPct val="150000"/>
              </a:lnSpc>
            </a:pPr>
            <a:r>
              <a:rPr lang="en-IN" sz="2000" dirty="0" smtClean="0">
                <a:latin typeface="Times New Roman" pitchFamily="18" charset="0"/>
                <a:cs typeface="Times New Roman" pitchFamily="18" charset="0"/>
              </a:rPr>
              <a:t>The green tangent is separating each region. The slope of this tangent is m=-1</a:t>
            </a:r>
          </a:p>
          <a:p>
            <a:pPr>
              <a:lnSpc>
                <a:spcPct val="150000"/>
              </a:lnSpc>
            </a:pPr>
            <a:r>
              <a:rPr lang="en-IN" sz="2000" dirty="0" smtClean="0">
                <a:latin typeface="Times New Roman" pitchFamily="18" charset="0"/>
                <a:cs typeface="Times New Roman" pitchFamily="18" charset="0"/>
              </a:rPr>
              <a:t>The equation of the ellipse is (x</a:t>
            </a:r>
            <a:r>
              <a:rPr lang="en-US"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/a</a:t>
            </a:r>
            <a:r>
              <a:rPr lang="en-US"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)+(y</a:t>
            </a:r>
            <a:r>
              <a:rPr lang="en-US"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a:t>
            </a:r>
            <a:r>
              <a:rPr lang="en-US"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)=1 or </a:t>
            </a:r>
            <a:r>
              <a:rPr lang="en-IN" sz="2000" b="1" dirty="0" smtClean="0">
                <a:solidFill>
                  <a:srgbClr val="FF0000"/>
                </a:solidFill>
                <a:latin typeface="Times New Roman" pitchFamily="18" charset="0"/>
                <a:cs typeface="Times New Roman" pitchFamily="18" charset="0"/>
              </a:rPr>
              <a:t>x</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b</a:t>
            </a:r>
            <a:r>
              <a:rPr lang="en-US" sz="2000" b="1"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y</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a</a:t>
            </a:r>
            <a:r>
              <a:rPr lang="en-US" sz="2000" b="1" baseline="30000" dirty="0" smtClean="0">
                <a:solidFill>
                  <a:srgbClr val="FF0000"/>
                </a:solidFill>
                <a:latin typeface="Times New Roman" pitchFamily="18" charset="0"/>
                <a:cs typeface="Times New Roman" pitchFamily="18" charset="0"/>
              </a:rPr>
              <a:t>2 </a:t>
            </a:r>
            <a:r>
              <a:rPr lang="en-US" sz="2000" b="1" dirty="0" smtClean="0">
                <a:solidFill>
                  <a:srgbClr val="FF0000"/>
                </a:solidFill>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a</a:t>
            </a:r>
            <a:r>
              <a:rPr lang="en-US" sz="2000" b="1" baseline="30000" dirty="0" smtClean="0">
                <a:solidFill>
                  <a:srgbClr val="FF0000"/>
                </a:solidFill>
                <a:latin typeface="Times New Roman" pitchFamily="18" charset="0"/>
                <a:cs typeface="Times New Roman" pitchFamily="18" charset="0"/>
              </a:rPr>
              <a:t>2</a:t>
            </a:r>
            <a:r>
              <a:rPr lang="en-IN" sz="2000" b="1" dirty="0" smtClean="0">
                <a:solidFill>
                  <a:srgbClr val="FF0000"/>
                </a:solidFill>
                <a:latin typeface="Times New Roman" pitchFamily="18" charset="0"/>
                <a:cs typeface="Times New Roman" pitchFamily="18" charset="0"/>
              </a:rPr>
              <a:t>b</a:t>
            </a:r>
            <a:r>
              <a:rPr lang="en-US" sz="2000" b="1"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=0=f(</a:t>
            </a:r>
            <a:r>
              <a:rPr lang="en-US" sz="2000" dirty="0" err="1" smtClean="0">
                <a:latin typeface="Times New Roman" pitchFamily="18" charset="0"/>
                <a:cs typeface="Times New Roman" pitchFamily="18" charset="0"/>
              </a:rPr>
              <a:t>x,y</a:t>
            </a:r>
            <a:r>
              <a:rPr lang="en-US" sz="2000" dirty="0" smtClean="0">
                <a:latin typeface="Times New Roman" pitchFamily="18" charset="0"/>
                <a:cs typeface="Times New Roman" pitchFamily="18" charset="0"/>
              </a:rPr>
              <a:t>)</a:t>
            </a:r>
          </a:p>
          <a:p>
            <a:pPr>
              <a:lnSpc>
                <a:spcPct val="150000"/>
              </a:lnSpc>
            </a:pPr>
            <a:r>
              <a:rPr lang="en-IN" sz="2000" dirty="0" smtClean="0">
                <a:latin typeface="Times New Roman" pitchFamily="18" charset="0"/>
                <a:cs typeface="Times New Roman" pitchFamily="18" charset="0"/>
              </a:rPr>
              <a:t>We know the slope of the line is </a:t>
            </a:r>
            <a:r>
              <a:rPr lang="en-IN" sz="2000" b="1" dirty="0" smtClean="0">
                <a:solidFill>
                  <a:srgbClr val="FF0000"/>
                </a:solidFill>
                <a:latin typeface="Times New Roman" pitchFamily="18" charset="0"/>
                <a:cs typeface="Times New Roman" pitchFamily="18" charset="0"/>
              </a:rPr>
              <a:t>m=</a:t>
            </a:r>
            <a:r>
              <a:rPr lang="en-IN" sz="2000" b="1" dirty="0" err="1" smtClean="0">
                <a:solidFill>
                  <a:srgbClr val="FF0000"/>
                </a:solidFill>
                <a:latin typeface="Times New Roman" pitchFamily="18" charset="0"/>
                <a:cs typeface="Times New Roman" pitchFamily="18" charset="0"/>
              </a:rPr>
              <a:t>dy</a:t>
            </a:r>
            <a:r>
              <a:rPr lang="en-IN" sz="2000" b="1" dirty="0" smtClean="0">
                <a:solidFill>
                  <a:srgbClr val="FF0000"/>
                </a:solidFill>
                <a:latin typeface="Times New Roman" pitchFamily="18" charset="0"/>
                <a:cs typeface="Times New Roman" pitchFamily="18" charset="0"/>
              </a:rPr>
              <a:t>/</a:t>
            </a:r>
            <a:r>
              <a:rPr lang="en-IN" sz="2000" b="1" dirty="0" err="1" smtClean="0">
                <a:solidFill>
                  <a:srgbClr val="FF0000"/>
                </a:solidFill>
                <a:latin typeface="Times New Roman" pitchFamily="18" charset="0"/>
                <a:cs typeface="Times New Roman" pitchFamily="18" charset="0"/>
              </a:rPr>
              <a:t>dx</a:t>
            </a:r>
            <a:endParaRPr lang="en-IN" sz="2000" b="1" dirty="0" smtClean="0">
              <a:solidFill>
                <a:srgbClr val="FF0000"/>
              </a:solidFill>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partial derivative of f(</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w.r.t.x</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fx</a:t>
            </a:r>
            <a:r>
              <a:rPr lang="en-IN" sz="2000" dirty="0" smtClean="0">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2xb</a:t>
            </a:r>
            <a:r>
              <a:rPr lang="en-US" sz="2000" baseline="30000" dirty="0" smtClean="0">
                <a:solidFill>
                  <a:srgbClr val="FF0000"/>
                </a:solidFill>
                <a:latin typeface="Times New Roman" pitchFamily="18" charset="0"/>
                <a:cs typeface="Times New Roman" pitchFamily="18" charset="0"/>
              </a:rPr>
              <a:t>2</a:t>
            </a:r>
          </a:p>
          <a:p>
            <a:pPr>
              <a:lnSpc>
                <a:spcPct val="150000"/>
              </a:lnSpc>
            </a:pPr>
            <a:r>
              <a:rPr lang="en-IN" sz="2000" dirty="0" smtClean="0">
                <a:latin typeface="Times New Roman" pitchFamily="18" charset="0"/>
                <a:cs typeface="Times New Roman" pitchFamily="18" charset="0"/>
              </a:rPr>
              <a:t>The partial derivative of f(</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w.r.t.y</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fy</a:t>
            </a:r>
            <a:r>
              <a:rPr lang="en-IN" sz="2000" dirty="0" smtClean="0">
                <a:latin typeface="Times New Roman" pitchFamily="18" charset="0"/>
                <a:cs typeface="Times New Roman" pitchFamily="18" charset="0"/>
              </a:rPr>
              <a:t>=</a:t>
            </a:r>
            <a:r>
              <a:rPr lang="en-IN" sz="2000" b="1" dirty="0" smtClean="0">
                <a:solidFill>
                  <a:srgbClr val="FF0000"/>
                </a:solidFill>
                <a:latin typeface="Times New Roman" pitchFamily="18" charset="0"/>
                <a:cs typeface="Times New Roman" pitchFamily="18" charset="0"/>
              </a:rPr>
              <a:t>2ya</a:t>
            </a:r>
            <a:r>
              <a:rPr lang="en-US" sz="2000" baseline="30000" dirty="0" smtClean="0">
                <a:solidFill>
                  <a:srgbClr val="FF0000"/>
                </a:solidFill>
                <a:latin typeface="Times New Roman" pitchFamily="18" charset="0"/>
                <a:cs typeface="Times New Roman" pitchFamily="18" charset="0"/>
              </a:rPr>
              <a:t>2</a:t>
            </a:r>
          </a:p>
          <a:p>
            <a:pPr>
              <a:lnSpc>
                <a:spcPct val="150000"/>
              </a:lnSpc>
            </a:pPr>
            <a:r>
              <a:rPr lang="en-IN" sz="2000" dirty="0" err="1" smtClean="0">
                <a:latin typeface="Times New Roman" pitchFamily="18" charset="0"/>
                <a:cs typeface="Times New Roman" pitchFamily="18" charset="0"/>
              </a:rPr>
              <a:t>dy</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dx</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fx</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fy</a:t>
            </a:r>
            <a:r>
              <a:rPr lang="en-IN" sz="2000" dirty="0" smtClean="0">
                <a:latin typeface="Times New Roman" pitchFamily="18" charset="0"/>
                <a:cs typeface="Times New Roman" pitchFamily="18" charset="0"/>
              </a:rPr>
              <a:t>)=(-2xb</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r>
              <a:rPr lang="en-IN" sz="2000" dirty="0" smtClean="0">
                <a:latin typeface="Times New Roman" pitchFamily="18" charset="0"/>
                <a:cs typeface="Times New Roman" pitchFamily="18" charset="0"/>
              </a:rPr>
              <a:t>2ya</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p>
          <a:p>
            <a:pPr>
              <a:lnSpc>
                <a:spcPct val="150000"/>
              </a:lnSpc>
            </a:pPr>
            <a:r>
              <a:rPr lang="en-IN" sz="2000" dirty="0" smtClean="0">
                <a:latin typeface="Times New Roman" pitchFamily="18" charset="0"/>
                <a:cs typeface="Times New Roman" pitchFamily="18" charset="0"/>
              </a:rPr>
              <a:t>So </a:t>
            </a:r>
            <a:r>
              <a:rPr lang="en-IN" sz="2000" b="1" dirty="0" smtClean="0">
                <a:solidFill>
                  <a:srgbClr val="FF0000"/>
                </a:solidFill>
                <a:latin typeface="Times New Roman" pitchFamily="18" charset="0"/>
                <a:cs typeface="Times New Roman" pitchFamily="18" charset="0"/>
              </a:rPr>
              <a:t>when 2xb</a:t>
            </a:r>
            <a:r>
              <a:rPr lang="en-US" sz="2000"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&gt;=</a:t>
            </a:r>
            <a:r>
              <a:rPr lang="en-IN" sz="2000" b="1" dirty="0" smtClean="0">
                <a:solidFill>
                  <a:srgbClr val="FF0000"/>
                </a:solidFill>
                <a:latin typeface="Times New Roman" pitchFamily="18" charset="0"/>
                <a:cs typeface="Times New Roman" pitchFamily="18" charset="0"/>
              </a:rPr>
              <a:t>2ya</a:t>
            </a:r>
            <a:r>
              <a:rPr lang="en-US" sz="2000" baseline="30000"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calculation of region 1 stopped and calculation of region 2 starts</a:t>
            </a:r>
          </a:p>
          <a:p>
            <a:pPr>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36712"/>
            <a:ext cx="8229600" cy="4525963"/>
          </a:xfrm>
        </p:spPr>
        <p:txBody>
          <a:bodyPr/>
          <a:lstStyle/>
          <a:p>
            <a:pPr>
              <a:lnSpc>
                <a:spcPct val="150000"/>
              </a:lnSpc>
              <a:buNone/>
            </a:pPr>
            <a:r>
              <a:rPr lang="en-IN" sz="2000" b="1" dirty="0" smtClean="0">
                <a:latin typeface="Times New Roman" pitchFamily="18" charset="0"/>
                <a:cs typeface="Times New Roman" pitchFamily="18" charset="0"/>
              </a:rPr>
              <a:t>Region 1</a:t>
            </a:r>
            <a:endParaRPr lang="en-US" sz="2000" b="1"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slope of the tangent (m&lt;1)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X value increases at the unit intervals so x</a:t>
            </a:r>
            <a:r>
              <a:rPr lang="en-IN" sz="2000" baseline="-25000" dirty="0" smtClean="0">
                <a:latin typeface="Times New Roman" pitchFamily="18" charset="0"/>
                <a:cs typeface="Times New Roman" pitchFamily="18" charset="0"/>
              </a:rPr>
              <a:t>k+1</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x</a:t>
            </a:r>
            <a:r>
              <a:rPr lang="en-IN" sz="2000" baseline="-25000" dirty="0" err="1" smtClean="0">
                <a:latin typeface="Times New Roman" pitchFamily="18" charset="0"/>
                <a:cs typeface="Times New Roman" pitchFamily="18" charset="0"/>
              </a:rPr>
              <a:t>k</a:t>
            </a:r>
            <a:r>
              <a:rPr lang="en-IN" sz="2000" baseline="-25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y value will either </a:t>
            </a:r>
            <a:r>
              <a:rPr lang="en-IN" sz="2000" dirty="0" err="1" smtClean="0">
                <a:latin typeface="Times New Roman" pitchFamily="18" charset="0"/>
                <a:cs typeface="Times New Roman" pitchFamily="18" charset="0"/>
              </a:rPr>
              <a:t>y</a:t>
            </a:r>
            <a:r>
              <a:rPr lang="en-IN" sz="2000" baseline="-25000" dirty="0" err="1"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 or 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So the next point will be either (x</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)(x</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mid point =(</a:t>
            </a:r>
            <a:r>
              <a:rPr lang="en-IN" sz="2000" dirty="0" err="1" smtClean="0">
                <a:latin typeface="Times New Roman" pitchFamily="18" charset="0"/>
                <a:cs typeface="Times New Roman" pitchFamily="18" charset="0"/>
              </a:rPr>
              <a:t>xm,ym</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endParaRPr lang="en-US" dirty="0"/>
          </a:p>
        </p:txBody>
      </p:sp>
      <p:pic>
        <p:nvPicPr>
          <p:cNvPr id="4" name="Picture 3"/>
          <p:cNvPicPr/>
          <p:nvPr/>
        </p:nvPicPr>
        <p:blipFill>
          <a:blip r:embed="rId2" cstate="print">
            <a:lum bright="-40000" contrast="40000"/>
          </a:blip>
          <a:srcRect/>
          <a:stretch>
            <a:fillRect/>
          </a:stretch>
        </p:blipFill>
        <p:spPr bwMode="auto">
          <a:xfrm>
            <a:off x="2267744" y="4293096"/>
            <a:ext cx="5472608" cy="2012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pic>
        <p:nvPicPr>
          <p:cNvPr id="115713" name="Picture 1" descr="C:\Users\jagan\Downloads\OjndP.jif"/>
          <p:cNvPicPr>
            <a:picLocks noChangeAspect="1" noChangeArrowheads="1" noCrop="1"/>
          </p:cNvPicPr>
          <p:nvPr/>
        </p:nvPicPr>
        <p:blipFill>
          <a:blip r:embed="rId3" cstate="print"/>
          <a:srcRect/>
          <a:stretch>
            <a:fillRect/>
          </a:stretch>
        </p:blipFill>
        <p:spPr bwMode="auto">
          <a:xfrm>
            <a:off x="5724128" y="1844824"/>
            <a:ext cx="3562053" cy="1709785"/>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a:buNone/>
            </a:pPr>
            <a:r>
              <a:rPr lang="en-IN" sz="2000" dirty="0" smtClean="0">
                <a:latin typeface="Times New Roman" pitchFamily="18" charset="0"/>
                <a:cs typeface="Times New Roman" pitchFamily="18" charset="0"/>
              </a:rPr>
              <a:t>Putting the value of midpoint in the ellipse equation we get the decision parameter p1k</a:t>
            </a: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Now </a:t>
            </a: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dirty="0"/>
          </a:p>
        </p:txBody>
      </p:sp>
      <p:pic>
        <p:nvPicPr>
          <p:cNvPr id="4" name="Picture 3"/>
          <p:cNvPicPr/>
          <p:nvPr/>
        </p:nvPicPr>
        <p:blipFill>
          <a:blip r:embed="rId2" cstate="print">
            <a:lum bright="-40000" contrast="40000"/>
          </a:blip>
          <a:srcRect/>
          <a:stretch>
            <a:fillRect/>
          </a:stretch>
        </p:blipFill>
        <p:spPr bwMode="auto">
          <a:xfrm>
            <a:off x="611560" y="1916832"/>
            <a:ext cx="7848872" cy="1944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cstate="print">
            <a:lum bright="-24000" contrast="52000"/>
          </a:blip>
          <a:srcRect/>
          <a:stretch>
            <a:fillRect/>
          </a:stretch>
        </p:blipFill>
        <p:spPr bwMode="auto">
          <a:xfrm>
            <a:off x="611560" y="4653135"/>
            <a:ext cx="8028000"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lum bright="-3000" contrast="16000"/>
          </a:blip>
          <a:srcRect/>
          <a:stretch>
            <a:fillRect/>
          </a:stretch>
        </p:blipFill>
        <p:spPr bwMode="auto">
          <a:xfrm>
            <a:off x="539552" y="1160920"/>
            <a:ext cx="8280920" cy="1548000"/>
          </a:xfrm>
          <a:prstGeom prst="rect">
            <a:avLst/>
          </a:prstGeom>
          <a:noFill/>
          <a:ln w="9525">
            <a:noFill/>
            <a:miter lim="800000"/>
            <a:headEnd/>
            <a:tailEnd/>
          </a:ln>
          <a:effectLst>
            <a:innerShdw blurRad="114300">
              <a:prstClr val="black"/>
            </a:innerShdw>
          </a:effectLst>
        </p:spPr>
      </p:pic>
      <p:sp>
        <p:nvSpPr>
          <p:cNvPr id="172033" name="Rectangle 1"/>
          <p:cNvSpPr>
            <a:spLocks noChangeArrowheads="1"/>
          </p:cNvSpPr>
          <p:nvPr/>
        </p:nvSpPr>
        <p:spPr bwMode="auto">
          <a:xfrm>
            <a:off x="755576" y="2780928"/>
            <a:ext cx="8064896"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en-IN" sz="2000" dirty="0" smtClean="0">
                <a:latin typeface="Times New Roman" pitchFamily="18" charset="0"/>
                <a:cs typeface="Times New Roman" pitchFamily="18" charset="0"/>
              </a:rPr>
              <a:t>The Ellipse starts from (0,b), therefore putting (0,b) in 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we get ,</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=(0+1)</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+(b-1/2)</a:t>
            </a:r>
            <a:r>
              <a:rPr lang="en-IN" sz="2000" baseline="30000" dirty="0" smtClean="0">
                <a:latin typeface="Times New Roman" pitchFamily="18" charset="0"/>
                <a:cs typeface="Times New Roman" pitchFamily="18" charset="0"/>
              </a:rPr>
              <a:t> 2</a:t>
            </a:r>
            <a:r>
              <a:rPr lang="en-IN" sz="2000" dirty="0" smtClean="0">
                <a:latin typeface="Times New Roman" pitchFamily="18" charset="0"/>
                <a:cs typeface="Times New Roman" pitchFamily="18" charset="0"/>
              </a:rPr>
              <a:t>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a:t>
            </a:r>
            <a:r>
              <a:rPr lang="en-IN" sz="2000" baseline="30000" dirty="0" smtClean="0">
                <a:latin typeface="Times New Roman" pitchFamily="18" charset="0"/>
                <a:cs typeface="Times New Roman" pitchFamily="18" charset="0"/>
              </a:rPr>
              <a:t>2</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Or</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=b</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 b</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 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+1/4a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 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a:t>
            </a:r>
            <a:r>
              <a:rPr lang="en-IN" sz="2000" baseline="30000" dirty="0" smtClean="0">
                <a:latin typeface="Times New Roman" pitchFamily="18" charset="0"/>
                <a:cs typeface="Times New Roman" pitchFamily="18" charset="0"/>
              </a:rPr>
              <a:t>2</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or</a:t>
            </a:r>
            <a:endParaRPr lang="en-US" sz="2000" dirty="0" smtClean="0">
              <a:latin typeface="Times New Roman" pitchFamily="18" charset="0"/>
              <a:cs typeface="Times New Roman" pitchFamily="18" charset="0"/>
            </a:endParaRPr>
          </a:p>
          <a:p>
            <a:pPr>
              <a:lnSpc>
                <a:spcPct val="150000"/>
              </a:lnSpc>
            </a:pPr>
            <a:r>
              <a:rPr lang="en-IN" sz="2000" baseline="30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=b</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+1/4a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-a</a:t>
            </a:r>
            <a:r>
              <a:rPr lang="en-IN" sz="2000" baseline="30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b[initial decision parameter for first region]</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Now, if 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=&gt;=0 then the next coordinate is (x</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Else if  P</a:t>
            </a:r>
            <a:r>
              <a:rPr lang="en-IN" sz="2000" baseline="-25000" dirty="0" smtClean="0">
                <a:latin typeface="Times New Roman" pitchFamily="18" charset="0"/>
                <a:cs typeface="Times New Roman" pitchFamily="18" charset="0"/>
              </a:rPr>
              <a:t>1k   </a:t>
            </a:r>
            <a:r>
              <a:rPr lang="en-IN" sz="2000" dirty="0" smtClean="0">
                <a:latin typeface="Times New Roman" pitchFamily="18" charset="0"/>
                <a:cs typeface="Times New Roman" pitchFamily="18" charset="0"/>
              </a:rPr>
              <a:t>&lt;0 then the next coordinate is (x</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980728"/>
            <a:ext cx="8229600" cy="4525963"/>
          </a:xfrm>
        </p:spPr>
        <p:txBody>
          <a:bodyPr/>
          <a:lstStyle/>
          <a:p>
            <a:pPr>
              <a:lnSpc>
                <a:spcPct val="150000"/>
              </a:lnSpc>
              <a:buNone/>
            </a:pPr>
            <a:r>
              <a:rPr lang="en-IN" sz="2000" b="1" dirty="0" smtClean="0">
                <a:latin typeface="Times New Roman" pitchFamily="18" charset="0"/>
                <a:cs typeface="Times New Roman" pitchFamily="18" charset="0"/>
              </a:rPr>
              <a:t>Region 2</a:t>
            </a:r>
            <a:endParaRPr lang="en-US" sz="2000" b="1"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slope of the tangent (m&gt;1)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y value decreases at the unit intervals so y</a:t>
            </a:r>
            <a:r>
              <a:rPr lang="en-IN" sz="2000" baseline="-25000" dirty="0" smtClean="0">
                <a:latin typeface="Times New Roman" pitchFamily="18" charset="0"/>
                <a:cs typeface="Times New Roman" pitchFamily="18" charset="0"/>
              </a:rPr>
              <a:t>k+1</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y</a:t>
            </a:r>
            <a:r>
              <a:rPr lang="en-IN" sz="2000" baseline="-25000" dirty="0" err="1" smtClean="0">
                <a:latin typeface="Times New Roman" pitchFamily="18" charset="0"/>
                <a:cs typeface="Times New Roman" pitchFamily="18" charset="0"/>
              </a:rPr>
              <a:t>k</a:t>
            </a:r>
            <a:r>
              <a:rPr lang="en-IN" sz="2000" baseline="-25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x value will either </a:t>
            </a:r>
            <a:r>
              <a:rPr lang="en-IN" sz="2000" dirty="0" err="1" smtClean="0">
                <a:latin typeface="Times New Roman" pitchFamily="18" charset="0"/>
                <a:cs typeface="Times New Roman" pitchFamily="18" charset="0"/>
              </a:rPr>
              <a:t>xk</a:t>
            </a:r>
            <a:r>
              <a:rPr lang="en-IN" sz="2000" dirty="0" smtClean="0">
                <a:latin typeface="Times New Roman" pitchFamily="18" charset="0"/>
                <a:cs typeface="Times New Roman" pitchFamily="18" charset="0"/>
              </a:rPr>
              <a:t> or xk+1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So the next point will be either (</a:t>
            </a:r>
            <a:r>
              <a:rPr lang="en-IN" sz="2000" dirty="0" err="1" smtClean="0">
                <a:latin typeface="Times New Roman" pitchFamily="18" charset="0"/>
                <a:cs typeface="Times New Roman" pitchFamily="18" charset="0"/>
              </a:rPr>
              <a:t>x</a:t>
            </a:r>
            <a:r>
              <a:rPr lang="en-IN" sz="2000" baseline="-25000" dirty="0" err="1" smtClean="0">
                <a:latin typeface="Times New Roman" pitchFamily="18" charset="0"/>
                <a:cs typeface="Times New Roman" pitchFamily="18" charset="0"/>
              </a:rPr>
              <a:t>k</a:t>
            </a:r>
            <a:r>
              <a:rPr lang="en-IN" sz="2000" dirty="0" err="1" smtClean="0">
                <a:latin typeface="Times New Roman" pitchFamily="18" charset="0"/>
                <a:cs typeface="Times New Roman" pitchFamily="18" charset="0"/>
              </a:rPr>
              <a:t>,y</a:t>
            </a:r>
            <a:r>
              <a:rPr lang="en-IN" sz="2000" baseline="-25000" dirty="0" err="1" smtClean="0">
                <a:latin typeface="Times New Roman" pitchFamily="18" charset="0"/>
                <a:cs typeface="Times New Roman" pitchFamily="18" charset="0"/>
              </a:rPr>
              <a:t>k</a:t>
            </a:r>
            <a:r>
              <a:rPr lang="en-IN" sz="2000" baseline="-25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-1) or (x</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+1,y</a:t>
            </a:r>
            <a:r>
              <a:rPr lang="en-IN" sz="2000" baseline="-25000" dirty="0" smtClean="0">
                <a:latin typeface="Times New Roman" pitchFamily="18" charset="0"/>
                <a:cs typeface="Times New Roman" pitchFamily="18" charset="0"/>
              </a:rPr>
              <a:t>k</a:t>
            </a:r>
            <a:r>
              <a:rPr lang="en-IN" sz="2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mid point =(</a:t>
            </a:r>
            <a:r>
              <a:rPr lang="en-IN" sz="2000" dirty="0" err="1" smtClean="0">
                <a:latin typeface="Times New Roman" pitchFamily="18" charset="0"/>
                <a:cs typeface="Times New Roman" pitchFamily="18" charset="0"/>
              </a:rPr>
              <a:t>xm,ym</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endParaRPr lang="en-US" dirty="0"/>
          </a:p>
        </p:txBody>
      </p:sp>
      <p:pic>
        <p:nvPicPr>
          <p:cNvPr id="310274" name="Picture 2"/>
          <p:cNvPicPr>
            <a:picLocks noChangeAspect="1" noChangeArrowheads="1"/>
          </p:cNvPicPr>
          <p:nvPr/>
        </p:nvPicPr>
        <p:blipFill>
          <a:blip r:embed="rId2" cstate="print">
            <a:lum bright="-40000" contrast="40000"/>
          </a:blip>
          <a:srcRect/>
          <a:stretch>
            <a:fillRect/>
          </a:stretch>
        </p:blipFill>
        <p:spPr bwMode="auto">
          <a:xfrm>
            <a:off x="2699792" y="4365104"/>
            <a:ext cx="4175454" cy="1524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lstStyle/>
          <a:p>
            <a:pPr>
              <a:buNone/>
            </a:pPr>
            <a:r>
              <a:rPr lang="en-IN" sz="2000" dirty="0" smtClean="0">
                <a:latin typeface="Times New Roman" pitchFamily="18" charset="0"/>
                <a:cs typeface="Times New Roman" pitchFamily="18" charset="0"/>
              </a:rPr>
              <a:t>Putting the value of midpoint in the ellipse equation we get the decision parameter P2k</a:t>
            </a: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Now</a:t>
            </a:r>
          </a:p>
          <a:p>
            <a:pPr>
              <a:buNone/>
            </a:pPr>
            <a:endParaRPr lang="en-US" dirty="0"/>
          </a:p>
        </p:txBody>
      </p:sp>
      <p:pic>
        <p:nvPicPr>
          <p:cNvPr id="311298" name="Picture 2"/>
          <p:cNvPicPr>
            <a:picLocks noChangeAspect="1" noChangeArrowheads="1"/>
          </p:cNvPicPr>
          <p:nvPr/>
        </p:nvPicPr>
        <p:blipFill>
          <a:blip r:embed="rId2" cstate="print">
            <a:lum bright="-30000" contrast="-40000"/>
          </a:blip>
          <a:srcRect/>
          <a:stretch>
            <a:fillRect/>
          </a:stretch>
        </p:blipFill>
        <p:spPr bwMode="auto">
          <a:xfrm>
            <a:off x="611560" y="1844824"/>
            <a:ext cx="7848872" cy="1872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1299" name="Picture 3"/>
          <p:cNvPicPr>
            <a:picLocks noChangeAspect="1" noChangeArrowheads="1"/>
          </p:cNvPicPr>
          <p:nvPr/>
        </p:nvPicPr>
        <p:blipFill>
          <a:blip r:embed="rId3" cstate="print">
            <a:lum bright="-20000"/>
          </a:blip>
          <a:srcRect/>
          <a:stretch>
            <a:fillRect/>
          </a:stretch>
        </p:blipFill>
        <p:spPr bwMode="auto">
          <a:xfrm>
            <a:off x="611560" y="4437112"/>
            <a:ext cx="8045779" cy="1512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p:cNvSpPr>
            <a:spLocks noGrp="1"/>
          </p:cNvSpPr>
          <p:nvPr>
            <p:ph type="title"/>
          </p:nvPr>
        </p:nvSpPr>
        <p:spPr>
          <a:xfrm>
            <a:off x="972312" y="27463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467544" y="1412776"/>
            <a:ext cx="7488832" cy="1296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2321" name="Rectangle 1"/>
          <p:cNvSpPr>
            <a:spLocks noChangeArrowheads="1"/>
          </p:cNvSpPr>
          <p:nvPr/>
        </p:nvSpPr>
        <p:spPr bwMode="auto">
          <a:xfrm>
            <a:off x="467544" y="3173860"/>
            <a:ext cx="7488832"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initial decision parameter value will be calculated after completing the first region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Now, if P</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2k  </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&gt;0 then  the next coordinate is (x</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k</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,y</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k</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Else if  P</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2k  </a:t>
            </a:r>
            <a:r>
              <a:rPr lang="en-US" sz="2000" dirty="0" smtClean="0">
                <a:latin typeface="Times New Roman" pitchFamily="18" charset="0"/>
                <a:ea typeface="Calibri" pitchFamily="34" charset="0"/>
                <a:cs typeface="Times New Roman" pitchFamily="18" charset="0"/>
              </a:rPr>
              <a:t>&lt;</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0 the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the</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next coordinate is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is</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(x</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k</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+1,y</a:t>
            </a:r>
            <a:r>
              <a:rPr kumimoji="0" lang="en-US" sz="20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k</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 name="Title 1"/>
          <p:cNvSpPr>
            <a:spLocks noGrp="1"/>
          </p:cNvSpPr>
          <p:nvPr>
            <p:ph type="title"/>
          </p:nvPr>
        </p:nvSpPr>
        <p:spPr>
          <a:xfrm>
            <a:off x="972312" y="260648"/>
            <a:ext cx="6408000" cy="684000"/>
          </a:xfrm>
          <a:noFill/>
          <a:ln>
            <a:noFill/>
          </a:ln>
        </p:spPr>
        <p:txBody>
          <a:bodyPr vert="horz" lIns="91440" tIns="45720" rIns="91440" bIns="45720" rtlCol="0" anchor="ct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br>
              <a:rPr lang="en-US" sz="3200" b="1" dirty="0" smtClean="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260648"/>
            <a:ext cx="3204000" cy="7200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sz="4000" b="1" dirty="0" smtClean="0">
                <a:solidFill>
                  <a:srgbClr val="FFC000"/>
                </a:solidFill>
                <a:latin typeface="Times New Roman" pitchFamily="18" charset="0"/>
                <a:cs typeface="Times New Roman" pitchFamily="18" charset="0"/>
              </a:rPr>
              <a:t>Rasterisation</a:t>
            </a:r>
            <a:endParaRPr lang="en-US" sz="40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827484" y="1412776"/>
            <a:ext cx="7704956" cy="5112567"/>
          </a:xfrm>
        </p:spPr>
        <p:txBody>
          <a:bodyPr>
            <a:normAutofit fontScale="92500"/>
          </a:bodyPr>
          <a:lstStyle/>
          <a:p>
            <a:pPr lvl="0" algn="just">
              <a:lnSpc>
                <a:spcPct val="150000"/>
              </a:lnSpc>
            </a:pPr>
            <a:r>
              <a:rPr lang="en-US" sz="2200" b="1" dirty="0" smtClean="0">
                <a:latin typeface="Times New Roman" pitchFamily="18" charset="0"/>
                <a:cs typeface="Times New Roman" pitchFamily="18" charset="0"/>
              </a:rPr>
              <a:t>Rasterisation</a:t>
            </a:r>
            <a:r>
              <a:rPr lang="en-US" sz="2200" dirty="0" smtClean="0">
                <a:latin typeface="Times New Roman" pitchFamily="18" charset="0"/>
                <a:cs typeface="Times New Roman" pitchFamily="18" charset="0"/>
              </a:rPr>
              <a:t> (or </a:t>
            </a:r>
            <a:r>
              <a:rPr lang="en-US" sz="2200" b="1" dirty="0" smtClean="0">
                <a:latin typeface="Times New Roman" pitchFamily="18" charset="0"/>
                <a:cs typeface="Times New Roman" pitchFamily="18" charset="0"/>
              </a:rPr>
              <a:t>rasterization</a:t>
            </a:r>
            <a:r>
              <a:rPr lang="en-US" sz="2200" dirty="0" smtClean="0">
                <a:latin typeface="Times New Roman" pitchFamily="18" charset="0"/>
                <a:cs typeface="Times New Roman" pitchFamily="18" charset="0"/>
              </a:rPr>
              <a:t>) is the task of taking an image described in a</a:t>
            </a:r>
            <a:r>
              <a:rPr lang="en-US" sz="2200" dirty="0" smtClean="0">
                <a:solidFill>
                  <a:srgbClr val="FF0000"/>
                </a:solidFill>
                <a:latin typeface="Times New Roman" pitchFamily="18" charset="0"/>
                <a:cs typeface="Times New Roman" pitchFamily="18" charset="0"/>
              </a:rPr>
              <a:t> vector graphics</a:t>
            </a:r>
            <a:r>
              <a:rPr lang="en-US" sz="2200" dirty="0" smtClean="0">
                <a:latin typeface="Times New Roman" pitchFamily="18" charset="0"/>
                <a:cs typeface="Times New Roman" pitchFamily="18" charset="0"/>
              </a:rPr>
              <a:t> format (shapes) and converting it into a</a:t>
            </a:r>
            <a:r>
              <a:rPr lang="en-US" sz="2200" dirty="0" smtClean="0">
                <a:solidFill>
                  <a:srgbClr val="FF0000"/>
                </a:solidFill>
                <a:latin typeface="Times New Roman" pitchFamily="18" charset="0"/>
                <a:cs typeface="Times New Roman" pitchFamily="18" charset="0"/>
              </a:rPr>
              <a:t> raster image</a:t>
            </a:r>
            <a:r>
              <a:rPr lang="en-US" sz="2200" dirty="0" smtClean="0">
                <a:latin typeface="Times New Roman" pitchFamily="18" charset="0"/>
                <a:cs typeface="Times New Roman" pitchFamily="18" charset="0"/>
              </a:rPr>
              <a:t> (a series of</a:t>
            </a:r>
            <a:r>
              <a:rPr lang="en-US" sz="2200" dirty="0" smtClean="0">
                <a:solidFill>
                  <a:srgbClr val="FF0000"/>
                </a:solidFill>
                <a:latin typeface="Times New Roman" pitchFamily="18" charset="0"/>
                <a:cs typeface="Times New Roman" pitchFamily="18" charset="0"/>
              </a:rPr>
              <a:t> pixels</a:t>
            </a:r>
            <a:r>
              <a:rPr lang="en-US" sz="2200" dirty="0" smtClean="0">
                <a:latin typeface="Times New Roman" pitchFamily="18" charset="0"/>
                <a:cs typeface="Times New Roman" pitchFamily="18" charset="0"/>
              </a:rPr>
              <a:t>, dots or lines, which, when displayed together, create the image which was represented via shapes).</a:t>
            </a:r>
          </a:p>
          <a:p>
            <a:pPr lvl="0" algn="just">
              <a:lnSpc>
                <a:spcPct val="150000"/>
              </a:lnSpc>
            </a:pPr>
            <a:r>
              <a:rPr lang="en-US" sz="2200" dirty="0" smtClean="0">
                <a:latin typeface="Times New Roman" pitchFamily="18" charset="0"/>
                <a:cs typeface="Times New Roman" pitchFamily="18" charset="0"/>
              </a:rPr>
              <a:t>The rasterised image may then be displayed on a</a:t>
            </a:r>
            <a:r>
              <a:rPr lang="en-US" sz="2200" dirty="0" smtClean="0">
                <a:solidFill>
                  <a:srgbClr val="FF0000"/>
                </a:solidFill>
                <a:latin typeface="Times New Roman" pitchFamily="18" charset="0"/>
                <a:cs typeface="Times New Roman" pitchFamily="18" charset="0"/>
              </a:rPr>
              <a:t> computer display, video display</a:t>
            </a:r>
            <a:r>
              <a:rPr lang="en-US" sz="2200" dirty="0" smtClean="0">
                <a:latin typeface="Times New Roman" pitchFamily="18" charset="0"/>
                <a:cs typeface="Times New Roman" pitchFamily="18" charset="0"/>
              </a:rPr>
              <a:t> or</a:t>
            </a:r>
            <a:r>
              <a:rPr lang="en-US" sz="2200" dirty="0" smtClean="0">
                <a:solidFill>
                  <a:srgbClr val="FF0000"/>
                </a:solidFill>
                <a:latin typeface="Times New Roman" pitchFamily="18" charset="0"/>
                <a:cs typeface="Times New Roman" pitchFamily="18" charset="0"/>
              </a:rPr>
              <a:t> printer</a:t>
            </a:r>
            <a:r>
              <a:rPr lang="en-US" sz="2200" dirty="0" smtClean="0">
                <a:latin typeface="Times New Roman" pitchFamily="18" charset="0"/>
                <a:cs typeface="Times New Roman" pitchFamily="18" charset="0"/>
              </a:rPr>
              <a:t>, or stored in a</a:t>
            </a:r>
            <a:r>
              <a:rPr lang="en-US" sz="2200" dirty="0" smtClean="0">
                <a:solidFill>
                  <a:srgbClr val="FF0000"/>
                </a:solidFill>
                <a:latin typeface="Times New Roman" pitchFamily="18" charset="0"/>
                <a:cs typeface="Times New Roman" pitchFamily="18" charset="0"/>
              </a:rPr>
              <a:t> bitmap </a:t>
            </a:r>
            <a:r>
              <a:rPr lang="en-US" sz="2200" dirty="0" smtClean="0">
                <a:latin typeface="Times New Roman" pitchFamily="18" charset="0"/>
                <a:cs typeface="Times New Roman" pitchFamily="18" charset="0"/>
              </a:rPr>
              <a:t>file format. </a:t>
            </a:r>
          </a:p>
          <a:p>
            <a:pPr lvl="0" algn="just">
              <a:lnSpc>
                <a:spcPct val="150000"/>
              </a:lnSpc>
            </a:pPr>
            <a:r>
              <a:rPr lang="en-US" sz="2200" dirty="0" smtClean="0">
                <a:latin typeface="Times New Roman" pitchFamily="18" charset="0"/>
                <a:cs typeface="Times New Roman" pitchFamily="18" charset="0"/>
              </a:rPr>
              <a:t>Rasterisation may refer to the technique of drawing </a:t>
            </a:r>
            <a:r>
              <a:rPr lang="en-US" sz="2200" dirty="0" smtClean="0">
                <a:solidFill>
                  <a:srgbClr val="FF0000"/>
                </a:solidFill>
                <a:latin typeface="Times New Roman" pitchFamily="18" charset="0"/>
                <a:cs typeface="Times New Roman" pitchFamily="18" charset="0"/>
              </a:rPr>
              <a:t>3D models, </a:t>
            </a:r>
            <a:r>
              <a:rPr lang="en-US" sz="2200" dirty="0" smtClean="0">
                <a:latin typeface="Times New Roman" pitchFamily="18" charset="0"/>
                <a:cs typeface="Times New Roman" pitchFamily="18" charset="0"/>
              </a:rPr>
              <a:t>or the conversion of 2D</a:t>
            </a:r>
            <a:r>
              <a:rPr lang="en-US" sz="2200" dirty="0" smtClean="0">
                <a:solidFill>
                  <a:srgbClr val="FF0000"/>
                </a:solidFill>
                <a:latin typeface="Times New Roman" pitchFamily="18" charset="0"/>
                <a:cs typeface="Times New Roman" pitchFamily="18" charset="0"/>
              </a:rPr>
              <a:t> rendering primitives </a:t>
            </a:r>
            <a:r>
              <a:rPr lang="en-US" sz="2200" dirty="0" smtClean="0">
                <a:latin typeface="Times New Roman" pitchFamily="18" charset="0"/>
                <a:cs typeface="Times New Roman" pitchFamily="18" charset="0"/>
              </a:rPr>
              <a:t>such as </a:t>
            </a:r>
            <a:r>
              <a:rPr lang="en-US" sz="2200" dirty="0" smtClean="0">
                <a:solidFill>
                  <a:srgbClr val="FF0000"/>
                </a:solidFill>
                <a:latin typeface="Times New Roman" pitchFamily="18" charset="0"/>
                <a:cs typeface="Times New Roman" pitchFamily="18" charset="0"/>
              </a:rPr>
              <a:t>polygons, line segments </a:t>
            </a:r>
            <a:r>
              <a:rPr lang="en-US" sz="2200" dirty="0" smtClean="0">
                <a:latin typeface="Times New Roman" pitchFamily="18" charset="0"/>
                <a:cs typeface="Times New Roman" pitchFamily="18" charset="0"/>
              </a:rPr>
              <a:t>into a rasterized format </a:t>
            </a:r>
          </a:p>
          <a:p>
            <a:pPr algn="just">
              <a:lnSpc>
                <a:spcPct val="150000"/>
              </a:lnSpc>
            </a:pP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04" y="332720"/>
            <a:ext cx="6275040" cy="576000"/>
          </a:xfrm>
          <a:noFill/>
          <a:ln>
            <a:noFill/>
          </a:ln>
        </p:spPr>
        <p:txBody>
          <a:bodyPr vert="horz" lIns="91440" tIns="45720" rIns="91440" bIns="45720" rtlCol="0" anchor="ctr">
            <a:noAutofit/>
          </a:bodyPr>
          <a:lstStyle/>
          <a:p>
            <a:pPr>
              <a:defRPr/>
            </a:pPr>
            <a:r>
              <a:rPr lang="en-US" sz="3200" b="1" dirty="0">
                <a:solidFill>
                  <a:srgbClr val="FFC000"/>
                </a:solidFill>
                <a:latin typeface="Times New Roman" pitchFamily="18" charset="0"/>
                <a:ea typeface="+mj-ea"/>
                <a:cs typeface="Times New Roman" pitchFamily="18" charset="0"/>
              </a:rPr>
              <a:t>2D and 3D </a:t>
            </a:r>
            <a:r>
              <a:rPr lang="en-US" sz="3200" b="1" dirty="0" smtClean="0">
                <a:solidFill>
                  <a:srgbClr val="FFC000"/>
                </a:solidFill>
                <a:latin typeface="Times New Roman" pitchFamily="18" charset="0"/>
                <a:ea typeface="+mj-ea"/>
                <a:cs typeface="Times New Roman" pitchFamily="18" charset="0"/>
              </a:rPr>
              <a:t>Transformations</a:t>
            </a:r>
            <a:endParaRPr lang="en-US" sz="3200" b="1" dirty="0">
              <a:solidFill>
                <a:srgbClr val="FFC000"/>
              </a:solidFill>
              <a:latin typeface="Times New Roman" pitchFamily="18" charset="0"/>
              <a:ea typeface="+mj-ea"/>
              <a:cs typeface="Times New Roman" pitchFamily="18" charset="0"/>
            </a:endParaRPr>
          </a:p>
        </p:txBody>
      </p:sp>
      <p:sp>
        <p:nvSpPr>
          <p:cNvPr id="3" name="Content Placeholder 2"/>
          <p:cNvSpPr>
            <a:spLocks noGrp="1"/>
          </p:cNvSpPr>
          <p:nvPr>
            <p:ph idx="1"/>
          </p:nvPr>
        </p:nvSpPr>
        <p:spPr>
          <a:xfrm>
            <a:off x="457200" y="1124744"/>
            <a:ext cx="8229600" cy="4525963"/>
          </a:xfrm>
        </p:spPr>
        <p:txBody>
          <a:bodyPr/>
          <a:lstStyle/>
          <a:p>
            <a:pPr>
              <a:buNone/>
            </a:pPr>
            <a:r>
              <a:rPr lang="en-US" sz="2400" b="1" dirty="0" smtClean="0">
                <a:latin typeface="Times New Roman" pitchFamily="18" charset="0"/>
                <a:cs typeface="Times New Roman" pitchFamily="18" charset="0"/>
              </a:rPr>
              <a:t>Transformations</a:t>
            </a:r>
          </a:p>
          <a:p>
            <a:pPr algn="just">
              <a:buNone/>
            </a:pPr>
            <a:r>
              <a:rPr lang="en-US" sz="2000" dirty="0" smtClean="0">
                <a:latin typeface="Times New Roman" pitchFamily="18" charset="0"/>
                <a:cs typeface="Times New Roman" pitchFamily="18" charset="0"/>
              </a:rPr>
              <a:t>Transformations </a:t>
            </a:r>
            <a:r>
              <a:rPr lang="en-US" sz="2000" dirty="0">
                <a:latin typeface="Times New Roman" pitchFamily="18" charset="0"/>
                <a:cs typeface="Times New Roman" pitchFamily="18" charset="0"/>
              </a:rPr>
              <a:t>are a fundamental part </a:t>
            </a:r>
            <a:r>
              <a:rPr lang="en-US" sz="2000" dirty="0" smtClean="0">
                <a:latin typeface="Times New Roman" pitchFamily="18" charset="0"/>
                <a:cs typeface="Times New Roman" pitchFamily="18" charset="0"/>
              </a:rPr>
              <a:t>of the </a:t>
            </a:r>
            <a:r>
              <a:rPr lang="en-US" sz="2000" dirty="0">
                <a:latin typeface="Times New Roman" pitchFamily="18" charset="0"/>
                <a:cs typeface="Times New Roman" pitchFamily="18" charset="0"/>
              </a:rPr>
              <a:t>computer </a:t>
            </a:r>
            <a:r>
              <a:rPr lang="en-US" sz="2000" dirty="0" smtClean="0">
                <a:latin typeface="Times New Roman" pitchFamily="18" charset="0"/>
                <a:cs typeface="Times New Roman" pitchFamily="18" charset="0"/>
              </a:rPr>
              <a:t>graphics. Transformations are the </a:t>
            </a:r>
            <a:r>
              <a:rPr lang="en-US" sz="2000" dirty="0">
                <a:latin typeface="Times New Roman" pitchFamily="18" charset="0"/>
                <a:cs typeface="Times New Roman" pitchFamily="18" charset="0"/>
              </a:rPr>
              <a:t>movement of the object in </a:t>
            </a:r>
            <a:r>
              <a:rPr lang="en-US" sz="2000" dirty="0" smtClean="0">
                <a:latin typeface="Times New Roman" pitchFamily="18" charset="0"/>
                <a:cs typeface="Times New Roman" pitchFamily="18" charset="0"/>
              </a:rPr>
              <a:t>Cartesian  plane .</a:t>
            </a:r>
          </a:p>
          <a:p>
            <a:pPr algn="just">
              <a:buNone/>
            </a:pPr>
            <a:endParaRPr lang="en-US" sz="2200" dirty="0">
              <a:latin typeface="Times New Roman" pitchFamily="18" charset="0"/>
              <a:cs typeface="Times New Roman" pitchFamily="18" charset="0"/>
            </a:endParaRPr>
          </a:p>
        </p:txBody>
      </p:sp>
      <p:pic>
        <p:nvPicPr>
          <p:cNvPr id="39938" name="Picture 2"/>
          <p:cNvPicPr>
            <a:picLocks noChangeAspect="1" noChangeArrowheads="1"/>
          </p:cNvPicPr>
          <p:nvPr/>
        </p:nvPicPr>
        <p:blipFill>
          <a:blip r:embed="rId2" cstate="print"/>
          <a:srcRect/>
          <a:stretch>
            <a:fillRect/>
          </a:stretch>
        </p:blipFill>
        <p:spPr bwMode="auto">
          <a:xfrm>
            <a:off x="3059832" y="2348881"/>
            <a:ext cx="2958501" cy="2196000"/>
          </a:xfrm>
          <a:prstGeom prst="rect">
            <a:avLst/>
          </a:prstGeom>
          <a:noFill/>
          <a:ln w="9525">
            <a:noFill/>
            <a:miter lim="800000"/>
            <a:headEnd/>
            <a:tailEnd/>
          </a:ln>
        </p:spPr>
      </p:pic>
      <p:sp>
        <p:nvSpPr>
          <p:cNvPr id="5" name="Rectangle 4"/>
          <p:cNvSpPr/>
          <p:nvPr/>
        </p:nvSpPr>
        <p:spPr>
          <a:xfrm>
            <a:off x="611560" y="4551511"/>
            <a:ext cx="4320480" cy="461665"/>
          </a:xfrm>
          <a:prstGeom prst="rect">
            <a:avLst/>
          </a:prstGeom>
        </p:spPr>
        <p:txBody>
          <a:bodyPr wrap="square">
            <a:spAutoFit/>
          </a:bodyPr>
          <a:lstStyle/>
          <a:p>
            <a:r>
              <a:rPr lang="en-US" sz="2400" b="1" dirty="0" smtClean="0">
                <a:latin typeface="Times New Roman" pitchFamily="18" charset="0"/>
                <a:cs typeface="Times New Roman" pitchFamily="18" charset="0"/>
              </a:rPr>
              <a:t>Types of Transformation</a:t>
            </a:r>
            <a:endParaRPr lang="en-US" sz="2400" dirty="0"/>
          </a:p>
        </p:txBody>
      </p:sp>
      <p:sp>
        <p:nvSpPr>
          <p:cNvPr id="6" name="Rectangle 5"/>
          <p:cNvSpPr/>
          <p:nvPr/>
        </p:nvSpPr>
        <p:spPr>
          <a:xfrm>
            <a:off x="1043608" y="5048016"/>
            <a:ext cx="7416824" cy="1477328"/>
          </a:xfrm>
          <a:prstGeom prst="rect">
            <a:avLst/>
          </a:prstGeom>
        </p:spPr>
        <p:txBody>
          <a:bodyPr wrap="square">
            <a:spAutoFit/>
          </a:bodyPr>
          <a:lstStyle/>
          <a:p>
            <a:pPr>
              <a:lnSpc>
                <a:spcPct val="150000"/>
              </a:lnSpc>
              <a:buNone/>
            </a:pPr>
            <a:r>
              <a:rPr lang="en-US" sz="2000" dirty="0" smtClean="0">
                <a:latin typeface="Times New Roman" pitchFamily="18" charset="0"/>
                <a:cs typeface="Times New Roman" pitchFamily="18" charset="0"/>
              </a:rPr>
              <a:t>There are two types of transformation in computer graphics.</a:t>
            </a:r>
          </a:p>
          <a:p>
            <a:pPr marL="514350" indent="-514350">
              <a:lnSpc>
                <a:spcPct val="150000"/>
              </a:lnSpc>
              <a:buAutoNum type="arabicParenR"/>
            </a:pPr>
            <a:r>
              <a:rPr lang="en-US" sz="2000" dirty="0" smtClean="0">
                <a:latin typeface="Times New Roman" pitchFamily="18" charset="0"/>
                <a:cs typeface="Times New Roman" pitchFamily="18" charset="0"/>
              </a:rPr>
              <a:t>2D transformation</a:t>
            </a:r>
          </a:p>
          <a:p>
            <a:pPr marL="514350" indent="-514350">
              <a:lnSpc>
                <a:spcPct val="150000"/>
              </a:lnSpc>
              <a:buAutoNum type="arabicParenR"/>
            </a:pPr>
            <a:r>
              <a:rPr lang="en-US" sz="2000" dirty="0" smtClean="0">
                <a:latin typeface="Times New Roman" pitchFamily="18" charset="0"/>
                <a:cs typeface="Times New Roman" pitchFamily="18" charset="0"/>
              </a:rPr>
              <a:t>3D transformation</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400600"/>
          </a:xfrm>
        </p:spPr>
        <p:txBody>
          <a:bodyPr>
            <a:normAutofit/>
          </a:bodyPr>
          <a:lstStyle/>
          <a:p>
            <a:pPr>
              <a:lnSpc>
                <a:spcPct val="150000"/>
              </a:lnSpc>
              <a:buNone/>
            </a:pPr>
            <a:r>
              <a:rPr lang="en-US" sz="2400" b="1" dirty="0" smtClean="0">
                <a:latin typeface="Times New Roman" pitchFamily="18" charset="0"/>
                <a:cs typeface="Times New Roman" pitchFamily="18" charset="0"/>
              </a:rPr>
              <a:t>Types </a:t>
            </a:r>
            <a:r>
              <a:rPr lang="en-US" sz="2400" b="1" dirty="0">
                <a:latin typeface="Times New Roman" pitchFamily="18" charset="0"/>
                <a:cs typeface="Times New Roman" pitchFamily="18" charset="0"/>
              </a:rPr>
              <a:t>of 2D and 3D </a:t>
            </a:r>
            <a:r>
              <a:rPr lang="en-US" sz="2400" b="1" dirty="0" smtClean="0">
                <a:latin typeface="Times New Roman" pitchFamily="18" charset="0"/>
                <a:cs typeface="Times New Roman" pitchFamily="18" charset="0"/>
              </a:rPr>
              <a:t>transformation</a:t>
            </a:r>
          </a:p>
          <a:p>
            <a:pPr>
              <a:buNone/>
            </a:pPr>
            <a:r>
              <a:rPr lang="en-US" sz="2000" dirty="0" smtClean="0">
                <a:latin typeface="Times New Roman" pitchFamily="18" charset="0"/>
                <a:cs typeface="Times New Roman" pitchFamily="18" charset="0"/>
              </a:rPr>
              <a:t>1</a:t>
            </a:r>
            <a:r>
              <a:rPr lang="en-US" sz="2000" dirty="0">
                <a:latin typeface="Times New Roman" pitchFamily="18" charset="0"/>
                <a:cs typeface="Times New Roman" pitchFamily="18" charset="0"/>
              </a:rPr>
              <a:t>) Translation</a:t>
            </a:r>
          </a:p>
          <a:p>
            <a:pPr>
              <a:buNone/>
            </a:pPr>
            <a:r>
              <a:rPr lang="en-US" sz="2000" dirty="0" smtClean="0">
                <a:latin typeface="Times New Roman" pitchFamily="18" charset="0"/>
                <a:cs typeface="Times New Roman" pitchFamily="18" charset="0"/>
              </a:rPr>
              <a:t>2</a:t>
            </a:r>
            <a:r>
              <a:rPr lang="en-US" sz="2000" dirty="0">
                <a:latin typeface="Times New Roman" pitchFamily="18" charset="0"/>
                <a:cs typeface="Times New Roman" pitchFamily="18" charset="0"/>
              </a:rPr>
              <a:t>) Rotation</a:t>
            </a:r>
          </a:p>
          <a:p>
            <a:pPr>
              <a:buNone/>
            </a:pPr>
            <a:r>
              <a:rPr lang="en-US" sz="2000" dirty="0" smtClean="0">
                <a:latin typeface="Times New Roman" pitchFamily="18" charset="0"/>
                <a:cs typeface="Times New Roman" pitchFamily="18" charset="0"/>
              </a:rPr>
              <a:t>3</a:t>
            </a:r>
            <a:r>
              <a:rPr lang="en-US" sz="2000" dirty="0">
                <a:latin typeface="Times New Roman" pitchFamily="18" charset="0"/>
                <a:cs typeface="Times New Roman" pitchFamily="18" charset="0"/>
              </a:rPr>
              <a:t>) Scaling</a:t>
            </a:r>
          </a:p>
          <a:p>
            <a:pPr>
              <a:buNone/>
            </a:pPr>
            <a:r>
              <a:rPr lang="en-US" sz="2000" dirty="0" smtClean="0">
                <a:latin typeface="Times New Roman" pitchFamily="18" charset="0"/>
                <a:cs typeface="Times New Roman" pitchFamily="18" charset="0"/>
              </a:rPr>
              <a:t>4</a:t>
            </a:r>
            <a:r>
              <a:rPr lang="en-US" sz="2000" dirty="0">
                <a:latin typeface="Times New Roman" pitchFamily="18" charset="0"/>
                <a:cs typeface="Times New Roman" pitchFamily="18" charset="0"/>
              </a:rPr>
              <a:t>) Shearing</a:t>
            </a:r>
          </a:p>
          <a:p>
            <a:pPr>
              <a:buNone/>
            </a:pPr>
            <a:r>
              <a:rPr lang="en-US" sz="2000" dirty="0" smtClean="0">
                <a:latin typeface="Times New Roman" pitchFamily="18" charset="0"/>
                <a:cs typeface="Times New Roman" pitchFamily="18" charset="0"/>
              </a:rPr>
              <a:t>5</a:t>
            </a:r>
            <a:r>
              <a:rPr lang="en-US" sz="2000" dirty="0">
                <a:latin typeface="Times New Roman" pitchFamily="18" charset="0"/>
                <a:cs typeface="Times New Roman" pitchFamily="18" charset="0"/>
              </a:rPr>
              <a:t>) Mirror </a:t>
            </a:r>
            <a:r>
              <a:rPr lang="en-US" sz="2000" dirty="0" smtClean="0">
                <a:latin typeface="Times New Roman" pitchFamily="18" charset="0"/>
                <a:cs typeface="Times New Roman" pitchFamily="18" charset="0"/>
              </a:rPr>
              <a:t>reflection</a:t>
            </a:r>
          </a:p>
          <a:p>
            <a:pPr>
              <a:buNone/>
            </a:pPr>
            <a:endParaRPr lang="en-IN"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
        <p:nvSpPr>
          <p:cNvPr id="4" name="Rectangle 3"/>
          <p:cNvSpPr/>
          <p:nvPr/>
        </p:nvSpPr>
        <p:spPr>
          <a:xfrm>
            <a:off x="467544" y="3327375"/>
            <a:ext cx="4141327" cy="461665"/>
          </a:xfrm>
          <a:prstGeom prst="rect">
            <a:avLst/>
          </a:prstGeom>
        </p:spPr>
        <p:txBody>
          <a:bodyPr wrap="none">
            <a:spAutoFit/>
          </a:bodyPr>
          <a:lstStyle/>
          <a:p>
            <a:r>
              <a:rPr lang="en-IN" sz="2400" b="1" dirty="0" smtClean="0">
                <a:latin typeface="Times New Roman" pitchFamily="18" charset="0"/>
                <a:cs typeface="Times New Roman" pitchFamily="18" charset="0"/>
              </a:rPr>
              <a:t>Why we use Transformation ?</a:t>
            </a:r>
            <a:endParaRPr lang="en-US" sz="2400" dirty="0"/>
          </a:p>
        </p:txBody>
      </p:sp>
      <p:sp>
        <p:nvSpPr>
          <p:cNvPr id="5" name="Rectangle 4"/>
          <p:cNvSpPr/>
          <p:nvPr/>
        </p:nvSpPr>
        <p:spPr>
          <a:xfrm>
            <a:off x="467544" y="3717032"/>
            <a:ext cx="8136904" cy="2345322"/>
          </a:xfrm>
          <a:prstGeom prst="rect">
            <a:avLst/>
          </a:prstGeom>
        </p:spPr>
        <p:txBody>
          <a:bodyPr wrap="square">
            <a:spAutoFit/>
          </a:bodyPr>
          <a:lstStyle/>
          <a:p>
            <a:pPr algn="just">
              <a:lnSpc>
                <a:spcPct val="150000"/>
              </a:lnSpc>
              <a:buNone/>
            </a:pPr>
            <a:r>
              <a:rPr lang="en-US" sz="2000" dirty="0" smtClean="0">
                <a:latin typeface="Times New Roman" pitchFamily="18" charset="0"/>
                <a:cs typeface="Times New Roman" pitchFamily="18" charset="0"/>
              </a:rPr>
              <a:t>Transformation are used to position objects , to shape object , to change viewing positions , and even how something is viewed.</a:t>
            </a:r>
          </a:p>
          <a:p>
            <a:pPr algn="just">
              <a:lnSpc>
                <a:spcPct val="150000"/>
              </a:lnSpc>
              <a:buNone/>
            </a:pPr>
            <a:r>
              <a:rPr lang="en-US" sz="2000" dirty="0" smtClean="0">
                <a:latin typeface="Times New Roman" pitchFamily="18" charset="0"/>
                <a:cs typeface="Times New Roman" pitchFamily="18" charset="0"/>
              </a:rPr>
              <a:t>In simple words transformation is used for</a:t>
            </a:r>
          </a:p>
          <a:p>
            <a:pPr>
              <a:lnSpc>
                <a:spcPct val="150000"/>
              </a:lnSpc>
              <a:buNone/>
            </a:pPr>
            <a:r>
              <a:rPr lang="en-US" sz="2000" dirty="0" smtClean="0">
                <a:latin typeface="Times New Roman" pitchFamily="18" charset="0"/>
                <a:cs typeface="Times New Roman" pitchFamily="18" charset="0"/>
              </a:rPr>
              <a:t>1) Modeling</a:t>
            </a:r>
          </a:p>
          <a:p>
            <a:pPr>
              <a:lnSpc>
                <a:spcPct val="150000"/>
              </a:lnSpc>
              <a:buNone/>
            </a:pPr>
            <a:r>
              <a:rPr lang="en-US" sz="2000" dirty="0" smtClean="0">
                <a:latin typeface="Times New Roman" pitchFamily="18" charset="0"/>
                <a:cs typeface="Times New Roman" pitchFamily="18" charset="0"/>
              </a:rPr>
              <a:t>2) Viewing</a:t>
            </a:r>
          </a:p>
        </p:txBody>
      </p:sp>
      <p:sp>
        <p:nvSpPr>
          <p:cNvPr id="6" name="Title 1"/>
          <p:cNvSpPr>
            <a:spLocks noGrp="1"/>
          </p:cNvSpPr>
          <p:nvPr>
            <p:ph type="title"/>
          </p:nvPr>
        </p:nvSpPr>
        <p:spPr>
          <a:xfrm>
            <a:off x="1393304" y="332720"/>
            <a:ext cx="6275040" cy="576000"/>
          </a:xfrm>
          <a:noFill/>
          <a:ln>
            <a:noFill/>
          </a:ln>
        </p:spPr>
        <p:txBody>
          <a:bodyPr vert="horz" lIns="91440" tIns="45720" rIns="91440" bIns="45720" rtlCol="0" anchor="ctr">
            <a:noAutofit/>
          </a:bodyPr>
          <a:lstStyle/>
          <a:p>
            <a:pPr>
              <a:defRPr/>
            </a:pPr>
            <a:r>
              <a:rPr lang="en-US" sz="3200" b="1" dirty="0">
                <a:solidFill>
                  <a:srgbClr val="FFC000"/>
                </a:solidFill>
                <a:latin typeface="Times New Roman" pitchFamily="18" charset="0"/>
                <a:ea typeface="+mj-ea"/>
                <a:cs typeface="Times New Roman" pitchFamily="18" charset="0"/>
              </a:rPr>
              <a:t>2D and 3D </a:t>
            </a:r>
            <a:r>
              <a:rPr lang="en-US" sz="3200" b="1" dirty="0" smtClean="0">
                <a:solidFill>
                  <a:srgbClr val="FFC000"/>
                </a:solidFill>
                <a:latin typeface="Times New Roman" pitchFamily="18" charset="0"/>
                <a:ea typeface="+mj-ea"/>
                <a:cs typeface="Times New Roman" pitchFamily="18" charset="0"/>
              </a:rPr>
              <a:t>Transformations</a:t>
            </a:r>
            <a:endParaRPr lang="en-US" sz="3200" b="1" dirty="0">
              <a:solidFill>
                <a:srgbClr val="FFC000"/>
              </a:solidFill>
              <a:latin typeface="Times New Roman" pitchFamily="18" charset="0"/>
              <a:ea typeface="+mj-ea"/>
              <a:cs typeface="Times New Roman" pitchFamily="18" charset="0"/>
            </a:endParaRPr>
          </a:p>
        </p:txBody>
      </p:sp>
      <p:sp>
        <p:nvSpPr>
          <p:cNvPr id="7" name="Rectangle 6"/>
          <p:cNvSpPr/>
          <p:nvPr/>
        </p:nvSpPr>
        <p:spPr>
          <a:xfrm>
            <a:off x="899592" y="6021288"/>
            <a:ext cx="8208912" cy="507831"/>
          </a:xfrm>
          <a:prstGeom prst="rect">
            <a:avLst/>
          </a:prstGeom>
        </p:spPr>
        <p:txBody>
          <a:bodyPr wrap="square">
            <a:spAutoFit/>
          </a:bodyPr>
          <a:lstStyle/>
          <a:p>
            <a:pPr>
              <a:lnSpc>
                <a:spcPct val="150000"/>
              </a:lnSpc>
              <a:buNone/>
            </a:pPr>
            <a:r>
              <a:rPr lang="en-US" dirty="0" smtClean="0">
                <a:hlinkClick r:id="rId2"/>
              </a:rPr>
              <a:t>https://www.mathwarehouse.com/animated-gifs/transformations.php</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04664"/>
            <a:ext cx="8229600" cy="5328592"/>
          </a:xfrm>
        </p:spPr>
        <p:txBody>
          <a:bodyPr>
            <a:normAutofit/>
          </a:bodyPr>
          <a:lstStyle/>
          <a:p>
            <a:pPr>
              <a:lnSpc>
                <a:spcPct val="150000"/>
              </a:lnSpc>
              <a:buFont typeface="Wingdings" pitchFamily="2" charset="2"/>
              <a:buChar char="v"/>
            </a:pPr>
            <a:endParaRPr lang="en-US" sz="2000" dirty="0" smtClean="0">
              <a:latin typeface="Times New Roman" pitchFamily="18" charset="0"/>
              <a:cs typeface="Times New Roman" pitchFamily="18" charset="0"/>
            </a:endParaRPr>
          </a:p>
          <a:p>
            <a:pPr>
              <a:lnSpc>
                <a:spcPct val="150000"/>
              </a:lnSpc>
              <a:buFont typeface="Wingdings" pitchFamily="2" charset="2"/>
              <a:buChar char="v"/>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the transformation takes place on a 2D plane .it is called 2D transformation.</a:t>
            </a:r>
          </a:p>
          <a:p>
            <a:pPr>
              <a:lnSpc>
                <a:spcPct val="150000"/>
              </a:lnSpc>
              <a:buFont typeface="Wingdings" pitchFamily="2" charset="2"/>
              <a:buChar char="v"/>
            </a:pPr>
            <a:r>
              <a:rPr lang="en-US" sz="2000" dirty="0">
                <a:latin typeface="Times New Roman" pitchFamily="18" charset="0"/>
                <a:cs typeface="Times New Roman" pitchFamily="18" charset="0"/>
              </a:rPr>
              <a:t>2D means two dimensional (x-axis and </a:t>
            </a:r>
            <a:r>
              <a:rPr lang="en-US" sz="2000" dirty="0" smtClean="0">
                <a:latin typeface="Times New Roman" pitchFamily="18" charset="0"/>
                <a:cs typeface="Times New Roman" pitchFamily="18" charset="0"/>
              </a:rPr>
              <a:t>Y-axis</a:t>
            </a:r>
          </a:p>
        </p:txBody>
      </p:sp>
      <p:sp>
        <p:nvSpPr>
          <p:cNvPr id="4" name="Rectangle 3"/>
          <p:cNvSpPr/>
          <p:nvPr/>
        </p:nvSpPr>
        <p:spPr>
          <a:xfrm>
            <a:off x="395536" y="2780928"/>
            <a:ext cx="8208912" cy="3508653"/>
          </a:xfrm>
          <a:prstGeom prst="rect">
            <a:avLst/>
          </a:prstGeom>
        </p:spPr>
        <p:txBody>
          <a:bodyPr wrap="square">
            <a:spAutoFit/>
          </a:bodyPr>
          <a:lstStyle/>
          <a:p>
            <a:pPr>
              <a:lnSpc>
                <a:spcPct val="150000"/>
              </a:lnSpc>
              <a:buNone/>
            </a:pPr>
            <a:r>
              <a:rPr lang="en-US" sz="2200" b="1" dirty="0" smtClean="0">
                <a:latin typeface="Times New Roman" pitchFamily="18" charset="0"/>
                <a:cs typeface="Times New Roman" pitchFamily="18" charset="0"/>
              </a:rPr>
              <a:t>Object Transformation in 2D</a:t>
            </a:r>
          </a:p>
          <a:p>
            <a:pPr>
              <a:lnSpc>
                <a:spcPct val="150000"/>
              </a:lnSpc>
              <a:buFont typeface="Wingdings" pitchFamily="2" charset="2"/>
              <a:buChar char="v"/>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Alter the coordinates descriptions an object</a:t>
            </a:r>
          </a:p>
          <a:p>
            <a:pPr>
              <a:lnSpc>
                <a:spcPct val="150000"/>
              </a:lnSpc>
              <a:buFont typeface="Wingdings" pitchFamily="2" charset="2"/>
              <a:buChar char="v"/>
            </a:pPr>
            <a:r>
              <a:rPr lang="en-US" sz="2000" dirty="0" smtClean="0">
                <a:latin typeface="Times New Roman" pitchFamily="18" charset="0"/>
                <a:cs typeface="Times New Roman" pitchFamily="18" charset="0"/>
              </a:rPr>
              <a:t>Translation , rotation , scaling , shearing, reflection.</a:t>
            </a:r>
          </a:p>
          <a:p>
            <a:pPr>
              <a:lnSpc>
                <a:spcPct val="150000"/>
              </a:lnSpc>
              <a:buFont typeface="Wingdings" pitchFamily="2" charset="2"/>
              <a:buChar char="v"/>
            </a:pPr>
            <a:r>
              <a:rPr lang="en-US" sz="2000" dirty="0" smtClean="0">
                <a:latin typeface="Times New Roman" pitchFamily="18" charset="0"/>
                <a:cs typeface="Times New Roman" pitchFamily="18" charset="0"/>
              </a:rPr>
              <a:t>Coordinate system unchanged</a:t>
            </a:r>
          </a:p>
          <a:p>
            <a:pPr>
              <a:lnSpc>
                <a:spcPct val="150000"/>
              </a:lnSpc>
            </a:pPr>
            <a:endParaRPr lang="en-US" sz="2000" dirty="0" smtClean="0">
              <a:latin typeface="Times New Roman" pitchFamily="18" charset="0"/>
              <a:cs typeface="Times New Roman" pitchFamily="18" charset="0"/>
            </a:endParaRPr>
          </a:p>
          <a:p>
            <a:pPr>
              <a:lnSpc>
                <a:spcPct val="150000"/>
              </a:lnSpc>
              <a:buNone/>
            </a:pPr>
            <a:r>
              <a:rPr lang="en-US" sz="2200" b="1" dirty="0" smtClean="0">
                <a:latin typeface="Times New Roman" pitchFamily="18" charset="0"/>
                <a:cs typeface="Times New Roman" pitchFamily="18" charset="0"/>
              </a:rPr>
              <a:t>Coordinate transformation in 2D</a:t>
            </a:r>
          </a:p>
          <a:p>
            <a:pPr>
              <a:lnSpc>
                <a:spcPct val="150000"/>
              </a:lnSpc>
              <a:buFont typeface="Wingdings" pitchFamily="2" charset="2"/>
              <a:buChar char="v"/>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Produce a different coordinate system</a:t>
            </a:r>
          </a:p>
        </p:txBody>
      </p:sp>
      <p:sp>
        <p:nvSpPr>
          <p:cNvPr id="5" name="Rectangle 4"/>
          <p:cNvSpPr/>
          <p:nvPr/>
        </p:nvSpPr>
        <p:spPr>
          <a:xfrm>
            <a:off x="539552" y="188640"/>
            <a:ext cx="3554756" cy="742511"/>
          </a:xfrm>
          <a:prstGeom prst="rect">
            <a:avLst/>
          </a:prstGeom>
        </p:spPr>
        <p:txBody>
          <a:bodyPr wrap="none">
            <a:spAutoFit/>
          </a:bodyPr>
          <a:lstStyle/>
          <a:p>
            <a:pPr>
              <a:lnSpc>
                <a:spcPct val="150000"/>
              </a:lnSpc>
              <a:buNone/>
            </a:pPr>
            <a:r>
              <a:rPr lang="en-IN" sz="3200" b="1" dirty="0" smtClean="0">
                <a:solidFill>
                  <a:srgbClr val="FFC000"/>
                </a:solidFill>
                <a:latin typeface="Times New Roman" pitchFamily="18" charset="0"/>
                <a:cs typeface="Times New Roman" pitchFamily="18" charset="0"/>
              </a:rPr>
              <a:t>2D Transformation</a:t>
            </a:r>
            <a:endParaRPr lang="en-IN"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3568" y="1052736"/>
            <a:ext cx="7200800" cy="93610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467544" y="44624"/>
            <a:ext cx="8229600" cy="6336704"/>
          </a:xfrm>
        </p:spPr>
        <p:txBody>
          <a:bodyPr>
            <a:normAutofit lnSpcReduction="10000"/>
          </a:bodyPr>
          <a:lstStyle/>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a:t>
            </a:r>
          </a:p>
          <a:p>
            <a:pPr fontAlgn="base">
              <a:buNone/>
            </a:pPr>
            <a:r>
              <a:rPr lang="en-US" sz="2200" dirty="0" smtClean="0">
                <a:solidFill>
                  <a:srgbClr val="FF0000"/>
                </a:solidFill>
                <a:latin typeface="Times New Roman" pitchFamily="18" charset="0"/>
                <a:cs typeface="Times New Roman" pitchFamily="18" charset="0"/>
              </a:rPr>
              <a:t>      </a:t>
            </a:r>
          </a:p>
          <a:p>
            <a:pPr fontAlgn="base">
              <a:buNone/>
            </a:pPr>
            <a:r>
              <a:rPr lang="en-US" sz="2200" dirty="0" smtClean="0">
                <a:solidFill>
                  <a:srgbClr val="FF0000"/>
                </a:solidFill>
                <a:latin typeface="Times New Roman" pitchFamily="18" charset="0"/>
                <a:cs typeface="Times New Roman" pitchFamily="18" charset="0"/>
              </a:rPr>
              <a:t>         2D </a:t>
            </a:r>
            <a:r>
              <a:rPr lang="en-US" sz="2200" dirty="0">
                <a:solidFill>
                  <a:srgbClr val="FF0000"/>
                </a:solidFill>
                <a:latin typeface="Times New Roman" pitchFamily="18" charset="0"/>
                <a:cs typeface="Times New Roman" pitchFamily="18" charset="0"/>
              </a:rPr>
              <a:t>Translation is a process of moving an object from one </a:t>
            </a:r>
            <a:endParaRPr lang="en-US" sz="2200" dirty="0" smtClean="0">
              <a:solidFill>
                <a:srgbClr val="FF0000"/>
              </a:solidFill>
              <a:latin typeface="Times New Roman" pitchFamily="18" charset="0"/>
              <a:cs typeface="Times New Roman" pitchFamily="18" charset="0"/>
            </a:endParaRPr>
          </a:p>
          <a:p>
            <a:pPr fontAlgn="base">
              <a:buNone/>
            </a:pPr>
            <a:r>
              <a:rPr lang="en-US" sz="2200" dirty="0">
                <a:solidFill>
                  <a:srgbClr val="FF000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position </a:t>
            </a:r>
            <a:r>
              <a:rPr lang="en-US" sz="2200" dirty="0">
                <a:solidFill>
                  <a:srgbClr val="FF0000"/>
                </a:solidFill>
                <a:latin typeface="Times New Roman" pitchFamily="18" charset="0"/>
                <a:cs typeface="Times New Roman" pitchFamily="18" charset="0"/>
              </a:rPr>
              <a:t>to another in a two dimensional plane.</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Let-</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Initial coordinates of the object O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a:t>
            </a:r>
          </a:p>
          <a:p>
            <a:pPr fontAlgn="base">
              <a:lnSpc>
                <a:spcPct val="150000"/>
              </a:lnSpc>
            </a:pPr>
            <a:r>
              <a:rPr lang="en-US" sz="2000" dirty="0">
                <a:latin typeface="Times New Roman" pitchFamily="18" charset="0"/>
                <a:cs typeface="Times New Roman" pitchFamily="18" charset="0"/>
              </a:rPr>
              <a:t>New coordinates of the object O after translation = (X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a:t>
            </a:r>
          </a:p>
          <a:p>
            <a:pPr fontAlgn="base">
              <a:lnSpc>
                <a:spcPct val="150000"/>
              </a:lnSpc>
            </a:pPr>
            <a:r>
              <a:rPr lang="en-US" sz="2000" dirty="0">
                <a:latin typeface="Times New Roman" pitchFamily="18" charset="0"/>
                <a:cs typeface="Times New Roman" pitchFamily="18" charset="0"/>
              </a:rPr>
              <a:t>Translation vector or Shift vector = (T</a:t>
            </a:r>
            <a:r>
              <a:rPr lang="en-US" sz="2000" baseline="-25000" dirty="0">
                <a:latin typeface="Times New Roman" pitchFamily="18" charset="0"/>
                <a:cs typeface="Times New Roman" pitchFamily="18" charset="0"/>
              </a:rPr>
              <a:t>x</a:t>
            </a:r>
            <a:r>
              <a:rPr lang="en-US" sz="2000" dirty="0">
                <a:latin typeface="Times New Roman" pitchFamily="18" charset="0"/>
                <a:cs typeface="Times New Roman" pitchFamily="18" charset="0"/>
              </a:rPr>
              <a:t>, T</a:t>
            </a:r>
            <a:r>
              <a:rPr lang="en-US" sz="2000" baseline="-25000" dirty="0">
                <a:latin typeface="Times New Roman" pitchFamily="18" charset="0"/>
                <a:cs typeface="Times New Roman" pitchFamily="18" charset="0"/>
              </a:rPr>
              <a:t>y</a:t>
            </a:r>
            <a:r>
              <a:rPr lang="en-US" sz="2000" dirty="0" smtClean="0">
                <a:latin typeface="Times New Roman" pitchFamily="18" charset="0"/>
                <a:cs typeface="Times New Roman" pitchFamily="18" charset="0"/>
              </a:rPr>
              <a:t>)</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Given </a:t>
            </a:r>
            <a:r>
              <a:rPr lang="en-US" sz="2000" dirty="0">
                <a:latin typeface="Times New Roman" pitchFamily="18" charset="0"/>
                <a:cs typeface="Times New Roman" pitchFamily="18" charset="0"/>
              </a:rPr>
              <a:t>a Translation vector (T</a:t>
            </a:r>
            <a:r>
              <a:rPr lang="en-US" sz="2000" baseline="-25000" dirty="0">
                <a:latin typeface="Times New Roman" pitchFamily="18" charset="0"/>
                <a:cs typeface="Times New Roman" pitchFamily="18" charset="0"/>
              </a:rPr>
              <a:t>x</a:t>
            </a:r>
            <a:r>
              <a:rPr lang="en-US" sz="2000" dirty="0">
                <a:latin typeface="Times New Roman" pitchFamily="18" charset="0"/>
                <a:cs typeface="Times New Roman" pitchFamily="18" charset="0"/>
              </a:rPr>
              <a:t>, T</a:t>
            </a:r>
            <a:r>
              <a:rPr lang="en-US" sz="2000" baseline="-25000" dirty="0">
                <a:latin typeface="Times New Roman" pitchFamily="18" charset="0"/>
                <a:cs typeface="Times New Roman" pitchFamily="18" charset="0"/>
              </a:rPr>
              <a:t>y</a:t>
            </a:r>
            <a:r>
              <a:rPr lang="en-US" sz="2000" dirty="0">
                <a:latin typeface="Times New Roman" pitchFamily="18" charset="0"/>
                <a:cs typeface="Times New Roman" pitchFamily="18" charset="0"/>
              </a:rPr>
              <a:t>)-</a:t>
            </a:r>
          </a:p>
          <a:p>
            <a:pPr fontAlgn="base">
              <a:lnSpc>
                <a:spcPct val="150000"/>
              </a:lnSpc>
            </a:pPr>
            <a:r>
              <a:rPr lang="en-US" sz="2000" dirty="0">
                <a:latin typeface="Times New Roman" pitchFamily="18" charset="0"/>
                <a:cs typeface="Times New Roman" pitchFamily="18" charset="0"/>
              </a:rPr>
              <a:t>T</a:t>
            </a:r>
            <a:r>
              <a:rPr lang="en-US" sz="2000" baseline="-25000" dirty="0">
                <a:latin typeface="Times New Roman" pitchFamily="18" charset="0"/>
                <a:cs typeface="Times New Roman" pitchFamily="18" charset="0"/>
              </a:rPr>
              <a:t>x</a:t>
            </a:r>
            <a:r>
              <a:rPr lang="en-US" sz="2000" dirty="0">
                <a:latin typeface="Times New Roman" pitchFamily="18" charset="0"/>
                <a:cs typeface="Times New Roman" pitchFamily="18" charset="0"/>
              </a:rPr>
              <a:t> defines the distance the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coordinate has to be moved.</a:t>
            </a:r>
          </a:p>
          <a:p>
            <a:pPr fontAlgn="base">
              <a:lnSpc>
                <a:spcPct val="150000"/>
              </a:lnSpc>
            </a:pPr>
            <a:r>
              <a:rPr lang="en-US" sz="2000" dirty="0">
                <a:latin typeface="Times New Roman" pitchFamily="18" charset="0"/>
                <a:cs typeface="Times New Roman" pitchFamily="18" charset="0"/>
              </a:rPr>
              <a:t>T</a:t>
            </a:r>
            <a:r>
              <a:rPr lang="en-US" sz="2000" baseline="-25000" dirty="0">
                <a:latin typeface="Times New Roman" pitchFamily="18" charset="0"/>
                <a:cs typeface="Times New Roman" pitchFamily="18" charset="0"/>
              </a:rPr>
              <a:t>y</a:t>
            </a:r>
            <a:r>
              <a:rPr lang="en-US" sz="2000" dirty="0">
                <a:latin typeface="Times New Roman" pitchFamily="18" charset="0"/>
                <a:cs typeface="Times New Roman" pitchFamily="18" charset="0"/>
              </a:rPr>
              <a:t> defines the distance the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coordinate has to be moved.</a:t>
            </a:r>
          </a:p>
          <a:p>
            <a:pPr>
              <a:lnSpc>
                <a:spcPct val="150000"/>
              </a:lnSpc>
              <a:buNone/>
            </a:pPr>
            <a:endParaRPr lang="en-IN" sz="2200" b="1" dirty="0" smtClean="0">
              <a:latin typeface="Times New Roman" pitchFamily="18" charset="0"/>
              <a:cs typeface="Times New Roman" pitchFamily="18" charset="0"/>
            </a:endParaRPr>
          </a:p>
          <a:p>
            <a:pPr>
              <a:lnSpc>
                <a:spcPct val="150000"/>
              </a:lnSpc>
              <a:buNone/>
            </a:pPr>
            <a:endParaRPr lang="en-US" sz="2200" b="1" dirty="0">
              <a:latin typeface="Times New Roman" pitchFamily="18" charset="0"/>
              <a:cs typeface="Times New Roman" pitchFamily="18" charset="0"/>
            </a:endParaRPr>
          </a:p>
        </p:txBody>
      </p:sp>
      <p:sp>
        <p:nvSpPr>
          <p:cNvPr id="4" name="Rectangle 3"/>
          <p:cNvSpPr/>
          <p:nvPr/>
        </p:nvSpPr>
        <p:spPr>
          <a:xfrm>
            <a:off x="611560" y="166209"/>
            <a:ext cx="2905539" cy="742511"/>
          </a:xfrm>
          <a:prstGeom prst="rect">
            <a:avLst/>
          </a:prstGeom>
        </p:spPr>
        <p:txBody>
          <a:bodyPr wrap="none">
            <a:spAutoFit/>
          </a:bodyPr>
          <a:lstStyle/>
          <a:p>
            <a:pPr>
              <a:lnSpc>
                <a:spcPct val="150000"/>
              </a:lnSpc>
              <a:buNone/>
            </a:pPr>
            <a:r>
              <a:rPr lang="en-IN" sz="3200" b="1" dirty="0" smtClean="0">
                <a:solidFill>
                  <a:srgbClr val="FFC000"/>
                </a:solidFill>
                <a:latin typeface="Times New Roman" pitchFamily="18" charset="0"/>
                <a:cs typeface="Times New Roman" pitchFamily="18" charset="0"/>
              </a:rPr>
              <a:t>2D Translation </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www.gatevidyalay.com/wp-content/uploads/2019/08/2D-Translation-in-Computer-Graphics.png"/>
          <p:cNvPicPr>
            <a:picLocks noChangeAspect="1" noChangeArrowheads="1"/>
          </p:cNvPicPr>
          <p:nvPr/>
        </p:nvPicPr>
        <p:blipFill>
          <a:blip r:embed="rId2" cstate="print"/>
          <a:srcRect b="11060"/>
          <a:stretch>
            <a:fillRect/>
          </a:stretch>
        </p:blipFill>
        <p:spPr bwMode="auto">
          <a:xfrm>
            <a:off x="2411760" y="908720"/>
            <a:ext cx="3375051" cy="2916000"/>
          </a:xfrm>
          <a:prstGeom prst="rect">
            <a:avLst/>
          </a:prstGeom>
          <a:noFill/>
        </p:spPr>
      </p:pic>
      <p:sp>
        <p:nvSpPr>
          <p:cNvPr id="5" name="Rectangle 4"/>
          <p:cNvSpPr/>
          <p:nvPr/>
        </p:nvSpPr>
        <p:spPr>
          <a:xfrm>
            <a:off x="539552" y="4005064"/>
            <a:ext cx="7992888" cy="2554545"/>
          </a:xfrm>
          <a:prstGeom prst="rect">
            <a:avLst/>
          </a:prstGeom>
        </p:spPr>
        <p:txBody>
          <a:bodyPr wrap="square">
            <a:spAutoFit/>
          </a:bodyPr>
          <a:lstStyle/>
          <a:p>
            <a:pPr fontAlgn="base">
              <a:lnSpc>
                <a:spcPct val="200000"/>
              </a:lnSpc>
            </a:pPr>
            <a:r>
              <a:rPr lang="en-US" sz="2000" dirty="0" smtClean="0">
                <a:latin typeface="Times New Roman" pitchFamily="18" charset="0"/>
                <a:cs typeface="Times New Roman" pitchFamily="18" charset="0"/>
              </a:rPr>
              <a:t>This translation is achieved by adding the translation coordinates to the old coordinates of the object as</a:t>
            </a:r>
          </a:p>
          <a:p>
            <a:pPr fontAlgn="base">
              <a:lnSpc>
                <a:spcPct val="20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T</a:t>
            </a:r>
            <a:r>
              <a:rPr lang="en-US" sz="2000" baseline="-25000" dirty="0"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(This denotes translation towards X axis)</a:t>
            </a:r>
          </a:p>
          <a:p>
            <a:pPr fontAlgn="base">
              <a:lnSpc>
                <a:spcPct val="200000"/>
              </a:lnSpc>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(This denotes translation towards Y axis)</a:t>
            </a:r>
            <a:endParaRPr lang="en-US" sz="2000" dirty="0">
              <a:latin typeface="Times New Roman" pitchFamily="18" charset="0"/>
              <a:cs typeface="Times New Roman" pitchFamily="18" charset="0"/>
            </a:endParaRPr>
          </a:p>
        </p:txBody>
      </p:sp>
      <p:sp>
        <p:nvSpPr>
          <p:cNvPr id="6" name="Rectangle 5"/>
          <p:cNvSpPr/>
          <p:nvPr/>
        </p:nvSpPr>
        <p:spPr>
          <a:xfrm>
            <a:off x="3714457" y="3641249"/>
            <a:ext cx="1715085" cy="458074"/>
          </a:xfrm>
          <a:prstGeom prst="rect">
            <a:avLst/>
          </a:prstGeom>
        </p:spPr>
        <p:txBody>
          <a:bodyPr wrap="none">
            <a:spAutoFit/>
          </a:bodyPr>
          <a:lstStyle/>
          <a:p>
            <a:pPr>
              <a:lnSpc>
                <a:spcPct val="150000"/>
              </a:lnSpc>
              <a:buNone/>
            </a:pPr>
            <a:r>
              <a:rPr lang="en-IN" b="1" dirty="0" smtClean="0">
                <a:solidFill>
                  <a:srgbClr val="FF0000"/>
                </a:solidFill>
                <a:latin typeface="Times New Roman" pitchFamily="18" charset="0"/>
                <a:cs typeface="Times New Roman" pitchFamily="18" charset="0"/>
              </a:rPr>
              <a:t>2D Translation </a:t>
            </a:r>
          </a:p>
        </p:txBody>
      </p:sp>
      <p:sp>
        <p:nvSpPr>
          <p:cNvPr id="7" name="Rectangle 6"/>
          <p:cNvSpPr/>
          <p:nvPr/>
        </p:nvSpPr>
        <p:spPr>
          <a:xfrm>
            <a:off x="611560" y="166209"/>
            <a:ext cx="2905539" cy="742511"/>
          </a:xfrm>
          <a:prstGeom prst="rect">
            <a:avLst/>
          </a:prstGeom>
        </p:spPr>
        <p:txBody>
          <a:bodyPr wrap="none">
            <a:spAutoFit/>
          </a:bodyPr>
          <a:lstStyle/>
          <a:p>
            <a:pPr>
              <a:lnSpc>
                <a:spcPct val="150000"/>
              </a:lnSpc>
              <a:buNone/>
            </a:pPr>
            <a:r>
              <a:rPr lang="en-IN" sz="3200" b="1" dirty="0" smtClean="0">
                <a:solidFill>
                  <a:srgbClr val="FFC000"/>
                </a:solidFill>
                <a:latin typeface="Times New Roman" pitchFamily="18" charset="0"/>
                <a:cs typeface="Times New Roman" pitchFamily="18" charset="0"/>
              </a:rPr>
              <a:t>2D Translation </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5813"/>
            <a:ext cx="8229600" cy="5649491"/>
          </a:xfrm>
        </p:spPr>
        <p:txBody>
          <a:bodyPr>
            <a:normAutofit/>
          </a:bodyPr>
          <a:lstStyle/>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Matrix form, the above translation equations may be represented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p:txBody>
      </p:sp>
      <p:pic>
        <p:nvPicPr>
          <p:cNvPr id="41986" name="Picture 2" descr="https://www.gatevidyalay.com/wp-content/uploads/2019/08/Translation-Matrix-in-Computer-Graphics-1.png"/>
          <p:cNvPicPr>
            <a:picLocks noChangeAspect="1" noChangeArrowheads="1"/>
          </p:cNvPicPr>
          <p:nvPr/>
        </p:nvPicPr>
        <p:blipFill>
          <a:blip r:embed="rId2" cstate="print"/>
          <a:stretch>
            <a:fillRect/>
          </a:stretch>
        </p:blipFill>
        <p:spPr bwMode="auto">
          <a:xfrm>
            <a:off x="2615477" y="1268912"/>
            <a:ext cx="3021627" cy="1368000"/>
          </a:xfrm>
          <a:prstGeom prst="rect">
            <a:avLst/>
          </a:prstGeom>
          <a:noFill/>
          <a:ln>
            <a:noFill/>
          </a:ln>
        </p:spPr>
      </p:pic>
      <p:sp>
        <p:nvSpPr>
          <p:cNvPr id="5" name="Rectangle 4"/>
          <p:cNvSpPr/>
          <p:nvPr/>
        </p:nvSpPr>
        <p:spPr>
          <a:xfrm>
            <a:off x="539552" y="2426112"/>
            <a:ext cx="8280920" cy="1938992"/>
          </a:xfrm>
          <a:prstGeom prst="rect">
            <a:avLst/>
          </a:prstGeom>
        </p:spPr>
        <p:txBody>
          <a:bodyPr wrap="square">
            <a:spAutoFit/>
          </a:bodyPr>
          <a:lstStyle/>
          <a:p>
            <a:pPr fontAlgn="base">
              <a:lnSpc>
                <a:spcPct val="150000"/>
              </a:lnSpc>
              <a:buFont typeface="Arial" pitchFamily="34" charset="0"/>
              <a:buChar char="•"/>
            </a:pPr>
            <a:r>
              <a:rPr lang="en-US" sz="2000" dirty="0" smtClean="0">
                <a:latin typeface="Times New Roman" pitchFamily="18" charset="0"/>
                <a:cs typeface="Times New Roman" pitchFamily="18" charset="0"/>
              </a:rPr>
              <a:t>The homogeneous coordinates representation of (X, Y) is (X, Y, 1).</a:t>
            </a:r>
          </a:p>
          <a:p>
            <a:pPr fontAlgn="base">
              <a:lnSpc>
                <a:spcPct val="150000"/>
              </a:lnSpc>
              <a:buFont typeface="Arial" pitchFamily="34" charset="0"/>
              <a:buChar char="•"/>
            </a:pPr>
            <a:r>
              <a:rPr lang="en-US" sz="2000" dirty="0" smtClean="0">
                <a:latin typeface="Times New Roman" pitchFamily="18" charset="0"/>
                <a:cs typeface="Times New Roman" pitchFamily="18" charset="0"/>
              </a:rPr>
              <a:t>Through this representation, all the transformations can be performed using matrix / vector multiplications.</a:t>
            </a:r>
          </a:p>
          <a:p>
            <a:pPr fontAlgn="base">
              <a:lnSpc>
                <a:spcPct val="150000"/>
              </a:lnSpc>
            </a:pPr>
            <a:r>
              <a:rPr lang="en-US" sz="2000" dirty="0" smtClean="0">
                <a:latin typeface="Times New Roman" pitchFamily="18" charset="0"/>
                <a:cs typeface="Times New Roman" pitchFamily="18" charset="0"/>
              </a:rPr>
              <a:t> The above translation matrix may be represented as a 3 x 3 matrix as</a:t>
            </a:r>
            <a:endParaRPr lang="en-US" sz="2000" dirty="0">
              <a:latin typeface="Times New Roman" pitchFamily="18" charset="0"/>
              <a:cs typeface="Times New Roman" pitchFamily="18" charset="0"/>
            </a:endParaRPr>
          </a:p>
        </p:txBody>
      </p:sp>
      <p:pic>
        <p:nvPicPr>
          <p:cNvPr id="41988" name="Picture 4" descr="https://www.gatevidyalay.com/wp-content/uploads/2019/08/Translation-Matrix-in-Computer-Graphics-Homogeneous-Coordinate-Representation-1.png"/>
          <p:cNvPicPr>
            <a:picLocks noChangeAspect="1" noChangeArrowheads="1"/>
          </p:cNvPicPr>
          <p:nvPr/>
        </p:nvPicPr>
        <p:blipFill>
          <a:blip r:embed="rId3" cstate="print"/>
          <a:srcRect/>
          <a:stretch>
            <a:fillRect/>
          </a:stretch>
        </p:blipFill>
        <p:spPr bwMode="auto">
          <a:xfrm>
            <a:off x="2843808" y="4473344"/>
            <a:ext cx="3104306" cy="2052000"/>
          </a:xfrm>
          <a:prstGeom prst="rect">
            <a:avLst/>
          </a:prstGeom>
          <a:noFill/>
        </p:spPr>
      </p:pic>
      <p:sp>
        <p:nvSpPr>
          <p:cNvPr id="6" name="Rectangle 5"/>
          <p:cNvSpPr/>
          <p:nvPr/>
        </p:nvSpPr>
        <p:spPr>
          <a:xfrm>
            <a:off x="467544" y="166209"/>
            <a:ext cx="2905539" cy="742511"/>
          </a:xfrm>
          <a:prstGeom prst="rect">
            <a:avLst/>
          </a:prstGeom>
        </p:spPr>
        <p:txBody>
          <a:bodyPr wrap="none">
            <a:spAutoFit/>
          </a:bodyPr>
          <a:lstStyle/>
          <a:p>
            <a:pPr>
              <a:lnSpc>
                <a:spcPct val="150000"/>
              </a:lnSpc>
              <a:buNone/>
            </a:pPr>
            <a:r>
              <a:rPr lang="en-IN" sz="3200" b="1" dirty="0" smtClean="0">
                <a:solidFill>
                  <a:srgbClr val="FFC000"/>
                </a:solidFill>
                <a:latin typeface="Times New Roman" pitchFamily="18" charset="0"/>
                <a:cs typeface="Times New Roman" pitchFamily="18" charset="0"/>
              </a:rPr>
              <a:t>2D Translation </a:t>
            </a:r>
          </a:p>
        </p:txBody>
      </p:sp>
      <p:sp>
        <p:nvSpPr>
          <p:cNvPr id="7" name="Rectangle 6"/>
          <p:cNvSpPr/>
          <p:nvPr/>
        </p:nvSpPr>
        <p:spPr>
          <a:xfrm>
            <a:off x="6516216" y="4725144"/>
            <a:ext cx="2267744" cy="1477328"/>
          </a:xfrm>
          <a:prstGeom prst="rect">
            <a:avLst/>
          </a:prstGeom>
        </p:spPr>
        <p:txBody>
          <a:bodyPr wrap="square">
            <a:spAutoFit/>
          </a:bodyPr>
          <a:lstStyle/>
          <a:p>
            <a:r>
              <a:rPr lang="en-US" dirty="0" smtClean="0">
                <a:hlinkClick r:id="rId4"/>
              </a:rPr>
              <a:t>https://www.mathwarehouse.com/animated-gifs/transformations.php#translations</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344" y="44624"/>
            <a:ext cx="6948000" cy="756000"/>
          </a:xfrm>
          <a:noFill/>
          <a:ln>
            <a:noFill/>
          </a:ln>
        </p:spPr>
        <p:txBody>
          <a:bodyPr vert="horz" lIns="91440" tIns="45720" rIns="91440" bIns="45720" rtlCol="0" anchor="ctr">
            <a:noAutofit/>
          </a:bodyPr>
          <a:lstStyle/>
          <a:p>
            <a:pPr fontAlgn="base">
              <a:defRPr/>
            </a:pPr>
            <a:r>
              <a:rPr lang="en-US" sz="2000" b="1" dirty="0" smtClean="0">
                <a:solidFill>
                  <a:srgbClr val="FFC000"/>
                </a:solidFill>
                <a:latin typeface="Times New Roman" pitchFamily="18" charset="0"/>
                <a:ea typeface="+mj-ea"/>
                <a:cs typeface="Times New Roman" pitchFamily="18" charset="0"/>
              </a:rPr>
              <a:t/>
            </a:r>
            <a:br>
              <a:rPr lang="en-US" sz="2000" b="1" dirty="0" smtClean="0">
                <a:solidFill>
                  <a:srgbClr val="FFC000"/>
                </a:solidFill>
                <a:latin typeface="Times New Roman" pitchFamily="18" charset="0"/>
                <a:ea typeface="+mj-ea"/>
                <a:cs typeface="Times New Roman" pitchFamily="18" charset="0"/>
              </a:rPr>
            </a:br>
            <a:r>
              <a:rPr lang="en-US" sz="2000" b="1" dirty="0">
                <a:solidFill>
                  <a:srgbClr val="FFC000"/>
                </a:solidFill>
                <a:latin typeface="Times New Roman" pitchFamily="18" charset="0"/>
                <a:ea typeface="+mj-ea"/>
                <a:cs typeface="Times New Roman" pitchFamily="18" charset="0"/>
              </a:rPr>
              <a:t/>
            </a:r>
            <a:br>
              <a:rPr lang="en-US" sz="2000" b="1" dirty="0">
                <a:solidFill>
                  <a:srgbClr val="FFC000"/>
                </a:solidFill>
                <a:latin typeface="Times New Roman" pitchFamily="18" charset="0"/>
                <a:ea typeface="+mj-ea"/>
                <a:cs typeface="Times New Roman" pitchFamily="18" charset="0"/>
              </a:rPr>
            </a:br>
            <a:r>
              <a:rPr lang="en-US" sz="2000" b="1" dirty="0" smtClean="0">
                <a:solidFill>
                  <a:srgbClr val="FFC000"/>
                </a:solidFill>
                <a:latin typeface="Times New Roman" pitchFamily="18" charset="0"/>
                <a:ea typeface="+mj-ea"/>
                <a:cs typeface="Times New Roman" pitchFamily="18" charset="0"/>
              </a:rPr>
              <a:t/>
            </a:r>
            <a:br>
              <a:rPr lang="en-US" sz="2000" b="1" dirty="0" smtClean="0">
                <a:solidFill>
                  <a:srgbClr val="FFC000"/>
                </a:solidFill>
                <a:latin typeface="Times New Roman" pitchFamily="18" charset="0"/>
                <a:ea typeface="+mj-ea"/>
                <a:cs typeface="Times New Roman" pitchFamily="18" charset="0"/>
              </a:rPr>
            </a:br>
            <a:r>
              <a:rPr lang="en-US" sz="2000" b="1" dirty="0" smtClean="0">
                <a:solidFill>
                  <a:srgbClr val="FFC000"/>
                </a:solidFill>
                <a:latin typeface="Times New Roman" pitchFamily="18" charset="0"/>
                <a:ea typeface="+mj-ea"/>
                <a:cs typeface="Times New Roman" pitchFamily="18" charset="0"/>
              </a:rPr>
              <a:t>PRACTICE </a:t>
            </a:r>
            <a:r>
              <a:rPr lang="en-US" sz="2000" b="1" dirty="0">
                <a:solidFill>
                  <a:srgbClr val="FFC000"/>
                </a:solidFill>
                <a:latin typeface="Times New Roman" pitchFamily="18" charset="0"/>
                <a:ea typeface="+mj-ea"/>
                <a:cs typeface="Times New Roman" pitchFamily="18" charset="0"/>
              </a:rPr>
              <a:t>PROBLEMS BASED ON 2D TRANSLATION </a:t>
            </a:r>
            <a:br>
              <a:rPr lang="en-US" sz="2000" b="1" dirty="0">
                <a:solidFill>
                  <a:srgbClr val="FFC000"/>
                </a:solidFill>
                <a:latin typeface="Times New Roman" pitchFamily="18" charset="0"/>
                <a:ea typeface="+mj-ea"/>
                <a:cs typeface="Times New Roman" pitchFamily="18" charset="0"/>
              </a:rPr>
            </a:br>
            <a:r>
              <a:rPr lang="en-US" sz="2000" b="1" dirty="0">
                <a:solidFill>
                  <a:srgbClr val="FFC000"/>
                </a:solidFill>
                <a:latin typeface="Times New Roman" pitchFamily="18" charset="0"/>
                <a:ea typeface="+mj-ea"/>
                <a:cs typeface="Times New Roman" pitchFamily="18" charset="0"/>
              </a:rPr>
              <a:t> </a:t>
            </a:r>
            <a:br>
              <a:rPr lang="en-US" sz="2000" b="1" dirty="0">
                <a:solidFill>
                  <a:srgbClr val="FFC000"/>
                </a:solidFill>
                <a:latin typeface="Times New Roman" pitchFamily="18" charset="0"/>
                <a:ea typeface="+mj-ea"/>
                <a:cs typeface="Times New Roman" pitchFamily="18" charset="0"/>
              </a:rPr>
            </a:br>
            <a:endParaRPr lang="en-US" sz="2000" b="1" dirty="0">
              <a:solidFill>
                <a:srgbClr val="FFC000"/>
              </a:solidFill>
              <a:latin typeface="Times New Roman" pitchFamily="18" charset="0"/>
              <a:ea typeface="+mj-ea"/>
              <a:cs typeface="Times New Roman" pitchFamily="18" charset="0"/>
            </a:endParaRPr>
          </a:p>
        </p:txBody>
      </p:sp>
      <p:sp>
        <p:nvSpPr>
          <p:cNvPr id="3" name="Content Placeholder 2"/>
          <p:cNvSpPr>
            <a:spLocks noGrp="1"/>
          </p:cNvSpPr>
          <p:nvPr>
            <p:ph idx="1"/>
          </p:nvPr>
        </p:nvSpPr>
        <p:spPr>
          <a:xfrm>
            <a:off x="457200" y="1052736"/>
            <a:ext cx="8229600" cy="5805264"/>
          </a:xfrm>
        </p:spPr>
        <p:txBody>
          <a:bodyPr>
            <a:normAutofit fontScale="70000" lnSpcReduction="20000"/>
          </a:bodyPr>
          <a:lstStyle/>
          <a:p>
            <a:pPr algn="just">
              <a:lnSpc>
                <a:spcPct val="170000"/>
              </a:lnSpc>
              <a:buNone/>
            </a:pPr>
            <a:r>
              <a:rPr lang="en-US" sz="2600" dirty="0" smtClean="0">
                <a:latin typeface="Times New Roman" pitchFamily="18" charset="0"/>
                <a:cs typeface="Times New Roman" pitchFamily="18" charset="0"/>
              </a:rPr>
              <a:t>       G</a:t>
            </a:r>
            <a:r>
              <a:rPr lang="en-US" sz="2900" dirty="0" smtClean="0">
                <a:latin typeface="Times New Roman" pitchFamily="18" charset="0"/>
                <a:cs typeface="Times New Roman" pitchFamily="18" charset="0"/>
              </a:rPr>
              <a:t>iven </a:t>
            </a:r>
            <a:r>
              <a:rPr lang="en-US" sz="2900" dirty="0">
                <a:latin typeface="Times New Roman" pitchFamily="18" charset="0"/>
                <a:cs typeface="Times New Roman" pitchFamily="18" charset="0"/>
              </a:rPr>
              <a:t>a circle C with radius 10 and center coordinates (1, 4). Apply </a:t>
            </a:r>
            <a:r>
              <a:rPr lang="en-US" sz="2900" dirty="0" smtClean="0">
                <a:latin typeface="Times New Roman" pitchFamily="18" charset="0"/>
                <a:cs typeface="Times New Roman" pitchFamily="18" charset="0"/>
              </a:rPr>
              <a:t>the translation </a:t>
            </a:r>
            <a:r>
              <a:rPr lang="en-US" sz="2900" dirty="0">
                <a:latin typeface="Times New Roman" pitchFamily="18" charset="0"/>
                <a:cs typeface="Times New Roman" pitchFamily="18" charset="0"/>
              </a:rPr>
              <a:t>with distance 5 towards X axis and 1 towards Y axis. Obtain the new </a:t>
            </a:r>
            <a:r>
              <a:rPr lang="en-US" sz="2900" dirty="0" smtClean="0">
                <a:latin typeface="Times New Roman" pitchFamily="18" charset="0"/>
                <a:cs typeface="Times New Roman" pitchFamily="18" charset="0"/>
              </a:rPr>
              <a:t>coordinates </a:t>
            </a:r>
            <a:r>
              <a:rPr lang="en-US" sz="2900" dirty="0">
                <a:latin typeface="Times New Roman" pitchFamily="18" charset="0"/>
                <a:cs typeface="Times New Roman" pitchFamily="18" charset="0"/>
              </a:rPr>
              <a:t>of C without changing its radius</a:t>
            </a:r>
            <a:r>
              <a:rPr lang="en-US" sz="2600" dirty="0" smtClean="0">
                <a:latin typeface="Times New Roman" pitchFamily="18" charset="0"/>
                <a:cs typeface="Times New Roman" pitchFamily="18" charset="0"/>
              </a:rPr>
              <a:t>.</a:t>
            </a:r>
          </a:p>
          <a:p>
            <a:pPr algn="just"/>
            <a:endParaRPr lang="en-IN" sz="2600" dirty="0">
              <a:latin typeface="Times New Roman" pitchFamily="18" charset="0"/>
              <a:cs typeface="Times New Roman" pitchFamily="18" charset="0"/>
            </a:endParaRPr>
          </a:p>
          <a:p>
            <a:pPr fontAlgn="base">
              <a:buNone/>
            </a:pPr>
            <a:r>
              <a:rPr lang="en-US" sz="2600" b="1" u="sng" dirty="0">
                <a:latin typeface="Times New Roman" pitchFamily="18" charset="0"/>
                <a:cs typeface="Times New Roman" pitchFamily="18" charset="0"/>
              </a:rPr>
              <a:t>Solution-</a:t>
            </a:r>
            <a:endParaRPr lang="en-US" sz="2600" b="1" dirty="0">
              <a:latin typeface="Times New Roman" pitchFamily="18" charset="0"/>
              <a:cs typeface="Times New Roman" pitchFamily="18" charset="0"/>
            </a:endParaRPr>
          </a:p>
          <a:p>
            <a:pPr fontAlgn="base">
              <a:buNone/>
            </a:pPr>
            <a:r>
              <a:rPr lang="en-US" sz="2600" dirty="0">
                <a:latin typeface="Times New Roman" pitchFamily="18" charset="0"/>
                <a:cs typeface="Times New Roman" pitchFamily="18" charset="0"/>
              </a:rPr>
              <a:t> </a:t>
            </a:r>
          </a:p>
          <a:p>
            <a:pPr fontAlgn="base">
              <a:buNone/>
            </a:pPr>
            <a:r>
              <a:rPr lang="en-US" sz="2900" dirty="0">
                <a:latin typeface="Times New Roman" pitchFamily="18" charset="0"/>
                <a:cs typeface="Times New Roman" pitchFamily="18" charset="0"/>
              </a:rPr>
              <a:t>Given-</a:t>
            </a:r>
          </a:p>
          <a:p>
            <a:pPr fontAlgn="base">
              <a:buNone/>
            </a:pPr>
            <a:r>
              <a:rPr lang="en-US" sz="2900" dirty="0" smtClean="0">
                <a:latin typeface="Times New Roman" pitchFamily="18" charset="0"/>
                <a:cs typeface="Times New Roman" pitchFamily="18" charset="0"/>
              </a:rPr>
              <a:t>	Old </a:t>
            </a:r>
            <a:r>
              <a:rPr lang="en-US" sz="2900" dirty="0">
                <a:latin typeface="Times New Roman" pitchFamily="18" charset="0"/>
                <a:cs typeface="Times New Roman" pitchFamily="18" charset="0"/>
              </a:rPr>
              <a:t>center coordinates of C = (X</a:t>
            </a:r>
            <a:r>
              <a:rPr lang="en-US" sz="2900" baseline="-25000" dirty="0">
                <a:latin typeface="Times New Roman" pitchFamily="18" charset="0"/>
                <a:cs typeface="Times New Roman" pitchFamily="18" charset="0"/>
              </a:rPr>
              <a:t>old</a:t>
            </a:r>
            <a:r>
              <a:rPr lang="en-US" sz="2900" dirty="0">
                <a:latin typeface="Times New Roman" pitchFamily="18" charset="0"/>
                <a:cs typeface="Times New Roman" pitchFamily="18" charset="0"/>
              </a:rPr>
              <a:t>, Y</a:t>
            </a:r>
            <a:r>
              <a:rPr lang="en-US" sz="2900" baseline="-25000" dirty="0">
                <a:latin typeface="Times New Roman" pitchFamily="18" charset="0"/>
                <a:cs typeface="Times New Roman" pitchFamily="18" charset="0"/>
              </a:rPr>
              <a:t>old</a:t>
            </a:r>
            <a:r>
              <a:rPr lang="en-US" sz="2900" dirty="0">
                <a:latin typeface="Times New Roman" pitchFamily="18" charset="0"/>
                <a:cs typeface="Times New Roman" pitchFamily="18" charset="0"/>
              </a:rPr>
              <a:t>) = (1, 4)</a:t>
            </a:r>
          </a:p>
          <a:p>
            <a:pPr fontAlgn="base">
              <a:buNone/>
            </a:pPr>
            <a:r>
              <a:rPr lang="en-US" sz="2900" dirty="0" smtClean="0">
                <a:latin typeface="Times New Roman" pitchFamily="18" charset="0"/>
                <a:cs typeface="Times New Roman" pitchFamily="18" charset="0"/>
              </a:rPr>
              <a:t>	Translation </a:t>
            </a:r>
            <a:r>
              <a:rPr lang="en-US" sz="2900" dirty="0">
                <a:latin typeface="Times New Roman" pitchFamily="18" charset="0"/>
                <a:cs typeface="Times New Roman" pitchFamily="18" charset="0"/>
              </a:rPr>
              <a:t>vector = (T</a:t>
            </a:r>
            <a:r>
              <a:rPr lang="en-US" sz="2900" baseline="-25000" dirty="0">
                <a:latin typeface="Times New Roman" pitchFamily="18" charset="0"/>
                <a:cs typeface="Times New Roman" pitchFamily="18" charset="0"/>
              </a:rPr>
              <a:t>x</a:t>
            </a:r>
            <a:r>
              <a:rPr lang="en-US" sz="2900" dirty="0">
                <a:latin typeface="Times New Roman" pitchFamily="18" charset="0"/>
                <a:cs typeface="Times New Roman" pitchFamily="18" charset="0"/>
              </a:rPr>
              <a:t>, T</a:t>
            </a:r>
            <a:r>
              <a:rPr lang="en-US" sz="2900" baseline="-25000" dirty="0">
                <a:latin typeface="Times New Roman" pitchFamily="18" charset="0"/>
                <a:cs typeface="Times New Roman" pitchFamily="18" charset="0"/>
              </a:rPr>
              <a:t>y</a:t>
            </a:r>
            <a:r>
              <a:rPr lang="en-US" sz="2900" dirty="0">
                <a:latin typeface="Times New Roman" pitchFamily="18" charset="0"/>
                <a:cs typeface="Times New Roman" pitchFamily="18" charset="0"/>
              </a:rPr>
              <a:t>) = (5, 1)</a:t>
            </a:r>
          </a:p>
          <a:p>
            <a:pPr fontAlgn="base">
              <a:buNone/>
            </a:pPr>
            <a:r>
              <a:rPr lang="en-US" sz="2900" dirty="0">
                <a:latin typeface="Times New Roman" pitchFamily="18" charset="0"/>
                <a:cs typeface="Times New Roman" pitchFamily="18" charset="0"/>
              </a:rPr>
              <a:t> </a:t>
            </a:r>
          </a:p>
          <a:p>
            <a:pPr fontAlgn="base">
              <a:buNone/>
            </a:pPr>
            <a:r>
              <a:rPr lang="en-US" sz="2900" dirty="0">
                <a:latin typeface="Times New Roman" pitchFamily="18" charset="0"/>
                <a:cs typeface="Times New Roman" pitchFamily="18" charset="0"/>
              </a:rPr>
              <a:t>Let the new center coordinates of C = (X</a:t>
            </a:r>
            <a:r>
              <a:rPr lang="en-US" sz="2900" baseline="-25000" dirty="0">
                <a:latin typeface="Times New Roman" pitchFamily="18" charset="0"/>
                <a:cs typeface="Times New Roman" pitchFamily="18" charset="0"/>
              </a:rPr>
              <a:t>new</a:t>
            </a:r>
            <a:r>
              <a:rPr lang="en-US" sz="2900" dirty="0">
                <a:latin typeface="Times New Roman" pitchFamily="18" charset="0"/>
                <a:cs typeface="Times New Roman" pitchFamily="18" charset="0"/>
              </a:rPr>
              <a:t>, Y</a:t>
            </a:r>
            <a:r>
              <a:rPr lang="en-US" sz="2900" baseline="-25000" dirty="0">
                <a:latin typeface="Times New Roman" pitchFamily="18" charset="0"/>
                <a:cs typeface="Times New Roman" pitchFamily="18" charset="0"/>
              </a:rPr>
              <a:t>new</a:t>
            </a:r>
            <a:r>
              <a:rPr lang="en-US" sz="2900" dirty="0">
                <a:latin typeface="Times New Roman" pitchFamily="18" charset="0"/>
                <a:cs typeface="Times New Roman" pitchFamily="18" charset="0"/>
              </a:rPr>
              <a:t>).</a:t>
            </a:r>
          </a:p>
          <a:p>
            <a:pPr fontAlgn="base">
              <a:buNone/>
            </a:pPr>
            <a:r>
              <a:rPr lang="en-US" sz="2900" dirty="0">
                <a:latin typeface="Times New Roman" pitchFamily="18" charset="0"/>
                <a:cs typeface="Times New Roman" pitchFamily="18" charset="0"/>
              </a:rPr>
              <a:t> </a:t>
            </a:r>
          </a:p>
          <a:p>
            <a:pPr fontAlgn="base">
              <a:buNone/>
            </a:pPr>
            <a:r>
              <a:rPr lang="en-US" sz="2900" dirty="0">
                <a:latin typeface="Times New Roman" pitchFamily="18" charset="0"/>
                <a:cs typeface="Times New Roman" pitchFamily="18" charset="0"/>
              </a:rPr>
              <a:t>Applying the translation equations, we have-</a:t>
            </a:r>
          </a:p>
          <a:p>
            <a:pPr fontAlgn="base">
              <a:buNone/>
            </a:pPr>
            <a:r>
              <a:rPr lang="en-US" sz="2900" dirty="0" smtClean="0">
                <a:latin typeface="Times New Roman" pitchFamily="18" charset="0"/>
                <a:cs typeface="Times New Roman" pitchFamily="18" charset="0"/>
              </a:rPr>
              <a:t>	X</a:t>
            </a:r>
            <a:r>
              <a:rPr lang="en-US" sz="2900" baseline="-25000" dirty="0" smtClean="0">
                <a:latin typeface="Times New Roman" pitchFamily="18" charset="0"/>
                <a:cs typeface="Times New Roman" pitchFamily="18" charset="0"/>
              </a:rPr>
              <a:t>new</a:t>
            </a:r>
            <a:r>
              <a:rPr lang="en-US" sz="2900" dirty="0">
                <a:latin typeface="Times New Roman" pitchFamily="18" charset="0"/>
                <a:cs typeface="Times New Roman" pitchFamily="18" charset="0"/>
              </a:rPr>
              <a:t> = X</a:t>
            </a:r>
            <a:r>
              <a:rPr lang="en-US" sz="2900" baseline="-25000" dirty="0">
                <a:latin typeface="Times New Roman" pitchFamily="18" charset="0"/>
                <a:cs typeface="Times New Roman" pitchFamily="18" charset="0"/>
              </a:rPr>
              <a:t>old</a:t>
            </a:r>
            <a:r>
              <a:rPr lang="en-US" sz="2900" dirty="0">
                <a:latin typeface="Times New Roman" pitchFamily="18" charset="0"/>
                <a:cs typeface="Times New Roman" pitchFamily="18" charset="0"/>
              </a:rPr>
              <a:t> + T</a:t>
            </a:r>
            <a:r>
              <a:rPr lang="en-US" sz="2900" baseline="-25000" dirty="0">
                <a:latin typeface="Times New Roman" pitchFamily="18" charset="0"/>
                <a:cs typeface="Times New Roman" pitchFamily="18" charset="0"/>
              </a:rPr>
              <a:t>x</a:t>
            </a:r>
            <a:r>
              <a:rPr lang="en-US" sz="2900" dirty="0">
                <a:latin typeface="Times New Roman" pitchFamily="18" charset="0"/>
                <a:cs typeface="Times New Roman" pitchFamily="18" charset="0"/>
              </a:rPr>
              <a:t> = 1 + 5 = 6</a:t>
            </a:r>
          </a:p>
          <a:p>
            <a:pPr fontAlgn="base">
              <a:buNone/>
            </a:pPr>
            <a:r>
              <a:rPr lang="en-US" sz="2900" dirty="0" smtClean="0">
                <a:latin typeface="Times New Roman" pitchFamily="18" charset="0"/>
                <a:cs typeface="Times New Roman" pitchFamily="18" charset="0"/>
              </a:rPr>
              <a:t>	Y</a:t>
            </a:r>
            <a:r>
              <a:rPr lang="en-US" sz="2900" baseline="-25000" dirty="0" smtClean="0">
                <a:latin typeface="Times New Roman" pitchFamily="18" charset="0"/>
                <a:cs typeface="Times New Roman" pitchFamily="18" charset="0"/>
              </a:rPr>
              <a:t>new</a:t>
            </a:r>
            <a:r>
              <a:rPr lang="en-US" sz="2900" dirty="0">
                <a:latin typeface="Times New Roman" pitchFamily="18" charset="0"/>
                <a:cs typeface="Times New Roman" pitchFamily="18" charset="0"/>
              </a:rPr>
              <a:t> = Y</a:t>
            </a:r>
            <a:r>
              <a:rPr lang="en-US" sz="2900" baseline="-25000" dirty="0">
                <a:latin typeface="Times New Roman" pitchFamily="18" charset="0"/>
                <a:cs typeface="Times New Roman" pitchFamily="18" charset="0"/>
              </a:rPr>
              <a:t>old</a:t>
            </a:r>
            <a:r>
              <a:rPr lang="en-US" sz="2900" dirty="0">
                <a:latin typeface="Times New Roman" pitchFamily="18" charset="0"/>
                <a:cs typeface="Times New Roman" pitchFamily="18" charset="0"/>
              </a:rPr>
              <a:t> + T</a:t>
            </a:r>
            <a:r>
              <a:rPr lang="en-US" sz="2900" baseline="-25000" dirty="0">
                <a:latin typeface="Times New Roman" pitchFamily="18" charset="0"/>
                <a:cs typeface="Times New Roman" pitchFamily="18" charset="0"/>
              </a:rPr>
              <a:t>y</a:t>
            </a:r>
            <a:r>
              <a:rPr lang="en-US" sz="2900" dirty="0">
                <a:latin typeface="Times New Roman" pitchFamily="18" charset="0"/>
                <a:cs typeface="Times New Roman" pitchFamily="18" charset="0"/>
              </a:rPr>
              <a:t> = 4 + 1 = 5</a:t>
            </a:r>
          </a:p>
          <a:p>
            <a:pPr fontAlgn="base">
              <a:buNone/>
            </a:pPr>
            <a:r>
              <a:rPr lang="en-US" sz="2900" dirty="0">
                <a:latin typeface="Times New Roman" pitchFamily="18" charset="0"/>
                <a:cs typeface="Times New Roman" pitchFamily="18" charset="0"/>
              </a:rPr>
              <a:t> </a:t>
            </a:r>
          </a:p>
          <a:p>
            <a:pPr fontAlgn="base">
              <a:buNone/>
            </a:pPr>
            <a:r>
              <a:rPr lang="en-US" sz="2900" dirty="0">
                <a:latin typeface="Times New Roman" pitchFamily="18" charset="0"/>
                <a:cs typeface="Times New Roman" pitchFamily="18" charset="0"/>
              </a:rPr>
              <a:t>Thus, New center coordinates of C = (6, 5).</a:t>
            </a:r>
          </a:p>
          <a:p>
            <a:pPr algn="just"/>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19261"/>
            <a:ext cx="8229600" cy="4525963"/>
          </a:xfrm>
        </p:spPr>
        <p:txBody>
          <a:bodyPr/>
          <a:lstStyle/>
          <a:p>
            <a:pPr>
              <a:buNone/>
            </a:pPr>
            <a:r>
              <a:rPr lang="en-US" sz="2000" dirty="0">
                <a:latin typeface="Times New Roman" pitchFamily="18" charset="0"/>
                <a:cs typeface="Times New Roman" pitchFamily="18" charset="0"/>
              </a:rPr>
              <a:t>In matrix form, the new center coordinates of C after translation may be obtained </a:t>
            </a:r>
            <a:r>
              <a:rPr lang="en-US" sz="2000" dirty="0" smtClean="0">
                <a:latin typeface="Times New Roman" pitchFamily="18" charset="0"/>
                <a:cs typeface="Times New Roman" pitchFamily="18" charset="0"/>
              </a:rPr>
              <a:t>as-</a:t>
            </a:r>
          </a:p>
          <a:p>
            <a:pPr>
              <a:buNone/>
            </a:pPr>
            <a:endParaRPr lang="en-US" dirty="0"/>
          </a:p>
        </p:txBody>
      </p:sp>
      <p:pic>
        <p:nvPicPr>
          <p:cNvPr id="62466" name="Picture 2" descr="https://www.gatevidyalay.com/wp-content/uploads/2019/08/2D-Translation-in-Computer-Graphics-Problem-01-Solution-Matrix-Form.png"/>
          <p:cNvPicPr>
            <a:picLocks noChangeAspect="1" noChangeArrowheads="1"/>
          </p:cNvPicPr>
          <p:nvPr/>
        </p:nvPicPr>
        <p:blipFill>
          <a:blip r:embed="rId2" cstate="print"/>
          <a:srcRect/>
          <a:stretch>
            <a:fillRect/>
          </a:stretch>
        </p:blipFill>
        <p:spPr bwMode="auto">
          <a:xfrm>
            <a:off x="3059842" y="1556792"/>
            <a:ext cx="2537785" cy="2412000"/>
          </a:xfrm>
          <a:prstGeom prst="rect">
            <a:avLst/>
          </a:prstGeom>
          <a:noFill/>
        </p:spPr>
      </p:pic>
      <p:sp>
        <p:nvSpPr>
          <p:cNvPr id="5" name="Rectangle 4"/>
          <p:cNvSpPr/>
          <p:nvPr/>
        </p:nvSpPr>
        <p:spPr>
          <a:xfrm>
            <a:off x="539552" y="4005064"/>
            <a:ext cx="4649030" cy="400110"/>
          </a:xfrm>
          <a:prstGeom prst="rect">
            <a:avLst/>
          </a:prstGeom>
        </p:spPr>
        <p:txBody>
          <a:bodyPr wrap="none">
            <a:spAutoFit/>
          </a:bodyPr>
          <a:lstStyle/>
          <a:p>
            <a:r>
              <a:rPr lang="en-US" sz="2000" dirty="0" smtClean="0">
                <a:latin typeface="Times New Roman" pitchFamily="18" charset="0"/>
                <a:cs typeface="Times New Roman" pitchFamily="18" charset="0"/>
              </a:rPr>
              <a:t>Thus, New center coordinates of C = (6, 5).</a:t>
            </a:r>
            <a:endParaRPr lang="en-US" sz="2000" dirty="0">
              <a:latin typeface="Times New Roman" pitchFamily="18" charset="0"/>
              <a:cs typeface="Times New Roman" pitchFamily="18" charset="0"/>
            </a:endParaRPr>
          </a:p>
        </p:txBody>
      </p:sp>
      <p:pic>
        <p:nvPicPr>
          <p:cNvPr id="62468" name="Picture 4" descr="https://www.gatevidyalay.com/wp-content/uploads/2019/08/Translation-in-Computer-Graphics-Problem-1-Solution-1.png"/>
          <p:cNvPicPr>
            <a:picLocks noChangeAspect="1" noChangeArrowheads="1"/>
          </p:cNvPicPr>
          <p:nvPr/>
        </p:nvPicPr>
        <p:blipFill>
          <a:blip r:embed="rId3" cstate="print"/>
          <a:srcRect/>
          <a:stretch>
            <a:fillRect/>
          </a:stretch>
        </p:blipFill>
        <p:spPr bwMode="auto">
          <a:xfrm>
            <a:off x="2555776" y="4437112"/>
            <a:ext cx="4863498" cy="2258967"/>
          </a:xfrm>
          <a:prstGeom prst="rect">
            <a:avLst/>
          </a:prstGeom>
          <a:noFill/>
        </p:spPr>
      </p:pic>
      <p:sp>
        <p:nvSpPr>
          <p:cNvPr id="6" name="Title 1"/>
          <p:cNvSpPr>
            <a:spLocks noGrp="1"/>
          </p:cNvSpPr>
          <p:nvPr>
            <p:ph type="title"/>
          </p:nvPr>
        </p:nvSpPr>
        <p:spPr>
          <a:xfrm>
            <a:off x="720344" y="44624"/>
            <a:ext cx="6948000" cy="756000"/>
          </a:xfrm>
          <a:noFill/>
          <a:ln>
            <a:noFill/>
          </a:ln>
        </p:spPr>
        <p:txBody>
          <a:bodyPr vert="horz" lIns="91440" tIns="45720" rIns="91440" bIns="45720" rtlCol="0" anchor="ctr">
            <a:noAutofit/>
          </a:bodyPr>
          <a:lstStyle/>
          <a:p>
            <a:pPr fontAlgn="base">
              <a:defRPr/>
            </a:pPr>
            <a:r>
              <a:rPr lang="en-US" sz="2000" b="1" dirty="0" smtClean="0">
                <a:solidFill>
                  <a:srgbClr val="FFC000"/>
                </a:solidFill>
                <a:latin typeface="Times New Roman" pitchFamily="18" charset="0"/>
                <a:ea typeface="+mj-ea"/>
                <a:cs typeface="Times New Roman" pitchFamily="18" charset="0"/>
              </a:rPr>
              <a:t/>
            </a:r>
            <a:br>
              <a:rPr lang="en-US" sz="2000" b="1" dirty="0" smtClean="0">
                <a:solidFill>
                  <a:srgbClr val="FFC000"/>
                </a:solidFill>
                <a:latin typeface="Times New Roman" pitchFamily="18" charset="0"/>
                <a:ea typeface="+mj-ea"/>
                <a:cs typeface="Times New Roman" pitchFamily="18" charset="0"/>
              </a:rPr>
            </a:br>
            <a:r>
              <a:rPr lang="en-US" sz="2000" b="1" dirty="0">
                <a:solidFill>
                  <a:srgbClr val="FFC000"/>
                </a:solidFill>
                <a:latin typeface="Times New Roman" pitchFamily="18" charset="0"/>
                <a:ea typeface="+mj-ea"/>
                <a:cs typeface="Times New Roman" pitchFamily="18" charset="0"/>
              </a:rPr>
              <a:t/>
            </a:r>
            <a:br>
              <a:rPr lang="en-US" sz="2000" b="1" dirty="0">
                <a:solidFill>
                  <a:srgbClr val="FFC000"/>
                </a:solidFill>
                <a:latin typeface="Times New Roman" pitchFamily="18" charset="0"/>
                <a:ea typeface="+mj-ea"/>
                <a:cs typeface="Times New Roman" pitchFamily="18" charset="0"/>
              </a:rPr>
            </a:br>
            <a:r>
              <a:rPr lang="en-US" sz="2000" b="1" dirty="0" smtClean="0">
                <a:solidFill>
                  <a:srgbClr val="FFC000"/>
                </a:solidFill>
                <a:latin typeface="Times New Roman" pitchFamily="18" charset="0"/>
                <a:ea typeface="+mj-ea"/>
                <a:cs typeface="Times New Roman" pitchFamily="18" charset="0"/>
              </a:rPr>
              <a:t/>
            </a:r>
            <a:br>
              <a:rPr lang="en-US" sz="2000" b="1" dirty="0" smtClean="0">
                <a:solidFill>
                  <a:srgbClr val="FFC000"/>
                </a:solidFill>
                <a:latin typeface="Times New Roman" pitchFamily="18" charset="0"/>
                <a:ea typeface="+mj-ea"/>
                <a:cs typeface="Times New Roman" pitchFamily="18" charset="0"/>
              </a:rPr>
            </a:br>
            <a:r>
              <a:rPr lang="en-US" sz="2000" b="1" dirty="0" smtClean="0">
                <a:solidFill>
                  <a:srgbClr val="FFC000"/>
                </a:solidFill>
                <a:latin typeface="Times New Roman" pitchFamily="18" charset="0"/>
                <a:ea typeface="+mj-ea"/>
                <a:cs typeface="Times New Roman" pitchFamily="18" charset="0"/>
              </a:rPr>
              <a:t>PRACTICE </a:t>
            </a:r>
            <a:r>
              <a:rPr lang="en-US" sz="2000" b="1" dirty="0">
                <a:solidFill>
                  <a:srgbClr val="FFC000"/>
                </a:solidFill>
                <a:latin typeface="Times New Roman" pitchFamily="18" charset="0"/>
                <a:ea typeface="+mj-ea"/>
                <a:cs typeface="Times New Roman" pitchFamily="18" charset="0"/>
              </a:rPr>
              <a:t>PROBLEMS BASED ON 2D TRANSLATION </a:t>
            </a:r>
            <a:br>
              <a:rPr lang="en-US" sz="2000" b="1" dirty="0">
                <a:solidFill>
                  <a:srgbClr val="FFC000"/>
                </a:solidFill>
                <a:latin typeface="Times New Roman" pitchFamily="18" charset="0"/>
                <a:ea typeface="+mj-ea"/>
                <a:cs typeface="Times New Roman" pitchFamily="18" charset="0"/>
              </a:rPr>
            </a:br>
            <a:r>
              <a:rPr lang="en-US" sz="2000" b="1" dirty="0">
                <a:solidFill>
                  <a:srgbClr val="FFC000"/>
                </a:solidFill>
                <a:latin typeface="Times New Roman" pitchFamily="18" charset="0"/>
                <a:ea typeface="+mj-ea"/>
                <a:cs typeface="Times New Roman" pitchFamily="18" charset="0"/>
              </a:rPr>
              <a:t> </a:t>
            </a:r>
            <a:br>
              <a:rPr lang="en-US" sz="2000" b="1" dirty="0">
                <a:solidFill>
                  <a:srgbClr val="FFC000"/>
                </a:solidFill>
                <a:latin typeface="Times New Roman" pitchFamily="18" charset="0"/>
                <a:ea typeface="+mj-ea"/>
                <a:cs typeface="Times New Roman" pitchFamily="18" charset="0"/>
              </a:rPr>
            </a:br>
            <a:endParaRPr lang="en-US" sz="2000" b="1" dirty="0">
              <a:solidFill>
                <a:srgbClr val="FFC000"/>
              </a:solidFill>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3568" y="1124744"/>
            <a:ext cx="7056784"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467544" y="332656"/>
            <a:ext cx="8229600" cy="5832648"/>
          </a:xfrm>
        </p:spPr>
        <p:txBody>
          <a:bodyPr>
            <a:normAutofit/>
          </a:bodyPr>
          <a:lstStyle/>
          <a:p>
            <a:pPr>
              <a:buNone/>
            </a:pPr>
            <a:endParaRPr lang="en-US" sz="2400" b="1" dirty="0" smtClean="0">
              <a:latin typeface="Times New Roman" pitchFamily="18" charset="0"/>
              <a:cs typeface="Times New Roman" pitchFamily="18" charset="0"/>
            </a:endParaRPr>
          </a:p>
          <a:p>
            <a:pPr fontAlgn="base">
              <a:buNone/>
            </a:pPr>
            <a:r>
              <a:rPr lang="en-US" sz="2400" dirty="0" smtClean="0">
                <a:solidFill>
                  <a:srgbClr val="FF0000"/>
                </a:solidFill>
              </a:rPr>
              <a:t>	</a:t>
            </a:r>
          </a:p>
          <a:p>
            <a:pPr fontAlgn="base">
              <a:buNone/>
            </a:pPr>
            <a:r>
              <a:rPr lang="en-US" sz="2400" dirty="0" smtClean="0">
                <a:solidFill>
                  <a:srgbClr val="FF000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Rotation </a:t>
            </a:r>
            <a:r>
              <a:rPr lang="en-US" sz="2200" dirty="0">
                <a:solidFill>
                  <a:srgbClr val="FF0000"/>
                </a:solidFill>
                <a:latin typeface="Times New Roman" pitchFamily="18" charset="0"/>
                <a:cs typeface="Times New Roman" pitchFamily="18" charset="0"/>
              </a:rPr>
              <a:t>is a process of rotating an object with respect </a:t>
            </a:r>
            <a:r>
              <a:rPr lang="en-US" sz="2200" dirty="0" smtClean="0">
                <a:solidFill>
                  <a:srgbClr val="FF0000"/>
                </a:solidFill>
                <a:latin typeface="Times New Roman" pitchFamily="18" charset="0"/>
                <a:cs typeface="Times New Roman" pitchFamily="18" charset="0"/>
              </a:rPr>
              <a:t>to</a:t>
            </a:r>
          </a:p>
          <a:p>
            <a:pPr fontAlgn="base">
              <a:buNone/>
            </a:pPr>
            <a:r>
              <a:rPr lang="en-US" sz="2200" dirty="0">
                <a:solidFill>
                  <a:srgbClr val="FF000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an angle in a two dimensional plane.</a:t>
            </a:r>
          </a:p>
          <a:p>
            <a:pPr>
              <a:buNone/>
            </a:pPr>
            <a:endParaRPr lang="en-US" sz="2400" b="1" dirty="0">
              <a:latin typeface="Times New Roman" pitchFamily="18" charset="0"/>
              <a:cs typeface="Times New Roman" pitchFamily="18" charset="0"/>
            </a:endParaRPr>
          </a:p>
          <a:p>
            <a:pPr fontAlgn="base">
              <a:lnSpc>
                <a:spcPct val="150000"/>
              </a:lnSpc>
              <a:buNone/>
            </a:pPr>
            <a:r>
              <a:rPr lang="en-US" sz="2000" dirty="0">
                <a:latin typeface="Times New Roman" pitchFamily="18" charset="0"/>
                <a:cs typeface="Times New Roman" pitchFamily="18" charset="0"/>
              </a:rPr>
              <a:t>Consider a point object O has to be rotated from one angle to another in a 2D plane.</a:t>
            </a:r>
          </a:p>
          <a:p>
            <a:pPr fontAlgn="base">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Let-</a:t>
            </a:r>
            <a:endParaRPr lang="en-US" sz="2000" dirty="0">
              <a:latin typeface="Times New Roman" pitchFamily="18" charset="0"/>
              <a:cs typeface="Times New Roman" pitchFamily="18" charset="0"/>
            </a:endParaRPr>
          </a:p>
          <a:p>
            <a:pPr fontAlgn="base">
              <a:lnSpc>
                <a:spcPct val="150000"/>
              </a:lnSpc>
              <a:buFont typeface="Wingdings" pitchFamily="2" charset="2"/>
              <a:buChar char="§"/>
            </a:pPr>
            <a:r>
              <a:rPr lang="en-US" sz="2000" dirty="0">
                <a:latin typeface="Times New Roman" pitchFamily="18" charset="0"/>
                <a:cs typeface="Times New Roman" pitchFamily="18" charset="0"/>
              </a:rPr>
              <a:t>Initial coordinates of the object O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a:t>
            </a:r>
          </a:p>
          <a:p>
            <a:pPr fontAlgn="base">
              <a:lnSpc>
                <a:spcPct val="150000"/>
              </a:lnSpc>
              <a:buFont typeface="Wingdings" pitchFamily="2" charset="2"/>
              <a:buChar char="§"/>
            </a:pPr>
            <a:r>
              <a:rPr lang="en-US" sz="2000" dirty="0">
                <a:latin typeface="Times New Roman" pitchFamily="18" charset="0"/>
                <a:cs typeface="Times New Roman" pitchFamily="18" charset="0"/>
              </a:rPr>
              <a:t>Initial angle of the object O with respect to origin = Φ</a:t>
            </a:r>
          </a:p>
          <a:p>
            <a:pPr fontAlgn="base">
              <a:lnSpc>
                <a:spcPct val="150000"/>
              </a:lnSpc>
              <a:buFont typeface="Wingdings" pitchFamily="2" charset="2"/>
              <a:buChar char="§"/>
            </a:pPr>
            <a:r>
              <a:rPr lang="en-US" sz="2000" dirty="0">
                <a:latin typeface="Times New Roman" pitchFamily="18" charset="0"/>
                <a:cs typeface="Times New Roman" pitchFamily="18" charset="0"/>
              </a:rPr>
              <a:t>Rotation angle = θ</a:t>
            </a:r>
          </a:p>
          <a:p>
            <a:pPr fontAlgn="base">
              <a:lnSpc>
                <a:spcPct val="150000"/>
              </a:lnSpc>
              <a:buFont typeface="Wingdings" pitchFamily="2" charset="2"/>
              <a:buChar char="§"/>
            </a:pPr>
            <a:r>
              <a:rPr lang="en-US" sz="2000" dirty="0">
                <a:latin typeface="Times New Roman" pitchFamily="18" charset="0"/>
                <a:cs typeface="Times New Roman" pitchFamily="18" charset="0"/>
              </a:rPr>
              <a:t>New coordinates of the object O after rotation = (X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a:t>
            </a:r>
          </a:p>
          <a:p>
            <a:endParaRPr lang="en-US" dirty="0"/>
          </a:p>
        </p:txBody>
      </p:sp>
      <p:sp>
        <p:nvSpPr>
          <p:cNvPr id="5" name="Rectangle 4"/>
          <p:cNvSpPr/>
          <p:nvPr/>
        </p:nvSpPr>
        <p:spPr>
          <a:xfrm>
            <a:off x="611560" y="323945"/>
            <a:ext cx="2417650"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2D Rotation </a:t>
            </a:r>
          </a:p>
        </p:txBody>
      </p:sp>
      <p:sp>
        <p:nvSpPr>
          <p:cNvPr id="6" name="Rectangle 5"/>
          <p:cNvSpPr/>
          <p:nvPr/>
        </p:nvSpPr>
        <p:spPr>
          <a:xfrm>
            <a:off x="6660232" y="3501008"/>
            <a:ext cx="1979712" cy="1477328"/>
          </a:xfrm>
          <a:prstGeom prst="rect">
            <a:avLst/>
          </a:prstGeom>
        </p:spPr>
        <p:txBody>
          <a:bodyPr wrap="square">
            <a:spAutoFit/>
          </a:bodyPr>
          <a:lstStyle/>
          <a:p>
            <a:r>
              <a:rPr lang="en-US" dirty="0" smtClean="0">
                <a:hlinkClick r:id="rId2"/>
              </a:rPr>
              <a:t>https://www.mathwarehouse.com/animated-gifs/transformations.php#rotations</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3007493"/>
            <a:ext cx="8229600" cy="4525963"/>
          </a:xfrm>
        </p:spPr>
        <p:txBody>
          <a:bodyPr/>
          <a:lstStyle/>
          <a:p>
            <a:pPr fontAlgn="base">
              <a:lnSpc>
                <a:spcPct val="150000"/>
              </a:lnSpc>
              <a:buNone/>
            </a:pPr>
            <a:r>
              <a:rPr lang="en-US" sz="2000" dirty="0">
                <a:latin typeface="Times New Roman" pitchFamily="18" charset="0"/>
                <a:cs typeface="Times New Roman" pitchFamily="18" charset="0"/>
              </a:rPr>
              <a:t>This rotation is achieved by using the following rotation </a:t>
            </a:r>
            <a:r>
              <a:rPr lang="en-US" sz="2000" dirty="0" smtClean="0">
                <a:latin typeface="Times New Roman" pitchFamily="18" charset="0"/>
                <a:cs typeface="Times New Roman" pitchFamily="18" charset="0"/>
              </a:rPr>
              <a:t>equations</a:t>
            </a:r>
            <a:endParaRPr lang="en-US" sz="2000" dirty="0">
              <a:latin typeface="Times New Roman" pitchFamily="18" charset="0"/>
              <a:cs typeface="Times New Roman" pitchFamily="18" charset="0"/>
            </a:endParaRPr>
          </a:p>
          <a:p>
            <a:pPr algn="ctr" fontAlgn="base">
              <a:lnSpc>
                <a:spcPct val="150000"/>
              </a:lnSpc>
            </a:pPr>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cosθ</a:t>
            </a:r>
            <a:r>
              <a:rPr lang="en-US" sz="2000" dirty="0">
                <a:latin typeface="Times New Roman" pitchFamily="18" charset="0"/>
                <a:cs typeface="Times New Roman" pitchFamily="18" charset="0"/>
              </a:rPr>
              <a:t> –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sinθ</a:t>
            </a:r>
            <a:endParaRPr lang="en-US" sz="2000" dirty="0">
              <a:latin typeface="Times New Roman" pitchFamily="18" charset="0"/>
              <a:cs typeface="Times New Roman" pitchFamily="18" charset="0"/>
            </a:endParaRPr>
          </a:p>
          <a:p>
            <a:pPr algn="ctr" fontAlgn="base">
              <a:lnSpc>
                <a:spcPct val="150000"/>
              </a:lnSpc>
            </a:pPr>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sinθ</a:t>
            </a:r>
            <a:r>
              <a:rPr lang="en-US" sz="2000" dirty="0">
                <a:latin typeface="Times New Roman" pitchFamily="18" charset="0"/>
                <a:cs typeface="Times New Roman" pitchFamily="18" charset="0"/>
              </a:rPr>
              <a:t> +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cosθ</a:t>
            </a:r>
            <a:endParaRPr lang="en-US" sz="2000" dirty="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Matrix form, the above rotation equations may be represented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a:p>
            <a:endParaRPr lang="en-US" dirty="0"/>
          </a:p>
        </p:txBody>
      </p:sp>
      <p:pic>
        <p:nvPicPr>
          <p:cNvPr id="64514" name="Picture 2" descr="https://www.gatevidyalay.com/wp-content/uploads/2019/08/2D-Rotation-in-Computer-Graphics-Example.png"/>
          <p:cNvPicPr>
            <a:picLocks noChangeAspect="1" noChangeArrowheads="1"/>
          </p:cNvPicPr>
          <p:nvPr/>
        </p:nvPicPr>
        <p:blipFill>
          <a:blip r:embed="rId2" cstate="print"/>
          <a:srcRect/>
          <a:stretch>
            <a:fillRect/>
          </a:stretch>
        </p:blipFill>
        <p:spPr bwMode="auto">
          <a:xfrm>
            <a:off x="2922719" y="909040"/>
            <a:ext cx="2496399" cy="2232000"/>
          </a:xfrm>
          <a:prstGeom prst="rect">
            <a:avLst/>
          </a:prstGeom>
          <a:noFill/>
        </p:spPr>
      </p:pic>
      <p:pic>
        <p:nvPicPr>
          <p:cNvPr id="64516" name="Picture 4" descr="https://www.gatevidyalay.com/wp-content/uploads/2019/08/Rotation-Matrix-in-Computer-Graphics-1.png"/>
          <p:cNvPicPr>
            <a:picLocks noChangeAspect="1" noChangeArrowheads="1"/>
          </p:cNvPicPr>
          <p:nvPr/>
        </p:nvPicPr>
        <p:blipFill>
          <a:blip r:embed="rId3" cstate="print"/>
          <a:srcRect/>
          <a:stretch>
            <a:fillRect/>
          </a:stretch>
        </p:blipFill>
        <p:spPr bwMode="auto">
          <a:xfrm>
            <a:off x="2411760" y="5121344"/>
            <a:ext cx="3744000" cy="1404000"/>
          </a:xfrm>
          <a:prstGeom prst="rect">
            <a:avLst/>
          </a:prstGeom>
          <a:noFill/>
        </p:spPr>
      </p:pic>
      <p:sp>
        <p:nvSpPr>
          <p:cNvPr id="5" name="Rectangle 4"/>
          <p:cNvSpPr/>
          <p:nvPr/>
        </p:nvSpPr>
        <p:spPr>
          <a:xfrm>
            <a:off x="539552" y="323945"/>
            <a:ext cx="2417650"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2D Rotation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7499176" cy="1143000"/>
          </a:xfrm>
          <a:noFill/>
          <a:ln>
            <a:noFill/>
          </a:ln>
        </p:spPr>
        <p:style>
          <a:lnRef idx="3">
            <a:schemeClr val="lt1"/>
          </a:lnRef>
          <a:fillRef idx="1">
            <a:schemeClr val="dk1"/>
          </a:fillRef>
          <a:effectRef idx="1">
            <a:schemeClr val="dk1"/>
          </a:effectRef>
          <a:fontRef idx="minor">
            <a:schemeClr val="lt1"/>
          </a:fontRef>
        </p:style>
        <p:txBody>
          <a:bodyPr>
            <a:noAutofit/>
          </a:bodyPr>
          <a:lstStyle/>
          <a:p>
            <a:pPr algn="ctr"/>
            <a:r>
              <a:rPr lang="en-US" sz="2600" b="1" dirty="0">
                <a:solidFill>
                  <a:srgbClr val="FFC000"/>
                </a:solidFill>
                <a:latin typeface="Times New Roman" pitchFamily="18" charset="0"/>
                <a:cs typeface="Times New Roman" pitchFamily="18" charset="0"/>
              </a:rPr>
              <a:t>Basic raster graphical algorithm for 2D primitives</a:t>
            </a:r>
          </a:p>
        </p:txBody>
      </p:sp>
      <p:sp>
        <p:nvSpPr>
          <p:cNvPr id="3" name="Content Placeholder 2"/>
          <p:cNvSpPr>
            <a:spLocks noGrp="1"/>
          </p:cNvSpPr>
          <p:nvPr>
            <p:ph idx="1"/>
          </p:nvPr>
        </p:nvSpPr>
        <p:spPr>
          <a:xfrm>
            <a:off x="323528" y="476672"/>
            <a:ext cx="7772400" cy="5328592"/>
          </a:xfrm>
        </p:spPr>
        <p:txBody>
          <a:bodyPr/>
          <a:lstStyle/>
          <a:p>
            <a:pPr algn="just"/>
            <a:endParaRPr lang="en-IN" sz="2400" dirty="0" smtClean="0">
              <a:solidFill>
                <a:schemeClr val="tx1">
                  <a:lumMod val="95000"/>
                  <a:lumOff val="5000"/>
                </a:schemeClr>
              </a:solidFill>
              <a:latin typeface="Times New Roman" pitchFamily="18" charset="0"/>
              <a:cs typeface="Times New Roman" pitchFamily="18" charset="0"/>
            </a:endParaRPr>
          </a:p>
          <a:p>
            <a:pPr algn="just"/>
            <a:endParaRPr lang="en-US" sz="2400" dirty="0" smtClean="0">
              <a:solidFill>
                <a:schemeClr val="tx1">
                  <a:lumMod val="95000"/>
                  <a:lumOff val="5000"/>
                </a:schemeClr>
              </a:solidFill>
              <a:latin typeface="Times New Roman" pitchFamily="18" charset="0"/>
              <a:cs typeface="Times New Roman" pitchFamily="18" charset="0"/>
            </a:endParaRPr>
          </a:p>
          <a:p>
            <a:pPr algn="just">
              <a:lnSpc>
                <a:spcPct val="150000"/>
              </a:lnSpc>
            </a:pPr>
            <a:r>
              <a:rPr lang="en-US" sz="2000" dirty="0" smtClean="0">
                <a:solidFill>
                  <a:schemeClr val="tx1">
                    <a:lumMod val="95000"/>
                    <a:lumOff val="5000"/>
                  </a:schemeClr>
                </a:solidFill>
                <a:latin typeface="Times New Roman" pitchFamily="18" charset="0"/>
                <a:cs typeface="Times New Roman" pitchFamily="18" charset="0"/>
              </a:rPr>
              <a:t>Idea </a:t>
            </a:r>
            <a:r>
              <a:rPr lang="en-US" sz="2000" dirty="0">
                <a:solidFill>
                  <a:schemeClr val="tx1">
                    <a:lumMod val="95000"/>
                    <a:lumOff val="5000"/>
                  </a:schemeClr>
                </a:solidFill>
                <a:latin typeface="Times New Roman" pitchFamily="18" charset="0"/>
                <a:cs typeface="Times New Roman" pitchFamily="18" charset="0"/>
              </a:rPr>
              <a:t>is to approximate mathematical “ideal</a:t>
            </a:r>
            <a:r>
              <a:rPr lang="en-US" sz="2000" dirty="0" smtClean="0">
                <a:solidFill>
                  <a:schemeClr val="tx1">
                    <a:lumMod val="95000"/>
                    <a:lumOff val="5000"/>
                  </a:schemeClr>
                </a:solidFill>
                <a:latin typeface="Times New Roman" pitchFamily="18" charset="0"/>
                <a:cs typeface="Times New Roman" pitchFamily="18" charset="0"/>
              </a:rPr>
              <a:t>” primitives</a:t>
            </a:r>
            <a:r>
              <a:rPr lang="en-US" sz="2000" dirty="0">
                <a:solidFill>
                  <a:schemeClr val="tx1">
                    <a:lumMod val="95000"/>
                    <a:lumOff val="5000"/>
                  </a:schemeClr>
                </a:solidFill>
                <a:latin typeface="Times New Roman" pitchFamily="18" charset="0"/>
                <a:cs typeface="Times New Roman" pitchFamily="18" charset="0"/>
              </a:rPr>
              <a:t>, described in Cartesian space, by sets </a:t>
            </a:r>
            <a:r>
              <a:rPr lang="en-US" sz="2000" dirty="0" smtClean="0">
                <a:solidFill>
                  <a:schemeClr val="tx1">
                    <a:lumMod val="95000"/>
                    <a:lumOff val="5000"/>
                  </a:schemeClr>
                </a:solidFill>
                <a:latin typeface="Times New Roman" pitchFamily="18" charset="0"/>
                <a:cs typeface="Times New Roman" pitchFamily="18" charset="0"/>
              </a:rPr>
              <a:t>of pixels </a:t>
            </a:r>
            <a:r>
              <a:rPr lang="en-US" sz="2000" dirty="0">
                <a:solidFill>
                  <a:schemeClr val="tx1">
                    <a:lumMod val="95000"/>
                    <a:lumOff val="5000"/>
                  </a:schemeClr>
                </a:solidFill>
                <a:latin typeface="Times New Roman" pitchFamily="18" charset="0"/>
                <a:cs typeface="Times New Roman" pitchFamily="18" charset="0"/>
              </a:rPr>
              <a:t>on a raster display (bitmap in memory </a:t>
            </a:r>
            <a:r>
              <a:rPr lang="en-US" sz="2000" dirty="0" smtClean="0">
                <a:solidFill>
                  <a:schemeClr val="tx1">
                    <a:lumMod val="95000"/>
                    <a:lumOff val="5000"/>
                  </a:schemeClr>
                </a:solidFill>
                <a:latin typeface="Times New Roman" pitchFamily="18" charset="0"/>
                <a:cs typeface="Times New Roman" pitchFamily="18" charset="0"/>
              </a:rPr>
              <a:t>or frame buffer)</a:t>
            </a:r>
            <a:endParaRPr lang="en-US" sz="2000" dirty="0">
              <a:solidFill>
                <a:schemeClr val="tx1">
                  <a:lumMod val="95000"/>
                  <a:lumOff val="5000"/>
                </a:schemeClr>
              </a:solidFill>
              <a:latin typeface="Times New Roman" pitchFamily="18" charset="0"/>
              <a:cs typeface="Times New Roman" pitchFamily="18" charset="0"/>
            </a:endParaRPr>
          </a:p>
          <a:p>
            <a:pPr algn="just">
              <a:lnSpc>
                <a:spcPct val="150000"/>
              </a:lnSpc>
            </a:pPr>
            <a:r>
              <a:rPr lang="en-US" sz="2000" dirty="0" smtClean="0">
                <a:solidFill>
                  <a:schemeClr val="tx1">
                    <a:lumMod val="95000"/>
                    <a:lumOff val="5000"/>
                  </a:schemeClr>
                </a:solidFill>
                <a:latin typeface="Times New Roman" pitchFamily="18" charset="0"/>
                <a:cs typeface="Times New Roman" pitchFamily="18" charset="0"/>
              </a:rPr>
              <a:t>Fundamental </a:t>
            </a:r>
            <a:r>
              <a:rPr lang="en-US" sz="2000" dirty="0">
                <a:solidFill>
                  <a:schemeClr val="tx1">
                    <a:lumMod val="95000"/>
                    <a:lumOff val="5000"/>
                  </a:schemeClr>
                </a:solidFill>
                <a:latin typeface="Times New Roman" pitchFamily="18" charset="0"/>
                <a:cs typeface="Times New Roman" pitchFamily="18" charset="0"/>
              </a:rPr>
              <a:t>algorithms for scan </a:t>
            </a:r>
            <a:r>
              <a:rPr lang="en-US" sz="2000" dirty="0" smtClean="0">
                <a:solidFill>
                  <a:schemeClr val="tx1">
                    <a:lumMod val="95000"/>
                    <a:lumOff val="5000"/>
                  </a:schemeClr>
                </a:solidFill>
                <a:latin typeface="Times New Roman" pitchFamily="18" charset="0"/>
                <a:cs typeface="Times New Roman" pitchFamily="18" charset="0"/>
              </a:rPr>
              <a:t>converting primitives </a:t>
            </a:r>
            <a:r>
              <a:rPr lang="en-US" sz="2000" dirty="0">
                <a:solidFill>
                  <a:schemeClr val="tx1">
                    <a:lumMod val="95000"/>
                    <a:lumOff val="5000"/>
                  </a:schemeClr>
                </a:solidFill>
                <a:latin typeface="Times New Roman" pitchFamily="18" charset="0"/>
                <a:cs typeface="Times New Roman" pitchFamily="18" charset="0"/>
              </a:rPr>
              <a:t>to pixels, and clipping </a:t>
            </a:r>
            <a:r>
              <a:rPr lang="en-US" sz="2000" dirty="0" smtClean="0">
                <a:solidFill>
                  <a:schemeClr val="tx1">
                    <a:lumMod val="95000"/>
                    <a:lumOff val="5000"/>
                  </a:schemeClr>
                </a:solidFill>
                <a:latin typeface="Times New Roman" pitchFamily="18" charset="0"/>
                <a:cs typeface="Times New Roman" pitchFamily="18" charset="0"/>
              </a:rPr>
              <a:t>them </a:t>
            </a:r>
          </a:p>
          <a:p>
            <a:pPr algn="just">
              <a:lnSpc>
                <a:spcPct val="150000"/>
              </a:lnSpc>
            </a:pPr>
            <a:r>
              <a:rPr lang="en-US" sz="2000" dirty="0" smtClean="0">
                <a:solidFill>
                  <a:schemeClr val="tx1">
                    <a:lumMod val="95000"/>
                    <a:lumOff val="5000"/>
                  </a:schemeClr>
                </a:solidFill>
                <a:latin typeface="Times New Roman" pitchFamily="18" charset="0"/>
                <a:cs typeface="Times New Roman" pitchFamily="18" charset="0"/>
              </a:rPr>
              <a:t>Many </a:t>
            </a:r>
            <a:r>
              <a:rPr lang="en-US" sz="2000" dirty="0">
                <a:solidFill>
                  <a:schemeClr val="tx1">
                    <a:lumMod val="95000"/>
                    <a:lumOff val="5000"/>
                  </a:schemeClr>
                </a:solidFill>
                <a:latin typeface="Times New Roman" pitchFamily="18" charset="0"/>
                <a:cs typeface="Times New Roman" pitchFamily="18" charset="0"/>
              </a:rPr>
              <a:t>algorithms were initially designed for plotters</a:t>
            </a:r>
          </a:p>
          <a:p>
            <a:pPr algn="just">
              <a:lnSpc>
                <a:spcPct val="150000"/>
              </a:lnSpc>
            </a:pPr>
            <a:r>
              <a:rPr lang="en-US" sz="2000" dirty="0" smtClean="0">
                <a:solidFill>
                  <a:schemeClr val="tx1">
                    <a:lumMod val="95000"/>
                    <a:lumOff val="5000"/>
                  </a:schemeClr>
                </a:solidFill>
                <a:latin typeface="Times New Roman" pitchFamily="18" charset="0"/>
                <a:cs typeface="Times New Roman" pitchFamily="18" charset="0"/>
              </a:rPr>
              <a:t>Can </a:t>
            </a:r>
            <a:r>
              <a:rPr lang="en-US" sz="2000" dirty="0">
                <a:solidFill>
                  <a:schemeClr val="tx1">
                    <a:lumMod val="95000"/>
                    <a:lumOff val="5000"/>
                  </a:schemeClr>
                </a:solidFill>
                <a:latin typeface="Times New Roman" pitchFamily="18" charset="0"/>
                <a:cs typeface="Times New Roman" pitchFamily="18" charset="0"/>
              </a:rPr>
              <a:t>be implemented in hardware, software </a:t>
            </a:r>
            <a:r>
              <a:rPr lang="en-US" sz="2000" dirty="0" smtClean="0">
                <a:solidFill>
                  <a:schemeClr val="tx1">
                    <a:lumMod val="95000"/>
                    <a:lumOff val="5000"/>
                  </a:schemeClr>
                </a:solidFill>
                <a:latin typeface="Times New Roman" pitchFamily="18" charset="0"/>
                <a:cs typeface="Times New Roman" pitchFamily="18" charset="0"/>
              </a:rPr>
              <a:t>and Firmware</a:t>
            </a:r>
          </a:p>
        </p:txBody>
      </p:sp>
      <p:pic>
        <p:nvPicPr>
          <p:cNvPr id="7" name="Picture 6" descr="download.jpeg"/>
          <p:cNvPicPr>
            <a:picLocks noChangeAspect="1"/>
          </p:cNvPicPr>
          <p:nvPr/>
        </p:nvPicPr>
        <p:blipFill>
          <a:blip r:embed="rId2" cstate="print"/>
          <a:stretch>
            <a:fillRect/>
          </a:stretch>
        </p:blipFill>
        <p:spPr>
          <a:xfrm>
            <a:off x="3563888" y="4653136"/>
            <a:ext cx="2451157" cy="18360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52736"/>
            <a:ext cx="8229600" cy="6120680"/>
          </a:xfrm>
        </p:spPr>
        <p:txBody>
          <a:bodyPr>
            <a:normAutofit fontScale="25000" lnSpcReduction="20000"/>
          </a:bodyPr>
          <a:lstStyle/>
          <a:p>
            <a:pPr algn="just">
              <a:lnSpc>
                <a:spcPct val="170000"/>
              </a:lnSpc>
              <a:buNone/>
            </a:pPr>
            <a:r>
              <a:rPr lang="en-US" sz="8000" dirty="0" smtClean="0">
                <a:latin typeface="Times New Roman" pitchFamily="18" charset="0"/>
                <a:cs typeface="Times New Roman" pitchFamily="18" charset="0"/>
              </a:rPr>
              <a:t>Given a line segment with starting point as (0, 0) and ending point as </a:t>
            </a:r>
          </a:p>
          <a:p>
            <a:pPr algn="just">
              <a:lnSpc>
                <a:spcPct val="170000"/>
              </a:lnSpc>
              <a:buNone/>
            </a:pPr>
            <a:r>
              <a:rPr lang="en-US" sz="8000" dirty="0" smtClean="0">
                <a:latin typeface="Times New Roman" pitchFamily="18" charset="0"/>
                <a:cs typeface="Times New Roman" pitchFamily="18" charset="0"/>
              </a:rPr>
              <a:t>(4, 4). Apply 30 degree rotation anticlockwise direction on the line segment and find out the new coordinates of the line.</a:t>
            </a:r>
          </a:p>
          <a:p>
            <a:pPr algn="just">
              <a:lnSpc>
                <a:spcPct val="170000"/>
              </a:lnSpc>
              <a:buNone/>
            </a:pPr>
            <a:r>
              <a:rPr lang="en-US" sz="8800" dirty="0" smtClean="0">
                <a:latin typeface="Times New Roman" pitchFamily="18" charset="0"/>
                <a:cs typeface="Times New Roman" pitchFamily="18" charset="0"/>
              </a:rPr>
              <a:t> </a:t>
            </a:r>
            <a:r>
              <a:rPr lang="en-US" sz="8800" b="1" dirty="0" smtClean="0">
                <a:latin typeface="Times New Roman" pitchFamily="18" charset="0"/>
                <a:cs typeface="Times New Roman" pitchFamily="18" charset="0"/>
              </a:rPr>
              <a:t>Solution-</a:t>
            </a:r>
            <a:endParaRPr lang="en-US" sz="8800" b="1" dirty="0">
              <a:latin typeface="Times New Roman" pitchFamily="18" charset="0"/>
              <a:cs typeface="Times New Roman" pitchFamily="18" charset="0"/>
            </a:endParaRPr>
          </a:p>
          <a:p>
            <a:pPr algn="just" fontAlgn="base">
              <a:lnSpc>
                <a:spcPct val="170000"/>
              </a:lnSpc>
              <a:buNone/>
            </a:pPr>
            <a:r>
              <a:rPr lang="en-US" sz="88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We </a:t>
            </a:r>
            <a:r>
              <a:rPr lang="en-US" sz="8000" dirty="0">
                <a:latin typeface="Times New Roman" pitchFamily="18" charset="0"/>
                <a:cs typeface="Times New Roman" pitchFamily="18" charset="0"/>
              </a:rPr>
              <a:t>rotate a straight line by its end points with the same angle. Then, we re-draw a line between the new end points.</a:t>
            </a:r>
          </a:p>
          <a:p>
            <a:pPr fontAlgn="base">
              <a:lnSpc>
                <a:spcPct val="170000"/>
              </a:lnSpc>
              <a:buNone/>
            </a:pPr>
            <a:r>
              <a:rPr lang="en-US" sz="8800" dirty="0">
                <a:latin typeface="Times New Roman" pitchFamily="18" charset="0"/>
                <a:cs typeface="Times New Roman" pitchFamily="18" charset="0"/>
              </a:rPr>
              <a:t> </a:t>
            </a:r>
            <a:r>
              <a:rPr lang="en-US" sz="8800" b="1" dirty="0" smtClean="0">
                <a:latin typeface="Times New Roman" pitchFamily="18" charset="0"/>
                <a:cs typeface="Times New Roman" pitchFamily="18" charset="0"/>
              </a:rPr>
              <a:t>Given-</a:t>
            </a:r>
            <a:endParaRPr lang="en-US" sz="8800" b="1" dirty="0">
              <a:latin typeface="Times New Roman" pitchFamily="18" charset="0"/>
              <a:cs typeface="Times New Roman" pitchFamily="18" charset="0"/>
            </a:endParaRPr>
          </a:p>
          <a:p>
            <a:pPr fontAlgn="base">
              <a:lnSpc>
                <a:spcPct val="170000"/>
              </a:lnSpc>
              <a:buNone/>
            </a:pPr>
            <a:r>
              <a:rPr lang="en-US" sz="8000" dirty="0">
                <a:latin typeface="Times New Roman" pitchFamily="18" charset="0"/>
                <a:cs typeface="Times New Roman" pitchFamily="18" charset="0"/>
              </a:rPr>
              <a:t>Old ending coordinates of the line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(4, 4)</a:t>
            </a:r>
          </a:p>
          <a:p>
            <a:pPr fontAlgn="base">
              <a:lnSpc>
                <a:spcPct val="170000"/>
              </a:lnSpc>
              <a:buNone/>
            </a:pPr>
            <a:r>
              <a:rPr lang="en-US" sz="8000" dirty="0">
                <a:latin typeface="Times New Roman" pitchFamily="18" charset="0"/>
                <a:cs typeface="Times New Roman" pitchFamily="18" charset="0"/>
              </a:rPr>
              <a:t>Rotation angle = θ = 30º</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new ending coordinates of the line after rotation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buNone/>
            </a:pPr>
            <a:r>
              <a:rPr lang="en-US" sz="8800" dirty="0">
                <a:latin typeface="Times New Roman" pitchFamily="18" charset="0"/>
                <a:cs typeface="Times New Roman" pitchFamily="18" charset="0"/>
              </a:rPr>
              <a:t> </a:t>
            </a:r>
          </a:p>
          <a:p>
            <a:pPr>
              <a:buNone/>
            </a:pPr>
            <a:endParaRPr lang="en-US" b="1" dirty="0"/>
          </a:p>
          <a:p>
            <a:pPr>
              <a:buNone/>
            </a:pPr>
            <a:endParaRPr lang="en-US" dirty="0"/>
          </a:p>
        </p:txBody>
      </p:sp>
      <p:sp>
        <p:nvSpPr>
          <p:cNvPr id="4" name="Rounded Rectangle 3"/>
          <p:cNvSpPr/>
          <p:nvPr/>
        </p:nvSpPr>
        <p:spPr>
          <a:xfrm>
            <a:off x="467544" y="397942"/>
            <a:ext cx="7402219" cy="510778"/>
          </a:xfrm>
          <a:prstGeom prst="roundRect">
            <a:avLst/>
          </a:prstGeom>
        </p:spPr>
        <p:txBody>
          <a:bodyPr wrap="none">
            <a:spAutoFit/>
          </a:bodyPr>
          <a:lstStyle/>
          <a:p>
            <a:pPr>
              <a:buNone/>
            </a:pPr>
            <a:r>
              <a:rPr lang="en-US" sz="2400" b="1" dirty="0" smtClean="0">
                <a:solidFill>
                  <a:srgbClr val="FFC000"/>
                </a:solidFill>
                <a:latin typeface="Times New Roman" pitchFamily="18" charset="0"/>
                <a:cs typeface="Times New Roman" pitchFamily="18" charset="0"/>
              </a:rPr>
              <a:t>PRACTICE PROBLEMS BASED ON 2D ROTATION</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6192688"/>
          </a:xfrm>
        </p:spPr>
        <p:txBody>
          <a:bodyPr>
            <a:normAutofit/>
          </a:bodyPr>
          <a:lstStyle/>
          <a:p>
            <a:pPr fontAlgn="base">
              <a:buNone/>
            </a:pPr>
            <a:r>
              <a:rPr lang="en-US" sz="2000" dirty="0" smtClean="0">
                <a:latin typeface="Times New Roman" pitchFamily="18" charset="0"/>
                <a:cs typeface="Times New Roman" pitchFamily="18" charset="0"/>
              </a:rPr>
              <a:t>Applying the rotation equations, we have</a:t>
            </a:r>
          </a:p>
          <a:p>
            <a:pPr fontAlgn="base">
              <a:buNone/>
            </a:pPr>
            <a:r>
              <a:rPr lang="en-US" sz="2000" dirty="0" smtClean="0">
                <a:solidFill>
                  <a:srgbClr val="FF0000"/>
                </a:solidFill>
                <a:latin typeface="Times New Roman" pitchFamily="18" charset="0"/>
                <a:cs typeface="Times New Roman" pitchFamily="18" charset="0"/>
              </a:rPr>
              <a:t> X</a:t>
            </a:r>
            <a:r>
              <a:rPr lang="en-US" sz="2000" baseline="-25000" dirty="0" smtClean="0">
                <a:solidFill>
                  <a:srgbClr val="FF0000"/>
                </a:solidFill>
                <a:latin typeface="Times New Roman" pitchFamily="18" charset="0"/>
                <a:cs typeface="Times New Roman" pitchFamily="18" charset="0"/>
              </a:rPr>
              <a:t>new </a:t>
            </a:r>
            <a:r>
              <a:rPr lang="en-US" sz="2000" dirty="0" smtClean="0">
                <a:solidFill>
                  <a:srgbClr val="FF0000"/>
                </a:solidFill>
                <a:latin typeface="Times New Roman" pitchFamily="18" charset="0"/>
                <a:cs typeface="Times New Roman" pitchFamily="18" charset="0"/>
              </a:rPr>
              <a:t>= X</a:t>
            </a:r>
            <a:r>
              <a:rPr lang="en-US" sz="2000" baseline="-25000" dirty="0" smtClean="0">
                <a:solidFill>
                  <a:srgbClr val="FF0000"/>
                </a:solidFill>
                <a:latin typeface="Times New Roman" pitchFamily="18" charset="0"/>
                <a:cs typeface="Times New Roman" pitchFamily="18" charset="0"/>
              </a:rPr>
              <a:t>old</a:t>
            </a:r>
            <a:r>
              <a:rPr lang="en-US" sz="2000" dirty="0" smtClean="0">
                <a:solidFill>
                  <a:srgbClr val="FF0000"/>
                </a:solidFill>
                <a:latin typeface="Times New Roman" pitchFamily="18" charset="0"/>
                <a:cs typeface="Times New Roman" pitchFamily="18" charset="0"/>
              </a:rPr>
              <a:t> x </a:t>
            </a:r>
            <a:r>
              <a:rPr lang="en-US" sz="2000" dirty="0" err="1" smtClean="0">
                <a:solidFill>
                  <a:srgbClr val="FF0000"/>
                </a:solidFill>
                <a:latin typeface="Times New Roman" pitchFamily="18" charset="0"/>
                <a:cs typeface="Times New Roman" pitchFamily="18" charset="0"/>
              </a:rPr>
              <a:t>cosθ</a:t>
            </a:r>
            <a:r>
              <a:rPr lang="en-US" sz="2000" dirty="0" smtClean="0">
                <a:solidFill>
                  <a:srgbClr val="FF0000"/>
                </a:solidFill>
                <a:latin typeface="Times New Roman" pitchFamily="18" charset="0"/>
                <a:cs typeface="Times New Roman" pitchFamily="18" charset="0"/>
              </a:rPr>
              <a:t> – Y</a:t>
            </a:r>
            <a:r>
              <a:rPr lang="en-US" sz="2000" baseline="-25000" dirty="0" smtClean="0">
                <a:solidFill>
                  <a:srgbClr val="FF0000"/>
                </a:solidFill>
                <a:latin typeface="Times New Roman" pitchFamily="18" charset="0"/>
                <a:cs typeface="Times New Roman" pitchFamily="18" charset="0"/>
              </a:rPr>
              <a:t>old</a:t>
            </a:r>
            <a:r>
              <a:rPr lang="en-US" sz="2000" dirty="0" smtClean="0">
                <a:solidFill>
                  <a:srgbClr val="FF0000"/>
                </a:solidFill>
                <a:latin typeface="Times New Roman" pitchFamily="18" charset="0"/>
                <a:cs typeface="Times New Roman" pitchFamily="18" charset="0"/>
              </a:rPr>
              <a:t> x </a:t>
            </a:r>
            <a:r>
              <a:rPr lang="en-US" sz="2000" dirty="0" err="1" smtClean="0">
                <a:solidFill>
                  <a:srgbClr val="FF0000"/>
                </a:solidFill>
                <a:latin typeface="Times New Roman" pitchFamily="18" charset="0"/>
                <a:cs typeface="Times New Roman" pitchFamily="18" charset="0"/>
              </a:rPr>
              <a:t>sinθ</a:t>
            </a:r>
            <a:endParaRPr lang="en-US" sz="2000" dirty="0" smtClean="0">
              <a:solidFill>
                <a:srgbClr val="FF0000"/>
              </a:solidFill>
              <a:latin typeface="Times New Roman" pitchFamily="18" charset="0"/>
              <a:cs typeface="Times New Roman" pitchFamily="18" charset="0"/>
            </a:endParaRPr>
          </a:p>
          <a:p>
            <a:pPr fontAlgn="base">
              <a:buNone/>
            </a:pPr>
            <a:r>
              <a:rPr lang="es-ES" sz="2000" dirty="0">
                <a:latin typeface="Times New Roman" pitchFamily="18" charset="0"/>
                <a:cs typeface="Times New Roman" pitchFamily="18" charset="0"/>
              </a:rPr>
              <a:t>= 4 x cos30º – 4 x sin30º</a:t>
            </a:r>
          </a:p>
          <a:p>
            <a:pPr fontAlgn="base">
              <a:buNone/>
            </a:pPr>
            <a:r>
              <a:rPr lang="es-ES" sz="2000" dirty="0">
                <a:latin typeface="Times New Roman" pitchFamily="18" charset="0"/>
                <a:cs typeface="Times New Roman" pitchFamily="18" charset="0"/>
              </a:rPr>
              <a:t>= 4 x (√3 / 2) – 4 x (1 / 2)</a:t>
            </a:r>
          </a:p>
          <a:p>
            <a:pPr fontAlgn="base">
              <a:buNone/>
            </a:pPr>
            <a:r>
              <a:rPr lang="es-ES" sz="2000" dirty="0">
                <a:latin typeface="Times New Roman" pitchFamily="18" charset="0"/>
                <a:cs typeface="Times New Roman" pitchFamily="18" charset="0"/>
              </a:rPr>
              <a:t>= 2√3 – 2</a:t>
            </a:r>
          </a:p>
          <a:p>
            <a:pPr fontAlgn="base">
              <a:buNone/>
            </a:pPr>
            <a:r>
              <a:rPr lang="es-ES" sz="2000" dirty="0">
                <a:latin typeface="Times New Roman" pitchFamily="18" charset="0"/>
                <a:cs typeface="Times New Roman" pitchFamily="18" charset="0"/>
              </a:rPr>
              <a:t>= 2(√3 – 1)</a:t>
            </a:r>
          </a:p>
          <a:p>
            <a:pPr fontAlgn="base">
              <a:buNone/>
            </a:pPr>
            <a:r>
              <a:rPr lang="es-ES" sz="2000" dirty="0">
                <a:latin typeface="Times New Roman" pitchFamily="18" charset="0"/>
                <a:cs typeface="Times New Roman" pitchFamily="18" charset="0"/>
              </a:rPr>
              <a:t>= 2(1.73 – 1)</a:t>
            </a:r>
          </a:p>
          <a:p>
            <a:pPr fontAlgn="base">
              <a:buNone/>
            </a:pPr>
            <a:r>
              <a:rPr lang="es-ES" sz="2000" dirty="0">
                <a:latin typeface="Times New Roman" pitchFamily="18" charset="0"/>
                <a:cs typeface="Times New Roman" pitchFamily="18" charset="0"/>
              </a:rPr>
              <a:t>= 1.46</a:t>
            </a:r>
          </a:p>
          <a:p>
            <a:pPr fontAlgn="base">
              <a:buNone/>
            </a:pPr>
            <a:r>
              <a:rPr lang="en-US" sz="2000" dirty="0" err="1" smtClean="0">
                <a:solidFill>
                  <a:srgbClr val="FF0000"/>
                </a:solidFill>
                <a:latin typeface="Times New Roman" pitchFamily="18" charset="0"/>
                <a:cs typeface="Times New Roman" pitchFamily="18" charset="0"/>
              </a:rPr>
              <a:t>Y</a:t>
            </a:r>
            <a:r>
              <a:rPr lang="en-US" sz="2000" baseline="-25000" dirty="0" err="1" smtClean="0">
                <a:solidFill>
                  <a:srgbClr val="FF0000"/>
                </a:solidFill>
                <a:latin typeface="Times New Roman" pitchFamily="18" charset="0"/>
                <a:cs typeface="Times New Roman" pitchFamily="18" charset="0"/>
              </a:rPr>
              <a:t>new</a:t>
            </a:r>
            <a:r>
              <a:rPr lang="en-US" sz="2000" baseline="-25000" dirty="0" smtClean="0">
                <a:solidFill>
                  <a:srgbClr val="FF0000"/>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a:t>
            </a:r>
            <a:r>
              <a:rPr lang="en-US" sz="2000" dirty="0">
                <a:solidFill>
                  <a:srgbClr val="FF0000"/>
                </a:solidFill>
                <a:latin typeface="Times New Roman" pitchFamily="18" charset="0"/>
                <a:cs typeface="Times New Roman" pitchFamily="18" charset="0"/>
              </a:rPr>
              <a:t>X</a:t>
            </a:r>
            <a:r>
              <a:rPr lang="en-US" sz="2000" baseline="-25000" dirty="0">
                <a:solidFill>
                  <a:srgbClr val="FF0000"/>
                </a:solidFill>
                <a:latin typeface="Times New Roman" pitchFamily="18" charset="0"/>
                <a:cs typeface="Times New Roman" pitchFamily="18" charset="0"/>
              </a:rPr>
              <a:t>old</a:t>
            </a:r>
            <a:r>
              <a:rPr lang="en-US" sz="2000" dirty="0">
                <a:solidFill>
                  <a:srgbClr val="FF0000"/>
                </a:solidFill>
                <a:latin typeface="Times New Roman" pitchFamily="18" charset="0"/>
                <a:cs typeface="Times New Roman" pitchFamily="18" charset="0"/>
              </a:rPr>
              <a:t> x sin</a:t>
            </a:r>
            <a:r>
              <a:rPr lang="el-GR" sz="2000" dirty="0">
                <a:solidFill>
                  <a:srgbClr val="FF0000"/>
                </a:solidFill>
                <a:latin typeface="Times New Roman" pitchFamily="18" charset="0"/>
                <a:cs typeface="Times New Roman" pitchFamily="18" charset="0"/>
              </a:rPr>
              <a:t>θ + </a:t>
            </a:r>
            <a:r>
              <a:rPr lang="en-US" sz="2000" dirty="0">
                <a:solidFill>
                  <a:srgbClr val="FF0000"/>
                </a:solidFill>
                <a:latin typeface="Times New Roman" pitchFamily="18" charset="0"/>
                <a:cs typeface="Times New Roman" pitchFamily="18" charset="0"/>
              </a:rPr>
              <a:t>Y</a:t>
            </a:r>
            <a:r>
              <a:rPr lang="en-US" sz="2000" baseline="-25000" dirty="0">
                <a:solidFill>
                  <a:srgbClr val="FF0000"/>
                </a:solidFill>
                <a:latin typeface="Times New Roman" pitchFamily="18" charset="0"/>
                <a:cs typeface="Times New Roman" pitchFamily="18" charset="0"/>
              </a:rPr>
              <a:t>old</a:t>
            </a:r>
            <a:r>
              <a:rPr lang="en-US" sz="2000" dirty="0">
                <a:solidFill>
                  <a:srgbClr val="FF0000"/>
                </a:solidFill>
                <a:latin typeface="Times New Roman" pitchFamily="18" charset="0"/>
                <a:cs typeface="Times New Roman" pitchFamily="18" charset="0"/>
              </a:rPr>
              <a:t> x </a:t>
            </a:r>
            <a:r>
              <a:rPr lang="en-US" sz="2000" dirty="0" err="1">
                <a:solidFill>
                  <a:srgbClr val="FF0000"/>
                </a:solidFill>
                <a:latin typeface="Times New Roman" pitchFamily="18" charset="0"/>
                <a:cs typeface="Times New Roman" pitchFamily="18" charset="0"/>
              </a:rPr>
              <a:t>cos</a:t>
            </a:r>
            <a:r>
              <a:rPr lang="el-GR" sz="2000" dirty="0">
                <a:solidFill>
                  <a:srgbClr val="FF0000"/>
                </a:solidFill>
                <a:latin typeface="Times New Roman" pitchFamily="18" charset="0"/>
                <a:cs typeface="Times New Roman" pitchFamily="18" charset="0"/>
              </a:rPr>
              <a:t>θ</a:t>
            </a:r>
          </a:p>
          <a:p>
            <a:pPr fontAlgn="base">
              <a:buNone/>
            </a:pPr>
            <a:r>
              <a:rPr lang="el-GR" sz="2000" dirty="0">
                <a:latin typeface="Times New Roman" pitchFamily="18" charset="0"/>
                <a:cs typeface="Times New Roman" pitchFamily="18" charset="0"/>
              </a:rPr>
              <a:t>= 4 </a:t>
            </a:r>
            <a:r>
              <a:rPr lang="en-US" sz="2000" dirty="0">
                <a:latin typeface="Times New Roman" pitchFamily="18" charset="0"/>
                <a:cs typeface="Times New Roman" pitchFamily="18" charset="0"/>
              </a:rPr>
              <a:t>x sin30º + 4 x cos30º</a:t>
            </a:r>
          </a:p>
          <a:p>
            <a:pPr fontAlgn="base">
              <a:buNone/>
            </a:pPr>
            <a:r>
              <a:rPr lang="en-US" sz="2000" dirty="0">
                <a:latin typeface="Times New Roman" pitchFamily="18" charset="0"/>
                <a:cs typeface="Times New Roman" pitchFamily="18" charset="0"/>
              </a:rPr>
              <a:t>= 4 x (1 / 2) + 4 x (√3 / 2)</a:t>
            </a:r>
          </a:p>
          <a:p>
            <a:pPr fontAlgn="base">
              <a:buNone/>
            </a:pPr>
            <a:r>
              <a:rPr lang="en-US" sz="2000" dirty="0">
                <a:latin typeface="Times New Roman" pitchFamily="18" charset="0"/>
                <a:cs typeface="Times New Roman" pitchFamily="18" charset="0"/>
              </a:rPr>
              <a:t>= 2 + 2√3</a:t>
            </a:r>
          </a:p>
          <a:p>
            <a:pPr fontAlgn="base">
              <a:buNone/>
            </a:pPr>
            <a:r>
              <a:rPr lang="en-US" sz="2000" dirty="0">
                <a:latin typeface="Times New Roman" pitchFamily="18" charset="0"/>
                <a:cs typeface="Times New Roman" pitchFamily="18" charset="0"/>
              </a:rPr>
              <a:t>= 2(1 + √3)</a:t>
            </a:r>
          </a:p>
          <a:p>
            <a:pPr fontAlgn="base">
              <a:buNone/>
            </a:pPr>
            <a:r>
              <a:rPr lang="en-US" sz="2000" dirty="0">
                <a:latin typeface="Times New Roman" pitchFamily="18" charset="0"/>
                <a:cs typeface="Times New Roman" pitchFamily="18" charset="0"/>
              </a:rPr>
              <a:t>= 2(1 + 1.73)</a:t>
            </a:r>
          </a:p>
          <a:p>
            <a:pPr fontAlgn="base">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5.46</a:t>
            </a:r>
          </a:p>
          <a:p>
            <a:pPr>
              <a:buNone/>
            </a:pPr>
            <a:endParaRPr lang="en-US" dirty="0"/>
          </a:p>
        </p:txBody>
      </p:sp>
      <p:sp>
        <p:nvSpPr>
          <p:cNvPr id="4" name="Rounded Rectangle 3"/>
          <p:cNvSpPr/>
          <p:nvPr/>
        </p:nvSpPr>
        <p:spPr>
          <a:xfrm>
            <a:off x="467544" y="397942"/>
            <a:ext cx="7402219" cy="510778"/>
          </a:xfrm>
          <a:prstGeom prst="roundRect">
            <a:avLst/>
          </a:prstGeom>
        </p:spPr>
        <p:txBody>
          <a:bodyPr wrap="none">
            <a:spAutoFit/>
          </a:bodyPr>
          <a:lstStyle/>
          <a:p>
            <a:pPr>
              <a:buNone/>
            </a:pPr>
            <a:r>
              <a:rPr lang="en-US" sz="2400" b="1" dirty="0" smtClean="0">
                <a:solidFill>
                  <a:srgbClr val="FFC000"/>
                </a:solidFill>
                <a:latin typeface="Times New Roman" pitchFamily="18" charset="0"/>
                <a:cs typeface="Times New Roman" pitchFamily="18" charset="0"/>
              </a:rPr>
              <a:t>PRACTICE PROBLEMS BASED ON 2D ROTATION</a:t>
            </a:r>
          </a:p>
        </p:txBody>
      </p:sp>
      <p:sp>
        <p:nvSpPr>
          <p:cNvPr id="5" name="Rectangle 4"/>
          <p:cNvSpPr/>
          <p:nvPr/>
        </p:nvSpPr>
        <p:spPr>
          <a:xfrm>
            <a:off x="3491880" y="5373216"/>
            <a:ext cx="4572000" cy="646331"/>
          </a:xfrm>
          <a:prstGeom prst="rect">
            <a:avLst/>
          </a:prstGeom>
        </p:spPr>
        <p:txBody>
          <a:bodyPr>
            <a:spAutoFit/>
          </a:bodyPr>
          <a:lstStyle/>
          <a:p>
            <a:pPr fontAlgn="base">
              <a:buNone/>
            </a:pPr>
            <a:r>
              <a:rPr lang="en-US" dirty="0" smtClean="0">
                <a:latin typeface="Times New Roman" pitchFamily="18" charset="0"/>
                <a:cs typeface="Times New Roman" pitchFamily="18" charset="0"/>
              </a:rPr>
              <a:t>Thus, New ending coordinates of the line after rotation = (1.46, 5.46).</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19261"/>
            <a:ext cx="8229600" cy="4525963"/>
          </a:xfrm>
        </p:spPr>
        <p:txBody>
          <a:bodyPr/>
          <a:lstStyle/>
          <a:p>
            <a:pPr>
              <a:buNone/>
            </a:pPr>
            <a:r>
              <a:rPr lang="en-US" sz="2000" dirty="0">
                <a:latin typeface="Times New Roman" pitchFamily="18" charset="0"/>
                <a:cs typeface="Times New Roman" pitchFamily="18" charset="0"/>
              </a:rPr>
              <a:t>In matrix form, the new ending coordinates of the line after </a:t>
            </a:r>
            <a:r>
              <a:rPr lang="en-US" sz="2000" dirty="0" smtClean="0">
                <a:latin typeface="Times New Roman" pitchFamily="18" charset="0"/>
                <a:cs typeface="Times New Roman" pitchFamily="18" charset="0"/>
              </a:rPr>
              <a:t>rotation may</a:t>
            </a:r>
          </a:p>
          <a:p>
            <a:pPr>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be obtained </a:t>
            </a:r>
            <a:r>
              <a:rPr lang="en-US" sz="2000" dirty="0" smtClean="0">
                <a:latin typeface="Times New Roman" pitchFamily="18" charset="0"/>
                <a:cs typeface="Times New Roman" pitchFamily="18" charset="0"/>
              </a:rPr>
              <a:t>as-</a:t>
            </a:r>
          </a:p>
          <a:p>
            <a:pPr>
              <a:buNone/>
            </a:pPr>
            <a:endParaRPr lang="en-US" dirty="0"/>
          </a:p>
        </p:txBody>
      </p:sp>
      <p:pic>
        <p:nvPicPr>
          <p:cNvPr id="67586" name="Picture 2" descr="https://www.gatevidyalay.com/wp-content/uploads/2019/08/2D-Rotation-in-Computer-Graphics-Problem-01-Solution-Matrix-Form-1.png"/>
          <p:cNvPicPr>
            <a:picLocks noChangeAspect="1" noChangeArrowheads="1"/>
          </p:cNvPicPr>
          <p:nvPr/>
        </p:nvPicPr>
        <p:blipFill>
          <a:blip r:embed="rId2" cstate="print"/>
          <a:srcRect/>
          <a:stretch>
            <a:fillRect/>
          </a:stretch>
        </p:blipFill>
        <p:spPr bwMode="auto">
          <a:xfrm>
            <a:off x="1259633" y="1628800"/>
            <a:ext cx="3717446" cy="4608000"/>
          </a:xfrm>
          <a:prstGeom prst="rect">
            <a:avLst/>
          </a:prstGeom>
          <a:noFill/>
        </p:spPr>
      </p:pic>
      <p:sp>
        <p:nvSpPr>
          <p:cNvPr id="5" name="Rectangle 4"/>
          <p:cNvSpPr/>
          <p:nvPr/>
        </p:nvSpPr>
        <p:spPr>
          <a:xfrm>
            <a:off x="467544" y="6165304"/>
            <a:ext cx="8136904" cy="400110"/>
          </a:xfrm>
          <a:prstGeom prst="rect">
            <a:avLst/>
          </a:prstGeom>
        </p:spPr>
        <p:txBody>
          <a:bodyPr wrap="square">
            <a:spAutoFit/>
          </a:bodyPr>
          <a:lstStyle/>
          <a:p>
            <a:r>
              <a:rPr lang="en-US" sz="2000" dirty="0" smtClean="0">
                <a:latin typeface="Times New Roman" pitchFamily="18" charset="0"/>
                <a:cs typeface="Times New Roman" pitchFamily="18" charset="0"/>
              </a:rPr>
              <a:t>Thus, New ending coordinates of the line after rotation = (1.46, 5.46).</a:t>
            </a:r>
            <a:endParaRPr lang="en-US" sz="2000" dirty="0">
              <a:latin typeface="Times New Roman" pitchFamily="18" charset="0"/>
              <a:cs typeface="Times New Roman" pitchFamily="18" charset="0"/>
            </a:endParaRPr>
          </a:p>
        </p:txBody>
      </p:sp>
      <p:pic>
        <p:nvPicPr>
          <p:cNvPr id="67588" name="Picture 4" descr="https://www.gatevidyalay.com/wp-content/uploads/2019/08/Rotation-in-Computer-Graphics-Problem-1-Solution.png"/>
          <p:cNvPicPr>
            <a:picLocks noChangeAspect="1" noChangeArrowheads="1"/>
          </p:cNvPicPr>
          <p:nvPr/>
        </p:nvPicPr>
        <p:blipFill>
          <a:blip r:embed="rId3" cstate="print"/>
          <a:srcRect/>
          <a:stretch>
            <a:fillRect/>
          </a:stretch>
        </p:blipFill>
        <p:spPr bwMode="auto">
          <a:xfrm>
            <a:off x="4932040" y="2564904"/>
            <a:ext cx="3705225" cy="2905125"/>
          </a:xfrm>
          <a:prstGeom prst="rect">
            <a:avLst/>
          </a:prstGeom>
          <a:noFill/>
        </p:spPr>
      </p:pic>
      <p:sp>
        <p:nvSpPr>
          <p:cNvPr id="6" name="Rounded Rectangle 5"/>
          <p:cNvSpPr/>
          <p:nvPr/>
        </p:nvSpPr>
        <p:spPr>
          <a:xfrm>
            <a:off x="467544" y="397942"/>
            <a:ext cx="7402219" cy="510778"/>
          </a:xfrm>
          <a:prstGeom prst="roundRect">
            <a:avLst/>
          </a:prstGeom>
        </p:spPr>
        <p:txBody>
          <a:bodyPr wrap="none">
            <a:spAutoFit/>
          </a:bodyPr>
          <a:lstStyle/>
          <a:p>
            <a:pPr>
              <a:buNone/>
            </a:pPr>
            <a:r>
              <a:rPr lang="en-US" sz="2400" b="1" dirty="0" smtClean="0">
                <a:solidFill>
                  <a:srgbClr val="FFC000"/>
                </a:solidFill>
                <a:latin typeface="Times New Roman" pitchFamily="18" charset="0"/>
                <a:cs typeface="Times New Roman" pitchFamily="18" charset="0"/>
              </a:rPr>
              <a:t>PRACTICE PROBLEMS BASED ON 2D ROTATION</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43608" y="1268760"/>
            <a:ext cx="6552728" cy="5760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332656"/>
            <a:ext cx="8229600" cy="5649491"/>
          </a:xfrm>
        </p:spPr>
        <p:txBody>
          <a:bodyPr>
            <a:normAutofit/>
          </a:bodyPr>
          <a:lstStyle/>
          <a:p>
            <a:pPr>
              <a:buNone/>
            </a:pPr>
            <a:r>
              <a:rPr lang="en-US" b="1" dirty="0">
                <a:solidFill>
                  <a:srgbClr val="FFC000"/>
                </a:solidFill>
                <a:latin typeface="Times New Roman" pitchFamily="18" charset="0"/>
                <a:cs typeface="Times New Roman" pitchFamily="18" charset="0"/>
              </a:rPr>
              <a:t>2D </a:t>
            </a:r>
            <a:r>
              <a:rPr lang="en-US" b="1" dirty="0" smtClean="0">
                <a:solidFill>
                  <a:srgbClr val="FFC000"/>
                </a:solidFill>
                <a:latin typeface="Times New Roman" pitchFamily="18" charset="0"/>
                <a:cs typeface="Times New Roman" pitchFamily="18" charset="0"/>
              </a:rPr>
              <a:t>Scaling</a:t>
            </a:r>
          </a:p>
          <a:p>
            <a:pPr>
              <a:buNone/>
            </a:pPr>
            <a:endParaRPr lang="en-US" sz="2400" b="1"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         Scaling </a:t>
            </a:r>
            <a:r>
              <a:rPr lang="en-US" sz="2000" dirty="0">
                <a:latin typeface="Times New Roman" pitchFamily="18" charset="0"/>
                <a:cs typeface="Times New Roman" pitchFamily="18" charset="0"/>
              </a:rPr>
              <a:t>is a process of modifying or altering the size of objects</a:t>
            </a:r>
            <a:r>
              <a:rPr lang="en-US" sz="2000" dirty="0" smtClean="0">
                <a:latin typeface="Times New Roman" pitchFamily="18" charset="0"/>
                <a:cs typeface="Times New Roman" pitchFamily="18" charset="0"/>
              </a:rPr>
              <a:t>.</a:t>
            </a:r>
          </a:p>
          <a:p>
            <a:pPr>
              <a:buNone/>
            </a:pPr>
            <a:endParaRPr lang="en-US" sz="2000" dirty="0" smtClean="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Scaling may be used to increase or reduce the size of object.</a:t>
            </a:r>
          </a:p>
          <a:p>
            <a:pPr fontAlgn="base">
              <a:lnSpc>
                <a:spcPct val="150000"/>
              </a:lnSpc>
            </a:pPr>
            <a:r>
              <a:rPr lang="en-US" sz="2000" dirty="0">
                <a:latin typeface="Times New Roman" pitchFamily="18" charset="0"/>
                <a:cs typeface="Times New Roman" pitchFamily="18" charset="0"/>
              </a:rPr>
              <a:t>Scaling subjects the coordinate points of the original object to change.</a:t>
            </a:r>
          </a:p>
          <a:p>
            <a:pPr fontAlgn="base">
              <a:lnSpc>
                <a:spcPct val="150000"/>
              </a:lnSpc>
            </a:pPr>
            <a:r>
              <a:rPr lang="en-US" sz="2000" dirty="0">
                <a:latin typeface="Times New Roman" pitchFamily="18" charset="0"/>
                <a:cs typeface="Times New Roman" pitchFamily="18" charset="0"/>
              </a:rPr>
              <a:t>Scaling factor determines whether the object size is to be increased or reduced.</a:t>
            </a:r>
          </a:p>
          <a:p>
            <a:pPr fontAlgn="base">
              <a:lnSpc>
                <a:spcPct val="150000"/>
              </a:lnSpc>
            </a:pPr>
            <a:r>
              <a:rPr lang="en-US" sz="2000" dirty="0">
                <a:latin typeface="Times New Roman" pitchFamily="18" charset="0"/>
                <a:cs typeface="Times New Roman" pitchFamily="18" charset="0"/>
              </a:rPr>
              <a:t>If scaling factor &gt; 1, then the object size is increased.</a:t>
            </a:r>
          </a:p>
          <a:p>
            <a:pPr fontAlgn="base">
              <a:lnSpc>
                <a:spcPct val="150000"/>
              </a:lnSpc>
            </a:pPr>
            <a:r>
              <a:rPr lang="en-US" sz="2000" dirty="0">
                <a:latin typeface="Times New Roman" pitchFamily="18" charset="0"/>
                <a:cs typeface="Times New Roman" pitchFamily="18" charset="0"/>
              </a:rPr>
              <a:t>If scaling factor &lt; 1, then the object size is reduce</a:t>
            </a:r>
          </a:p>
          <a:p>
            <a:pPr>
              <a:buNone/>
            </a:pP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904656"/>
          </a:xfrm>
        </p:spPr>
        <p:txBody>
          <a:bodyPr>
            <a:normAutofit/>
          </a:bodyPr>
          <a:lstStyle/>
          <a:p>
            <a:pPr fontAlgn="base">
              <a:lnSpc>
                <a:spcPct val="150000"/>
              </a:lnSpc>
              <a:buNone/>
            </a:pPr>
            <a:endParaRPr lang="en-US" sz="22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Consider </a:t>
            </a:r>
            <a:r>
              <a:rPr lang="en-US" sz="2000" dirty="0">
                <a:latin typeface="Times New Roman" pitchFamily="18" charset="0"/>
                <a:cs typeface="Times New Roman" pitchFamily="18" charset="0"/>
              </a:rPr>
              <a:t>a point object O has to be scaled in a 2D plane.</a:t>
            </a:r>
          </a:p>
          <a:p>
            <a:pPr fontAlgn="base">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Let-</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Initial coordinates of the object O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a:t>
            </a:r>
          </a:p>
          <a:p>
            <a:pPr fontAlgn="base">
              <a:lnSpc>
                <a:spcPct val="150000"/>
              </a:lnSpc>
            </a:pPr>
            <a:r>
              <a:rPr lang="en-US" sz="2000" dirty="0">
                <a:latin typeface="Times New Roman" pitchFamily="18" charset="0"/>
                <a:cs typeface="Times New Roman" pitchFamily="18" charset="0"/>
              </a:rPr>
              <a:t>Scaling factor for X-axis =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x</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Scaling factor for Y-axis =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y</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New coordinates of the object O after scaling = (X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a:t>
            </a:r>
          </a:p>
          <a:p>
            <a:pPr fontAlgn="base">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scaling is achieved by using the following scaling </a:t>
            </a:r>
            <a:r>
              <a:rPr lang="en-US" sz="2000" dirty="0" smtClean="0">
                <a:latin typeface="Times New Roman" pitchFamily="18" charset="0"/>
                <a:cs typeface="Times New Roman" pitchFamily="18" charset="0"/>
              </a:rPr>
              <a:t>equations</a:t>
            </a:r>
            <a:endParaRPr lang="en-US" sz="2000" dirty="0">
              <a:latin typeface="Times New Roman" pitchFamily="18" charset="0"/>
              <a:cs typeface="Times New Roman" pitchFamily="18" charset="0"/>
            </a:endParaRPr>
          </a:p>
          <a:p>
            <a:pPr algn="ctr" fontAlgn="base">
              <a:lnSpc>
                <a:spcPct val="150000"/>
              </a:lnSpc>
              <a:buNone/>
            </a:pPr>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x</a:t>
            </a:r>
            <a:endParaRPr lang="en-US" sz="2000" dirty="0">
              <a:latin typeface="Times New Roman" pitchFamily="18" charset="0"/>
              <a:cs typeface="Times New Roman" pitchFamily="18" charset="0"/>
            </a:endParaRPr>
          </a:p>
          <a:p>
            <a:pPr algn="ctr" fontAlgn="base">
              <a:lnSpc>
                <a:spcPct val="150000"/>
              </a:lnSpc>
              <a:buNone/>
            </a:pPr>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y</a:t>
            </a:r>
            <a:endParaRPr lang="en-US" sz="2000" dirty="0">
              <a:latin typeface="Times New Roman" pitchFamily="18" charset="0"/>
              <a:cs typeface="Times New Roman" pitchFamily="18" charset="0"/>
            </a:endParaRPr>
          </a:p>
          <a:p>
            <a:pPr>
              <a:buNone/>
            </a:pPr>
            <a:endParaRPr lang="en-US" dirty="0"/>
          </a:p>
        </p:txBody>
      </p:sp>
      <p:sp>
        <p:nvSpPr>
          <p:cNvPr id="4" name="Rectangle 3"/>
          <p:cNvSpPr/>
          <p:nvPr/>
        </p:nvSpPr>
        <p:spPr>
          <a:xfrm>
            <a:off x="539552" y="323945"/>
            <a:ext cx="2064989"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2D Scaling</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47253"/>
            <a:ext cx="8229600" cy="4525963"/>
          </a:xfrm>
        </p:spPr>
        <p:txBody>
          <a:bodyPr>
            <a:normAutofit/>
          </a:bodyPr>
          <a:lstStyle/>
          <a:p>
            <a:pPr>
              <a:buNone/>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Matrix form, the above scaling equations may be represented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p:txBody>
      </p:sp>
      <p:pic>
        <p:nvPicPr>
          <p:cNvPr id="70658" name="Picture 2" descr="https://www.gatevidyalay.com/wp-content/uploads/2019/08/Scaling-Matrix-in-Computer-Graphics-1.png"/>
          <p:cNvPicPr>
            <a:picLocks noChangeAspect="1" noChangeArrowheads="1"/>
          </p:cNvPicPr>
          <p:nvPr/>
        </p:nvPicPr>
        <p:blipFill>
          <a:blip r:embed="rId2" cstate="print"/>
          <a:srcRect/>
          <a:stretch>
            <a:fillRect/>
          </a:stretch>
        </p:blipFill>
        <p:spPr bwMode="auto">
          <a:xfrm>
            <a:off x="2195736" y="1335409"/>
            <a:ext cx="4495800" cy="1733551"/>
          </a:xfrm>
          <a:prstGeom prst="rect">
            <a:avLst/>
          </a:prstGeom>
          <a:noFill/>
        </p:spPr>
      </p:pic>
      <p:sp>
        <p:nvSpPr>
          <p:cNvPr id="5" name="Rectangle 4"/>
          <p:cNvSpPr/>
          <p:nvPr/>
        </p:nvSpPr>
        <p:spPr>
          <a:xfrm>
            <a:off x="395536" y="3140968"/>
            <a:ext cx="8208912" cy="707886"/>
          </a:xfrm>
          <a:prstGeom prst="rect">
            <a:avLst/>
          </a:prstGeom>
        </p:spPr>
        <p:txBody>
          <a:bodyPr wrap="square">
            <a:spAutoFit/>
          </a:bodyPr>
          <a:lstStyle/>
          <a:p>
            <a:r>
              <a:rPr lang="en-US" sz="2000" dirty="0" smtClean="0">
                <a:latin typeface="Times New Roman" pitchFamily="18" charset="0"/>
                <a:cs typeface="Times New Roman" pitchFamily="18" charset="0"/>
              </a:rPr>
              <a:t>For homogeneous coordinates, the above scaling matrix may be represented as a 3 x 3 matrix as</a:t>
            </a:r>
            <a:endParaRPr lang="en-US" sz="2000" dirty="0">
              <a:latin typeface="Times New Roman" pitchFamily="18" charset="0"/>
              <a:cs typeface="Times New Roman" pitchFamily="18" charset="0"/>
            </a:endParaRPr>
          </a:p>
        </p:txBody>
      </p:sp>
      <p:pic>
        <p:nvPicPr>
          <p:cNvPr id="70660" name="Picture 4" descr="https://www.gatevidyalay.com/wp-content/uploads/2019/08/Scaling-Matrix-in-Computer-Graphics-Homogeneous-Coordinate-Representation.png"/>
          <p:cNvPicPr>
            <a:picLocks noChangeAspect="1" noChangeArrowheads="1"/>
          </p:cNvPicPr>
          <p:nvPr/>
        </p:nvPicPr>
        <p:blipFill>
          <a:blip r:embed="rId3" cstate="print"/>
          <a:srcRect/>
          <a:stretch>
            <a:fillRect/>
          </a:stretch>
        </p:blipFill>
        <p:spPr bwMode="auto">
          <a:xfrm>
            <a:off x="1979712" y="3933056"/>
            <a:ext cx="5162550" cy="2590800"/>
          </a:xfrm>
          <a:prstGeom prst="rect">
            <a:avLst/>
          </a:prstGeom>
          <a:noFill/>
        </p:spPr>
      </p:pic>
      <p:sp>
        <p:nvSpPr>
          <p:cNvPr id="6" name="Rectangle 5"/>
          <p:cNvSpPr/>
          <p:nvPr/>
        </p:nvSpPr>
        <p:spPr>
          <a:xfrm>
            <a:off x="539552" y="323945"/>
            <a:ext cx="2064989"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2D Scaling</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9909"/>
            <a:ext cx="8229600" cy="5649491"/>
          </a:xfrm>
        </p:spPr>
        <p:txBody>
          <a:bodyPr>
            <a:normAutofit/>
          </a:bodyPr>
          <a:lstStyle/>
          <a:p>
            <a:pPr>
              <a:lnSpc>
                <a:spcPct val="150000"/>
              </a:lnSpc>
              <a:buNone/>
            </a:pPr>
            <a:r>
              <a:rPr lang="en-US" sz="2000" dirty="0" smtClean="0">
                <a:latin typeface="Times New Roman" pitchFamily="18" charset="0"/>
                <a:cs typeface="Times New Roman" pitchFamily="18" charset="0"/>
              </a:rPr>
              <a:t>Given </a:t>
            </a:r>
            <a:r>
              <a:rPr lang="en-US" sz="2000" dirty="0">
                <a:latin typeface="Times New Roman" pitchFamily="18" charset="0"/>
                <a:cs typeface="Times New Roman" pitchFamily="18" charset="0"/>
              </a:rPr>
              <a:t>a square object with coordinate points A(0, 3), B(3, 3), C(3, 0), D(0, 0). Apply the scaling parameter 2 towards X axis and 3 towards Y axis and obtain the new coordinates of the object</a:t>
            </a:r>
            <a:r>
              <a:rPr lang="en-US" sz="2000" dirty="0" smtClean="0">
                <a:latin typeface="Times New Roman" pitchFamily="18" charset="0"/>
                <a:cs typeface="Times New Roman" pitchFamily="18" charset="0"/>
              </a:rPr>
              <a:t>.</a:t>
            </a:r>
          </a:p>
          <a:p>
            <a:pPr fontAlgn="base">
              <a:lnSpc>
                <a:spcPct val="150000"/>
              </a:lnSpc>
              <a:buNone/>
            </a:pPr>
            <a:r>
              <a:rPr lang="en-US" sz="2000" b="1" u="sng" dirty="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a:p>
            <a:pPr fontAlgn="base">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Given-</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Old corner coordinates of the square = A (0, 3), B(3, 3), C(3, 0), D(0, 0)</a:t>
            </a:r>
          </a:p>
          <a:p>
            <a:pPr fontAlgn="base">
              <a:lnSpc>
                <a:spcPct val="150000"/>
              </a:lnSpc>
            </a:pPr>
            <a:r>
              <a:rPr lang="en-US" sz="2000" dirty="0">
                <a:latin typeface="Times New Roman" pitchFamily="18" charset="0"/>
                <a:cs typeface="Times New Roman" pitchFamily="18" charset="0"/>
              </a:rPr>
              <a:t>Scaling factor along X axis = 2</a:t>
            </a:r>
          </a:p>
          <a:p>
            <a:pPr fontAlgn="base">
              <a:lnSpc>
                <a:spcPct val="150000"/>
              </a:lnSpc>
            </a:pPr>
            <a:r>
              <a:rPr lang="en-US" sz="2000" dirty="0">
                <a:latin typeface="Times New Roman" pitchFamily="18" charset="0"/>
                <a:cs typeface="Times New Roman" pitchFamily="18" charset="0"/>
              </a:rPr>
              <a:t>Scaling factor along Y axis = 3</a:t>
            </a:r>
          </a:p>
          <a:p>
            <a:pPr>
              <a:buNone/>
            </a:pPr>
            <a:endParaRPr lang="en-US" sz="2000" dirty="0"/>
          </a:p>
        </p:txBody>
      </p:sp>
      <p:sp>
        <p:nvSpPr>
          <p:cNvPr id="4" name="Rounded Rectangle 3"/>
          <p:cNvSpPr/>
          <p:nvPr/>
        </p:nvSpPr>
        <p:spPr>
          <a:xfrm>
            <a:off x="467544" y="397942"/>
            <a:ext cx="7175362" cy="510778"/>
          </a:xfrm>
          <a:prstGeom prst="roundRect">
            <a:avLst/>
          </a:prstGeom>
        </p:spPr>
        <p:txBody>
          <a:bodyPr wrap="none">
            <a:spAutoFit/>
          </a:bodyPr>
          <a:lstStyle/>
          <a:p>
            <a:r>
              <a:rPr lang="en-US" sz="2400" b="1" dirty="0" smtClean="0">
                <a:solidFill>
                  <a:srgbClr val="FFC000"/>
                </a:solidFill>
                <a:latin typeface="Times New Roman" pitchFamily="18" charset="0"/>
                <a:cs typeface="Times New Roman" pitchFamily="18" charset="0"/>
              </a:rPr>
              <a:t>PRACTICE PROBLEMS BASED ON 2D SCALING</a:t>
            </a:r>
            <a:endParaRPr lang="en-US" sz="24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6120680"/>
          </a:xfrm>
        </p:spPr>
        <p:txBody>
          <a:bodyPr>
            <a:noAutofit/>
          </a:bodyPr>
          <a:lstStyle/>
          <a:p>
            <a:pPr fontAlgn="base">
              <a:lnSpc>
                <a:spcPct val="160000"/>
              </a:lnSpc>
              <a:buNone/>
            </a:pPr>
            <a:r>
              <a:rPr lang="en-US" sz="2000" b="1" u="sng" dirty="0">
                <a:latin typeface="Times New Roman" pitchFamily="18" charset="0"/>
                <a:cs typeface="Times New Roman" pitchFamily="18" charset="0"/>
              </a:rPr>
              <a:t>For Coordinates A(0, 3)</a:t>
            </a:r>
            <a:endParaRPr lang="en-US" sz="2000" b="1" dirty="0">
              <a:latin typeface="Times New Roman" pitchFamily="18" charset="0"/>
              <a:cs typeface="Times New Roman" pitchFamily="18" charset="0"/>
            </a:endParaRPr>
          </a:p>
          <a:p>
            <a:pPr fontAlgn="base">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Let </a:t>
            </a:r>
            <a:r>
              <a:rPr lang="en-US" sz="2000" dirty="0">
                <a:latin typeface="Times New Roman" pitchFamily="18" charset="0"/>
                <a:cs typeface="Times New Roman" pitchFamily="18" charset="0"/>
              </a:rPr>
              <a:t>the new coordinates of corner A after scaling = (X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a:t>
            </a:r>
          </a:p>
          <a:p>
            <a:pPr fontAlgn="base">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the scaling equations, we </a:t>
            </a:r>
            <a:r>
              <a:rPr lang="en-US" sz="2000" dirty="0" smtClean="0">
                <a:latin typeface="Times New Roman" pitchFamily="18" charset="0"/>
                <a:cs typeface="Times New Roman" pitchFamily="18" charset="0"/>
              </a:rPr>
              <a:t>have-</a:t>
            </a:r>
          </a:p>
          <a:p>
            <a:pPr fontAlgn="base">
              <a:buNone/>
            </a:pPr>
            <a:endParaRPr lang="en-US" sz="2000" dirty="0">
              <a:latin typeface="Times New Roman" pitchFamily="18" charset="0"/>
              <a:cs typeface="Times New Roman" pitchFamily="18" charset="0"/>
            </a:endParaRPr>
          </a:p>
          <a:p>
            <a:pPr algn="ctr" fontAlgn="base">
              <a:buNone/>
            </a:pPr>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x</a:t>
            </a:r>
            <a:r>
              <a:rPr lang="en-US" sz="2000" dirty="0">
                <a:latin typeface="Times New Roman" pitchFamily="18" charset="0"/>
                <a:cs typeface="Times New Roman" pitchFamily="18" charset="0"/>
              </a:rPr>
              <a:t> = 0  x 2 = 0</a:t>
            </a:r>
          </a:p>
          <a:p>
            <a:pPr algn="ctr" fontAlgn="base">
              <a:buNone/>
            </a:pPr>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x </a:t>
            </a:r>
            <a:r>
              <a:rPr lang="en-US" sz="2000" dirty="0" err="1">
                <a:latin typeface="Times New Roman" pitchFamily="18" charset="0"/>
                <a:cs typeface="Times New Roman" pitchFamily="18" charset="0"/>
              </a:rPr>
              <a:t>S</a:t>
            </a:r>
            <a:r>
              <a:rPr lang="en-US" sz="2000" baseline="-25000" dirty="0" err="1">
                <a:latin typeface="Times New Roman" pitchFamily="18" charset="0"/>
                <a:cs typeface="Times New Roman" pitchFamily="18" charset="0"/>
              </a:rPr>
              <a:t>y</a:t>
            </a:r>
            <a:r>
              <a:rPr lang="en-US" sz="2000" dirty="0">
                <a:latin typeface="Times New Roman" pitchFamily="18" charset="0"/>
                <a:cs typeface="Times New Roman" pitchFamily="18" charset="0"/>
              </a:rPr>
              <a:t> = 3 x 3 = 9</a:t>
            </a:r>
          </a:p>
          <a:p>
            <a:pPr fontAlgn="base">
              <a:lnSpc>
                <a:spcPct val="16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Thus</a:t>
            </a:r>
            <a:r>
              <a:rPr lang="en-US" sz="2000" dirty="0">
                <a:latin typeface="Times New Roman" pitchFamily="18" charset="0"/>
                <a:cs typeface="Times New Roman" pitchFamily="18" charset="0"/>
              </a:rPr>
              <a:t>, New coordinates of corner A after scaling = (0, 9</a:t>
            </a:r>
            <a:r>
              <a:rPr lang="en-US" sz="2000" dirty="0" smtClean="0">
                <a:latin typeface="Times New Roman" pitchFamily="18" charset="0"/>
                <a:cs typeface="Times New Roman" pitchFamily="18" charset="0"/>
              </a:rPr>
              <a:t>).</a:t>
            </a:r>
          </a:p>
          <a:p>
            <a:pPr fontAlgn="base">
              <a:lnSpc>
                <a:spcPct val="160000"/>
              </a:lnSpc>
              <a:buNone/>
            </a:pPr>
            <a:r>
              <a:rPr lang="en-US" sz="2000" b="1" u="sng" dirty="0" smtClean="0">
                <a:latin typeface="Times New Roman" pitchFamily="18" charset="0"/>
                <a:cs typeface="Times New Roman" pitchFamily="18" charset="0"/>
              </a:rPr>
              <a:t>For </a:t>
            </a:r>
            <a:r>
              <a:rPr lang="en-US" sz="2000" b="1" u="sng" dirty="0">
                <a:latin typeface="Times New Roman" pitchFamily="18" charset="0"/>
                <a:cs typeface="Times New Roman" pitchFamily="18" charset="0"/>
              </a:rPr>
              <a:t>Coordinates B(3, 3)</a:t>
            </a:r>
          </a:p>
          <a:p>
            <a:pPr fontAlgn="base">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Let </a:t>
            </a:r>
            <a:r>
              <a:rPr lang="en-US" sz="2000" dirty="0">
                <a:latin typeface="Times New Roman" pitchFamily="18" charset="0"/>
                <a:cs typeface="Times New Roman" pitchFamily="18" charset="0"/>
              </a:rPr>
              <a:t>the new coordinates of corner B after scaling = (Xnew, Ynew).</a:t>
            </a:r>
          </a:p>
          <a:p>
            <a:pPr fontAlgn="base">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the scaling equations, we </a:t>
            </a:r>
            <a:r>
              <a:rPr lang="en-US" sz="2000" dirty="0" smtClean="0">
                <a:latin typeface="Times New Roman" pitchFamily="18" charset="0"/>
                <a:cs typeface="Times New Roman" pitchFamily="18" charset="0"/>
              </a:rPr>
              <a:t>have-</a:t>
            </a:r>
          </a:p>
          <a:p>
            <a:pPr fontAlgn="base">
              <a:buNone/>
            </a:pPr>
            <a:endParaRPr lang="en-US" sz="2000" dirty="0">
              <a:latin typeface="Times New Roman" pitchFamily="18" charset="0"/>
              <a:cs typeface="Times New Roman" pitchFamily="18" charset="0"/>
            </a:endParaRPr>
          </a:p>
          <a:p>
            <a:pPr algn="ctr" fontAlgn="base">
              <a:buNone/>
            </a:pPr>
            <a:r>
              <a:rPr lang="en-US" sz="2000" dirty="0">
                <a:latin typeface="Times New Roman" pitchFamily="18" charset="0"/>
                <a:cs typeface="Times New Roman" pitchFamily="18" charset="0"/>
              </a:rPr>
              <a:t>Xnew = Xold x </a:t>
            </a:r>
            <a:r>
              <a:rPr lang="en-US" sz="2000" dirty="0" err="1">
                <a:latin typeface="Times New Roman" pitchFamily="18" charset="0"/>
                <a:cs typeface="Times New Roman" pitchFamily="18" charset="0"/>
              </a:rPr>
              <a:t>Sx</a:t>
            </a:r>
            <a:r>
              <a:rPr lang="en-US" sz="2000" dirty="0">
                <a:latin typeface="Times New Roman" pitchFamily="18" charset="0"/>
                <a:cs typeface="Times New Roman" pitchFamily="18" charset="0"/>
              </a:rPr>
              <a:t> = 3  x 2 = 6</a:t>
            </a:r>
          </a:p>
          <a:p>
            <a:pPr algn="ctr" fontAlgn="base">
              <a:buNone/>
            </a:pPr>
            <a:r>
              <a:rPr lang="en-US" sz="2000" dirty="0">
                <a:latin typeface="Times New Roman" pitchFamily="18" charset="0"/>
                <a:cs typeface="Times New Roman" pitchFamily="18" charset="0"/>
              </a:rPr>
              <a:t>Ynew = Yold x </a:t>
            </a:r>
            <a:r>
              <a:rPr lang="en-US" sz="2000" dirty="0" err="1">
                <a:latin typeface="Times New Roman" pitchFamily="18" charset="0"/>
                <a:cs typeface="Times New Roman" pitchFamily="18" charset="0"/>
              </a:rPr>
              <a:t>Sy</a:t>
            </a:r>
            <a:r>
              <a:rPr lang="en-US" sz="2000" dirty="0">
                <a:latin typeface="Times New Roman" pitchFamily="18" charset="0"/>
                <a:cs typeface="Times New Roman" pitchFamily="18" charset="0"/>
              </a:rPr>
              <a:t> = 3 x 3 = 9</a:t>
            </a:r>
          </a:p>
          <a:p>
            <a:pPr fontAlgn="base">
              <a:lnSpc>
                <a:spcPct val="16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Thus</a:t>
            </a:r>
            <a:r>
              <a:rPr lang="en-US" sz="2000" dirty="0">
                <a:latin typeface="Times New Roman" pitchFamily="18" charset="0"/>
                <a:cs typeface="Times New Roman" pitchFamily="18" charset="0"/>
              </a:rPr>
              <a:t>, New coordinates of corner B after scaling = (6, 9).</a:t>
            </a:r>
          </a:p>
          <a:p>
            <a:pPr>
              <a:buNone/>
            </a:pPr>
            <a:endParaRPr lang="en-US" sz="2000" dirty="0"/>
          </a:p>
        </p:txBody>
      </p:sp>
      <p:sp>
        <p:nvSpPr>
          <p:cNvPr id="4" name="Rounded Rectangle 3"/>
          <p:cNvSpPr/>
          <p:nvPr/>
        </p:nvSpPr>
        <p:spPr>
          <a:xfrm>
            <a:off x="467544" y="397942"/>
            <a:ext cx="7175362" cy="510778"/>
          </a:xfrm>
          <a:prstGeom prst="roundRect">
            <a:avLst/>
          </a:prstGeom>
        </p:spPr>
        <p:txBody>
          <a:bodyPr wrap="none">
            <a:spAutoFit/>
          </a:bodyPr>
          <a:lstStyle/>
          <a:p>
            <a:r>
              <a:rPr lang="en-US" sz="2400" b="1" dirty="0" smtClean="0">
                <a:solidFill>
                  <a:srgbClr val="FFC000"/>
                </a:solidFill>
                <a:latin typeface="Times New Roman" pitchFamily="18" charset="0"/>
                <a:cs typeface="Times New Roman" pitchFamily="18" charset="0"/>
              </a:rPr>
              <a:t>PRACTICE PROBLEMS BASED ON 2D SCALING</a:t>
            </a:r>
            <a:endParaRPr lang="en-US" sz="24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872" y="1124744"/>
            <a:ext cx="8229600" cy="6048672"/>
          </a:xfrm>
        </p:spPr>
        <p:txBody>
          <a:bodyPr>
            <a:normAutofit fontScale="25000" lnSpcReduction="20000"/>
          </a:bodyPr>
          <a:lstStyle/>
          <a:p>
            <a:pPr fontAlgn="base">
              <a:lnSpc>
                <a:spcPct val="170000"/>
              </a:lnSpc>
              <a:buNone/>
            </a:pPr>
            <a:r>
              <a:rPr lang="en-US" sz="8800" b="1" u="sng" dirty="0">
                <a:latin typeface="Times New Roman" pitchFamily="18" charset="0"/>
                <a:cs typeface="Times New Roman" pitchFamily="18" charset="0"/>
              </a:rPr>
              <a:t>For Coordinates C(3, 0)</a:t>
            </a:r>
            <a:endParaRPr lang="en-US" sz="8800" b="1" dirty="0">
              <a:latin typeface="Times New Roman" pitchFamily="18" charset="0"/>
              <a:cs typeface="Times New Roman" pitchFamily="18" charset="0"/>
            </a:endParaRPr>
          </a:p>
          <a:p>
            <a:pPr fontAlgn="base">
              <a:lnSpc>
                <a:spcPct val="120000"/>
              </a:lnSpc>
              <a:buNone/>
            </a:pPr>
            <a:r>
              <a:rPr lang="en-US" sz="88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the new coordinates of corner C after scaling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lnSpc>
                <a:spcPct val="12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Applying </a:t>
            </a:r>
            <a:r>
              <a:rPr lang="en-US" sz="8000" dirty="0">
                <a:latin typeface="Times New Roman" pitchFamily="18" charset="0"/>
                <a:cs typeface="Times New Roman" pitchFamily="18" charset="0"/>
              </a:rPr>
              <a:t>the scaling equations, we have-</a:t>
            </a:r>
          </a:p>
          <a:p>
            <a:pPr algn="ctr" fontAlgn="base">
              <a:lnSpc>
                <a:spcPct val="120000"/>
              </a:lnSpc>
              <a:buNone/>
            </a:pPr>
            <a:r>
              <a:rPr lang="en-US" sz="8000" dirty="0">
                <a:latin typeface="Times New Roman" pitchFamily="18" charset="0"/>
                <a:cs typeface="Times New Roman" pitchFamily="18" charset="0"/>
              </a:rPr>
              <a:t>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x </a:t>
            </a:r>
            <a:r>
              <a:rPr lang="en-US" sz="8000" dirty="0" err="1">
                <a:latin typeface="Times New Roman" pitchFamily="18" charset="0"/>
                <a:cs typeface="Times New Roman" pitchFamily="18" charset="0"/>
              </a:rPr>
              <a:t>S</a:t>
            </a:r>
            <a:r>
              <a:rPr lang="en-US" sz="8000" baseline="-25000" dirty="0" err="1">
                <a:latin typeface="Times New Roman" pitchFamily="18" charset="0"/>
                <a:cs typeface="Times New Roman" pitchFamily="18" charset="0"/>
              </a:rPr>
              <a:t>x</a:t>
            </a:r>
            <a:r>
              <a:rPr lang="en-US" sz="8000" dirty="0">
                <a:latin typeface="Times New Roman" pitchFamily="18" charset="0"/>
                <a:cs typeface="Times New Roman" pitchFamily="18" charset="0"/>
              </a:rPr>
              <a:t> = 3  x 2 = 6</a:t>
            </a:r>
          </a:p>
          <a:p>
            <a:pPr algn="ctr" fontAlgn="base">
              <a:lnSpc>
                <a:spcPct val="120000"/>
              </a:lnSpc>
              <a:buNone/>
            </a:pPr>
            <a:r>
              <a:rPr lang="en-US" sz="8000" dirty="0">
                <a:latin typeface="Times New Roman" pitchFamily="18" charset="0"/>
                <a:cs typeface="Times New Roman" pitchFamily="18" charset="0"/>
              </a:rPr>
              <a:t>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x </a:t>
            </a:r>
            <a:r>
              <a:rPr lang="en-US" sz="8000" dirty="0" err="1">
                <a:latin typeface="Times New Roman" pitchFamily="18" charset="0"/>
                <a:cs typeface="Times New Roman" pitchFamily="18" charset="0"/>
              </a:rPr>
              <a:t>S</a:t>
            </a:r>
            <a:r>
              <a:rPr lang="en-US" sz="8000" baseline="-25000" dirty="0" err="1">
                <a:latin typeface="Times New Roman" pitchFamily="18" charset="0"/>
                <a:cs typeface="Times New Roman" pitchFamily="18" charset="0"/>
              </a:rPr>
              <a:t>y</a:t>
            </a:r>
            <a:r>
              <a:rPr lang="en-US" sz="8000" dirty="0">
                <a:latin typeface="Times New Roman" pitchFamily="18" charset="0"/>
                <a:cs typeface="Times New Roman" pitchFamily="18" charset="0"/>
              </a:rPr>
              <a:t> = 0 x 3 = 0</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Thus</a:t>
            </a:r>
            <a:r>
              <a:rPr lang="en-US" sz="8000" dirty="0">
                <a:latin typeface="Times New Roman" pitchFamily="18" charset="0"/>
                <a:cs typeface="Times New Roman" pitchFamily="18" charset="0"/>
              </a:rPr>
              <a:t>, New coordinates of corner C after scaling = (6, 0).</a:t>
            </a:r>
          </a:p>
          <a:p>
            <a:pPr fontAlgn="base">
              <a:lnSpc>
                <a:spcPct val="170000"/>
              </a:lnSpc>
              <a:buNone/>
            </a:pPr>
            <a:r>
              <a:rPr lang="en-US" sz="8800" dirty="0">
                <a:latin typeface="Times New Roman" pitchFamily="18" charset="0"/>
                <a:cs typeface="Times New Roman" pitchFamily="18" charset="0"/>
              </a:rPr>
              <a:t> </a:t>
            </a:r>
            <a:r>
              <a:rPr lang="en-US" sz="8800" b="1" u="sng" dirty="0" smtClean="0">
                <a:latin typeface="Times New Roman" pitchFamily="18" charset="0"/>
                <a:cs typeface="Times New Roman" pitchFamily="18" charset="0"/>
              </a:rPr>
              <a:t>For </a:t>
            </a:r>
            <a:r>
              <a:rPr lang="en-US" sz="8800" b="1" u="sng" dirty="0">
                <a:latin typeface="Times New Roman" pitchFamily="18" charset="0"/>
                <a:cs typeface="Times New Roman" pitchFamily="18" charset="0"/>
              </a:rPr>
              <a:t>Coordinates D(0, 0)</a:t>
            </a:r>
            <a:endParaRPr lang="en-US" sz="8800" b="1" dirty="0">
              <a:latin typeface="Times New Roman" pitchFamily="18" charset="0"/>
              <a:cs typeface="Times New Roman" pitchFamily="18" charset="0"/>
            </a:endParaRPr>
          </a:p>
          <a:p>
            <a:pPr fontAlgn="base">
              <a:lnSpc>
                <a:spcPct val="12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the new coordinates of corner D after scaling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lnSpc>
                <a:spcPct val="12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Applying </a:t>
            </a:r>
            <a:r>
              <a:rPr lang="en-US" sz="8000" dirty="0">
                <a:latin typeface="Times New Roman" pitchFamily="18" charset="0"/>
                <a:cs typeface="Times New Roman" pitchFamily="18" charset="0"/>
              </a:rPr>
              <a:t>the scaling equations, we have-</a:t>
            </a:r>
          </a:p>
          <a:p>
            <a:pPr algn="ctr" fontAlgn="base">
              <a:lnSpc>
                <a:spcPct val="120000"/>
              </a:lnSpc>
              <a:buNone/>
            </a:pPr>
            <a:r>
              <a:rPr lang="en-US" sz="8000" dirty="0">
                <a:latin typeface="Times New Roman" pitchFamily="18" charset="0"/>
                <a:cs typeface="Times New Roman" pitchFamily="18" charset="0"/>
              </a:rPr>
              <a:t>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x </a:t>
            </a:r>
            <a:r>
              <a:rPr lang="en-US" sz="8000" dirty="0" err="1">
                <a:latin typeface="Times New Roman" pitchFamily="18" charset="0"/>
                <a:cs typeface="Times New Roman" pitchFamily="18" charset="0"/>
              </a:rPr>
              <a:t>S</a:t>
            </a:r>
            <a:r>
              <a:rPr lang="en-US" sz="8000" baseline="-25000" dirty="0" err="1">
                <a:latin typeface="Times New Roman" pitchFamily="18" charset="0"/>
                <a:cs typeface="Times New Roman" pitchFamily="18" charset="0"/>
              </a:rPr>
              <a:t>x</a:t>
            </a:r>
            <a:r>
              <a:rPr lang="en-US" sz="8000" dirty="0">
                <a:latin typeface="Times New Roman" pitchFamily="18" charset="0"/>
                <a:cs typeface="Times New Roman" pitchFamily="18" charset="0"/>
              </a:rPr>
              <a:t> = 0  x 2 = 0</a:t>
            </a:r>
          </a:p>
          <a:p>
            <a:pPr algn="ctr" fontAlgn="base">
              <a:lnSpc>
                <a:spcPct val="120000"/>
              </a:lnSpc>
              <a:buNone/>
            </a:pPr>
            <a:r>
              <a:rPr lang="en-US" sz="8000" dirty="0">
                <a:latin typeface="Times New Roman" pitchFamily="18" charset="0"/>
                <a:cs typeface="Times New Roman" pitchFamily="18" charset="0"/>
              </a:rPr>
              <a:t>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x </a:t>
            </a:r>
            <a:r>
              <a:rPr lang="en-US" sz="8000" dirty="0" err="1">
                <a:latin typeface="Times New Roman" pitchFamily="18" charset="0"/>
                <a:cs typeface="Times New Roman" pitchFamily="18" charset="0"/>
              </a:rPr>
              <a:t>S</a:t>
            </a:r>
            <a:r>
              <a:rPr lang="en-US" sz="8000" baseline="-25000" dirty="0" err="1">
                <a:latin typeface="Times New Roman" pitchFamily="18" charset="0"/>
                <a:cs typeface="Times New Roman" pitchFamily="18" charset="0"/>
              </a:rPr>
              <a:t>y</a:t>
            </a:r>
            <a:r>
              <a:rPr lang="en-US" sz="8000" dirty="0">
                <a:latin typeface="Times New Roman" pitchFamily="18" charset="0"/>
                <a:cs typeface="Times New Roman" pitchFamily="18" charset="0"/>
              </a:rPr>
              <a:t> = 0 x 3 = 0</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Thus</a:t>
            </a:r>
            <a:r>
              <a:rPr lang="en-US" sz="8000" dirty="0">
                <a:latin typeface="Times New Roman" pitchFamily="18" charset="0"/>
                <a:cs typeface="Times New Roman" pitchFamily="18" charset="0"/>
              </a:rPr>
              <a:t>, New coordinates of corner D after scaling = (0, 0).</a:t>
            </a:r>
          </a:p>
          <a:p>
            <a:pPr fontAlgn="base">
              <a:buNone/>
            </a:pPr>
            <a:endParaRPr lang="en-US" sz="8000" dirty="0"/>
          </a:p>
          <a:p>
            <a:pPr>
              <a:buNone/>
            </a:pPr>
            <a:endParaRPr lang="en-US" sz="8000" dirty="0"/>
          </a:p>
        </p:txBody>
      </p:sp>
      <p:sp>
        <p:nvSpPr>
          <p:cNvPr id="4" name="Rounded Rectangle 3"/>
          <p:cNvSpPr/>
          <p:nvPr/>
        </p:nvSpPr>
        <p:spPr>
          <a:xfrm>
            <a:off x="467544" y="397942"/>
            <a:ext cx="7175362" cy="510778"/>
          </a:xfrm>
          <a:prstGeom prst="roundRect">
            <a:avLst/>
          </a:prstGeom>
        </p:spPr>
        <p:txBody>
          <a:bodyPr wrap="none">
            <a:spAutoFit/>
          </a:bodyPr>
          <a:lstStyle/>
          <a:p>
            <a:r>
              <a:rPr lang="en-US" sz="2400" b="1" dirty="0" smtClean="0">
                <a:solidFill>
                  <a:srgbClr val="FFC000"/>
                </a:solidFill>
                <a:latin typeface="Times New Roman" pitchFamily="18" charset="0"/>
                <a:cs typeface="Times New Roman" pitchFamily="18" charset="0"/>
              </a:rPr>
              <a:t>PRACTICE PROBLEMS BASED ON 2D SCALING</a:t>
            </a:r>
            <a:endParaRPr lang="en-US" sz="24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Thus</a:t>
            </a:r>
            <a:r>
              <a:rPr lang="en-US" sz="2000" dirty="0">
                <a:latin typeface="Times New Roman" pitchFamily="18" charset="0"/>
                <a:cs typeface="Times New Roman" pitchFamily="18" charset="0"/>
              </a:rPr>
              <a:t>, New coordinates of the square after scaling = A (0, 9), B(6, 9), C(6, 0), D(0, 0).</a:t>
            </a:r>
          </a:p>
        </p:txBody>
      </p:sp>
      <p:pic>
        <p:nvPicPr>
          <p:cNvPr id="73730" name="Picture 2" descr="https://www.gatevidyalay.com/wp-content/uploads/2019/08/Scaling-in-Computer-Graphics-Problem-1-Solution.png"/>
          <p:cNvPicPr>
            <a:picLocks noChangeAspect="1" noChangeArrowheads="1"/>
          </p:cNvPicPr>
          <p:nvPr/>
        </p:nvPicPr>
        <p:blipFill>
          <a:blip r:embed="rId2" cstate="print"/>
          <a:srcRect/>
          <a:stretch>
            <a:fillRect/>
          </a:stretch>
        </p:blipFill>
        <p:spPr bwMode="auto">
          <a:xfrm>
            <a:off x="1115614" y="2061184"/>
            <a:ext cx="7293769" cy="3024000"/>
          </a:xfrm>
          <a:prstGeom prst="rect">
            <a:avLst/>
          </a:prstGeom>
          <a:noFill/>
        </p:spPr>
      </p:pic>
      <p:sp>
        <p:nvSpPr>
          <p:cNvPr id="4" name="Rounded Rectangle 3"/>
          <p:cNvSpPr/>
          <p:nvPr/>
        </p:nvSpPr>
        <p:spPr>
          <a:xfrm>
            <a:off x="467544" y="397942"/>
            <a:ext cx="7175362" cy="510778"/>
          </a:xfrm>
          <a:prstGeom prst="roundRect">
            <a:avLst/>
          </a:prstGeom>
        </p:spPr>
        <p:txBody>
          <a:bodyPr wrap="none">
            <a:spAutoFit/>
          </a:bodyPr>
          <a:lstStyle/>
          <a:p>
            <a:r>
              <a:rPr lang="en-US" sz="2400" b="1" dirty="0" smtClean="0">
                <a:solidFill>
                  <a:srgbClr val="FFC000"/>
                </a:solidFill>
                <a:latin typeface="Times New Roman" pitchFamily="18" charset="0"/>
                <a:cs typeface="Times New Roman" pitchFamily="18" charset="0"/>
              </a:rPr>
              <a:t>PRACTICE PROBLEMS BASED ON 2D SCALING</a:t>
            </a:r>
            <a:endParaRPr lang="en-US" sz="24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96752"/>
            <a:ext cx="7772400" cy="5688632"/>
          </a:xfrm>
        </p:spPr>
        <p:txBody>
          <a:bodyPr>
            <a:normAutofit/>
          </a:bodyPr>
          <a:lstStyle/>
          <a:p>
            <a:pPr lvl="1" algn="just">
              <a:lnSpc>
                <a:spcPct val="170000"/>
              </a:lnSpc>
            </a:pPr>
            <a:r>
              <a:rPr lang="en-US" sz="2000" dirty="0" smtClean="0">
                <a:solidFill>
                  <a:srgbClr val="FF0000"/>
                </a:solidFill>
                <a:latin typeface="Times New Roman" pitchFamily="18" charset="0"/>
                <a:cs typeface="Times New Roman" pitchFamily="18" charset="0"/>
              </a:rPr>
              <a:t>lines</a:t>
            </a:r>
          </a:p>
          <a:p>
            <a:pPr lvl="1" algn="just">
              <a:lnSpc>
                <a:spcPct val="170000"/>
              </a:lnSpc>
            </a:pPr>
            <a:r>
              <a:rPr lang="en-US" sz="2000" dirty="0" smtClean="0">
                <a:solidFill>
                  <a:srgbClr val="FF0000"/>
                </a:solidFill>
                <a:latin typeface="Times New Roman" pitchFamily="18" charset="0"/>
                <a:cs typeface="Times New Roman" pitchFamily="18" charset="0"/>
              </a:rPr>
              <a:t>circles, arcs, ellipses</a:t>
            </a:r>
          </a:p>
          <a:p>
            <a:pPr lvl="1" algn="just">
              <a:lnSpc>
                <a:spcPct val="170000"/>
              </a:lnSpc>
            </a:pPr>
            <a:r>
              <a:rPr lang="en-US" sz="2000" dirty="0" smtClean="0">
                <a:solidFill>
                  <a:srgbClr val="FF0000"/>
                </a:solidFill>
                <a:latin typeface="Times New Roman" pitchFamily="18" charset="0"/>
                <a:cs typeface="Times New Roman" pitchFamily="18" charset="0"/>
              </a:rPr>
              <a:t>region filling</a:t>
            </a:r>
          </a:p>
          <a:p>
            <a:pPr lvl="1" algn="just">
              <a:lnSpc>
                <a:spcPct val="170000"/>
              </a:lnSpc>
            </a:pPr>
            <a:r>
              <a:rPr lang="en-US" sz="2000" dirty="0" smtClean="0">
                <a:solidFill>
                  <a:srgbClr val="FF0000"/>
                </a:solidFill>
                <a:latin typeface="Times New Roman" pitchFamily="18" charset="0"/>
                <a:cs typeface="Times New Roman" pitchFamily="18" charset="0"/>
              </a:rPr>
              <a:t>clipping</a:t>
            </a:r>
          </a:p>
          <a:p>
            <a:pPr lvl="1" algn="just">
              <a:lnSpc>
                <a:spcPct val="170000"/>
              </a:lnSpc>
            </a:pPr>
            <a:r>
              <a:rPr lang="en-US" sz="2000" dirty="0" smtClean="0">
                <a:solidFill>
                  <a:srgbClr val="FF0000"/>
                </a:solidFill>
                <a:latin typeface="Times New Roman" pitchFamily="18" charset="0"/>
                <a:cs typeface="Times New Roman" pitchFamily="18" charset="0"/>
              </a:rPr>
              <a:t>alphanumeric symbols – text</a:t>
            </a:r>
          </a:p>
          <a:p>
            <a:pPr lvl="1" algn="just">
              <a:lnSpc>
                <a:spcPct val="170000"/>
              </a:lnSpc>
            </a:pPr>
            <a:r>
              <a:rPr lang="en-US" sz="2000" dirty="0" smtClean="0">
                <a:solidFill>
                  <a:srgbClr val="FF0000"/>
                </a:solidFill>
                <a:latin typeface="Times New Roman" pitchFamily="18" charset="0"/>
                <a:cs typeface="Times New Roman" pitchFamily="18" charset="0"/>
              </a:rPr>
              <a:t>lines, circles, character generators (bitmaps), fonts</a:t>
            </a:r>
          </a:p>
          <a:p>
            <a:pPr algn="just">
              <a:lnSpc>
                <a:spcPct val="170000"/>
              </a:lnSpc>
            </a:pPr>
            <a:r>
              <a:rPr lang="en-US" sz="2000" dirty="0" smtClean="0">
                <a:latin typeface="Times New Roman" pitchFamily="18" charset="0"/>
                <a:cs typeface="Times New Roman" pitchFamily="18" charset="0"/>
              </a:rPr>
              <a:t>Want efficiency &amp; speed (often drawing many primitives)</a:t>
            </a:r>
          </a:p>
          <a:p>
            <a:endParaRPr lang="en-US" dirty="0"/>
          </a:p>
        </p:txBody>
      </p:sp>
      <p:sp>
        <p:nvSpPr>
          <p:cNvPr id="4" name="Rectangle 3"/>
          <p:cNvSpPr/>
          <p:nvPr/>
        </p:nvSpPr>
        <p:spPr>
          <a:xfrm>
            <a:off x="971600" y="44624"/>
            <a:ext cx="1984839" cy="816377"/>
          </a:xfrm>
          <a:prstGeom prst="rect">
            <a:avLst/>
          </a:prstGeom>
        </p:spPr>
        <p:txBody>
          <a:bodyPr wrap="none">
            <a:spAutoFit/>
          </a:bodyPr>
          <a:lstStyle/>
          <a:p>
            <a:pPr algn="just">
              <a:lnSpc>
                <a:spcPct val="170000"/>
              </a:lnSpc>
            </a:pPr>
            <a:r>
              <a:rPr lang="en-US" sz="3200" b="1" dirty="0" smtClean="0">
                <a:solidFill>
                  <a:srgbClr val="FFC000"/>
                </a:solidFill>
                <a:latin typeface="Times New Roman" pitchFamily="18" charset="0"/>
                <a:cs typeface="Times New Roman" pitchFamily="18" charset="0"/>
              </a:rPr>
              <a:t>Primitives</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412776"/>
            <a:ext cx="8229600" cy="5976664"/>
          </a:xfrm>
        </p:spPr>
        <p:txBody>
          <a:bodyPr>
            <a:normAutofit/>
          </a:bodyPr>
          <a:lstStyle/>
          <a:p>
            <a:pPr fontAlgn="base">
              <a:lnSpc>
                <a:spcPct val="150000"/>
              </a:lnSpc>
            </a:pPr>
            <a:r>
              <a:rPr lang="en-US" sz="2000" dirty="0" smtClean="0">
                <a:latin typeface="Times New Roman" pitchFamily="18" charset="0"/>
                <a:cs typeface="Times New Roman" pitchFamily="18" charset="0"/>
              </a:rPr>
              <a:t>Reflection </a:t>
            </a:r>
            <a:r>
              <a:rPr lang="en-US" sz="2000" dirty="0">
                <a:latin typeface="Times New Roman" pitchFamily="18" charset="0"/>
                <a:cs typeface="Times New Roman" pitchFamily="18" charset="0"/>
              </a:rPr>
              <a:t>is a kind of rotation where the angle of rotation is 180 degree.</a:t>
            </a:r>
          </a:p>
          <a:p>
            <a:pPr fontAlgn="base">
              <a:lnSpc>
                <a:spcPct val="150000"/>
              </a:lnSpc>
            </a:pPr>
            <a:r>
              <a:rPr lang="en-US" sz="2000" dirty="0">
                <a:latin typeface="Times New Roman" pitchFamily="18" charset="0"/>
                <a:cs typeface="Times New Roman" pitchFamily="18" charset="0"/>
              </a:rPr>
              <a:t>The reflected object is always formed on the other side of mirror.</a:t>
            </a:r>
          </a:p>
          <a:p>
            <a:pPr fontAlgn="base">
              <a:lnSpc>
                <a:spcPct val="150000"/>
              </a:lnSpc>
            </a:pPr>
            <a:r>
              <a:rPr lang="en-US" sz="2000" dirty="0">
                <a:latin typeface="Times New Roman" pitchFamily="18" charset="0"/>
                <a:cs typeface="Times New Roman" pitchFamily="18" charset="0"/>
              </a:rPr>
              <a:t>The size of reflected object is same as the size of original object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Consider a point object O has to be reflected in a 2D plane</a:t>
            </a:r>
            <a:r>
              <a:rPr lang="en-US" sz="2000" dirty="0" smtClean="0">
                <a:latin typeface="Times New Roman" pitchFamily="18" charset="0"/>
                <a:cs typeface="Times New Roman" pitchFamily="18" charset="0"/>
              </a:rPr>
              <a:t>.</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Let-</a:t>
            </a:r>
            <a:endParaRPr lang="en-US" sz="2000" dirty="0">
              <a:latin typeface="Times New Roman" pitchFamily="18" charset="0"/>
              <a:cs typeface="Times New Roman" pitchFamily="18" charset="0"/>
            </a:endParaRPr>
          </a:p>
          <a:p>
            <a:pPr fontAlgn="base">
              <a:lnSpc>
                <a:spcPct val="150000"/>
              </a:lnSpc>
            </a:pPr>
            <a:r>
              <a:rPr lang="en-US" sz="2000" dirty="0">
                <a:latin typeface="Times New Roman" pitchFamily="18" charset="0"/>
                <a:cs typeface="Times New Roman" pitchFamily="18" charset="0"/>
              </a:rPr>
              <a:t>Initial coordinates of the object O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a:t>
            </a:r>
          </a:p>
          <a:p>
            <a:pPr fontAlgn="base">
              <a:lnSpc>
                <a:spcPct val="150000"/>
              </a:lnSpc>
            </a:pPr>
            <a:r>
              <a:rPr lang="en-US" sz="2000" dirty="0">
                <a:latin typeface="Times New Roman" pitchFamily="18" charset="0"/>
                <a:cs typeface="Times New Roman" pitchFamily="18" charset="0"/>
              </a:rPr>
              <a:t>New coordinates of the reflected object O after </a:t>
            </a:r>
            <a:r>
              <a:rPr lang="en-US" sz="2000" dirty="0" smtClean="0">
                <a:latin typeface="Times New Roman" pitchFamily="18" charset="0"/>
                <a:cs typeface="Times New Roman" pitchFamily="18" charset="0"/>
              </a:rPr>
              <a:t>reflection</a:t>
            </a:r>
          </a:p>
          <a:p>
            <a:pPr fontAlgn="base">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a:t>
            </a:r>
          </a:p>
          <a:p>
            <a:pPr fontAlgn="base">
              <a:lnSpc>
                <a:spcPct val="150000"/>
              </a:lnSpc>
            </a:pPr>
            <a:endParaRPr lang="en-US" sz="2200" dirty="0">
              <a:latin typeface="Times New Roman" pitchFamily="18" charset="0"/>
              <a:cs typeface="Times New Roman" pitchFamily="18" charset="0"/>
            </a:endParaRPr>
          </a:p>
          <a:p>
            <a:pPr>
              <a:lnSpc>
                <a:spcPct val="150000"/>
              </a:lnSpc>
              <a:buNone/>
            </a:pPr>
            <a:endParaRPr lang="en-US" sz="2200" dirty="0">
              <a:latin typeface="Times New Roman" pitchFamily="18" charset="0"/>
              <a:cs typeface="Times New Roman" pitchFamily="18" charset="0"/>
            </a:endParaRPr>
          </a:p>
        </p:txBody>
      </p:sp>
      <p:sp>
        <p:nvSpPr>
          <p:cNvPr id="4" name="Rectangle 3"/>
          <p:cNvSpPr/>
          <p:nvPr/>
        </p:nvSpPr>
        <p:spPr>
          <a:xfrm>
            <a:off x="467544" y="116632"/>
            <a:ext cx="2566728" cy="742511"/>
          </a:xfrm>
          <a:prstGeom prst="rect">
            <a:avLst/>
          </a:prstGeom>
        </p:spPr>
        <p:txBody>
          <a:bodyPr wrap="none">
            <a:spAutoFit/>
          </a:bodyPr>
          <a:lstStyle/>
          <a:p>
            <a:pPr>
              <a:lnSpc>
                <a:spcPct val="150000"/>
              </a:lnSpc>
              <a:buNone/>
            </a:pPr>
            <a:r>
              <a:rPr lang="en-US" sz="3200" b="1" dirty="0" smtClean="0">
                <a:solidFill>
                  <a:srgbClr val="FFC000"/>
                </a:solidFill>
                <a:latin typeface="Times New Roman" pitchFamily="18" charset="0"/>
                <a:cs typeface="Times New Roman" pitchFamily="18" charset="0"/>
              </a:rPr>
              <a:t>2D Reflection</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47253"/>
            <a:ext cx="8229600" cy="4525963"/>
          </a:xfrm>
        </p:spPr>
        <p:txBody>
          <a:bodyPr>
            <a:normAutofit/>
          </a:bodyPr>
          <a:lstStyle/>
          <a:p>
            <a:pPr fontAlgn="base">
              <a:buNone/>
            </a:pPr>
            <a:r>
              <a:rPr lang="en-US" sz="2200" b="1" u="sng" dirty="0">
                <a:latin typeface="Times New Roman" pitchFamily="18" charset="0"/>
                <a:cs typeface="Times New Roman" pitchFamily="18" charset="0"/>
              </a:rPr>
              <a:t>Reflection On X-Axis:</a:t>
            </a:r>
            <a:endParaRPr lang="en-US" sz="2200" b="1" dirty="0">
              <a:latin typeface="Times New Roman" pitchFamily="18" charset="0"/>
              <a:cs typeface="Times New Roman" pitchFamily="18" charset="0"/>
            </a:endParaRPr>
          </a:p>
          <a:p>
            <a:pPr fontAlgn="base">
              <a:buNone/>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reflection is achieved by using the following reflection </a:t>
            </a:r>
            <a:r>
              <a:rPr lang="en-US" sz="2000" dirty="0" smtClean="0">
                <a:latin typeface="Times New Roman" pitchFamily="18" charset="0"/>
                <a:cs typeface="Times New Roman" pitchFamily="18" charset="0"/>
              </a:rPr>
              <a:t>equations</a:t>
            </a:r>
            <a:endParaRPr lang="en-US" sz="2000" dirty="0">
              <a:latin typeface="Times New Roman" pitchFamily="18" charset="0"/>
              <a:cs typeface="Times New Roman" pitchFamily="18" charset="0"/>
            </a:endParaRPr>
          </a:p>
          <a:p>
            <a:pPr algn="ctr" fontAlgn="base">
              <a:buNone/>
            </a:pPr>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algn="ctr" fontAlgn="base">
              <a:buNone/>
            </a:pPr>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a:t>
            </a: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fontAlgn="base">
              <a:buNone/>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Matrix form, the above reflection equations may be represented as-</a:t>
            </a:r>
          </a:p>
          <a:p>
            <a:pPr>
              <a:buNone/>
            </a:pPr>
            <a:endParaRPr lang="en-US" sz="2000" dirty="0"/>
          </a:p>
        </p:txBody>
      </p:sp>
      <p:pic>
        <p:nvPicPr>
          <p:cNvPr id="81922" name="Picture 2" descr="https://www.gatevidyalay.com/wp-content/uploads/2019/09/Reflection-Matrix-in-Computer-Graphics-Reflection-Along-X-Axis.png"/>
          <p:cNvPicPr>
            <a:picLocks noChangeAspect="1" noChangeArrowheads="1"/>
          </p:cNvPicPr>
          <p:nvPr/>
        </p:nvPicPr>
        <p:blipFill>
          <a:blip r:embed="rId2" cstate="print"/>
          <a:srcRect/>
          <a:stretch>
            <a:fillRect/>
          </a:stretch>
        </p:blipFill>
        <p:spPr bwMode="auto">
          <a:xfrm>
            <a:off x="2771800" y="2745080"/>
            <a:ext cx="2985080" cy="1404000"/>
          </a:xfrm>
          <a:prstGeom prst="rect">
            <a:avLst/>
          </a:prstGeom>
          <a:noFill/>
        </p:spPr>
      </p:pic>
      <p:sp>
        <p:nvSpPr>
          <p:cNvPr id="5" name="Rectangle 4"/>
          <p:cNvSpPr/>
          <p:nvPr/>
        </p:nvSpPr>
        <p:spPr>
          <a:xfrm>
            <a:off x="395536" y="4089266"/>
            <a:ext cx="8208912" cy="707886"/>
          </a:xfrm>
          <a:prstGeom prst="rect">
            <a:avLst/>
          </a:prstGeom>
        </p:spPr>
        <p:txBody>
          <a:bodyPr wrap="square">
            <a:spAutoFit/>
          </a:bodyPr>
          <a:lstStyle/>
          <a:p>
            <a:r>
              <a:rPr lang="en-US" sz="2000" dirty="0" smtClean="0">
                <a:latin typeface="Times New Roman" pitchFamily="18" charset="0"/>
                <a:cs typeface="Times New Roman" pitchFamily="18" charset="0"/>
              </a:rPr>
              <a:t>For homogeneous coordinates, the above reflection matrix may be represented as a 3 x 3 matrix as</a:t>
            </a:r>
            <a:endParaRPr lang="en-US" sz="2000" dirty="0">
              <a:latin typeface="Times New Roman" pitchFamily="18" charset="0"/>
              <a:cs typeface="Times New Roman" pitchFamily="18" charset="0"/>
            </a:endParaRPr>
          </a:p>
        </p:txBody>
      </p:sp>
      <p:pic>
        <p:nvPicPr>
          <p:cNvPr id="81924" name="Picture 4" descr="https://www.gatevidyalay.com/wp-content/uploads/2019/09/Reflection-Matrix-in-Computer-Graphics-Reflection-Along-X-Axis-Homogeneous-Coordinate-Representation.png"/>
          <p:cNvPicPr>
            <a:picLocks noChangeAspect="1" noChangeArrowheads="1"/>
          </p:cNvPicPr>
          <p:nvPr/>
        </p:nvPicPr>
        <p:blipFill>
          <a:blip r:embed="rId3" cstate="print"/>
          <a:srcRect/>
          <a:stretch>
            <a:fillRect/>
          </a:stretch>
        </p:blipFill>
        <p:spPr bwMode="auto">
          <a:xfrm>
            <a:off x="2667270" y="4653352"/>
            <a:ext cx="3488906" cy="1944000"/>
          </a:xfrm>
          <a:prstGeom prst="rect">
            <a:avLst/>
          </a:prstGeom>
          <a:noFill/>
        </p:spPr>
      </p:pic>
      <p:sp>
        <p:nvSpPr>
          <p:cNvPr id="6" name="Rectangle 5"/>
          <p:cNvSpPr/>
          <p:nvPr/>
        </p:nvSpPr>
        <p:spPr>
          <a:xfrm>
            <a:off x="467544" y="116632"/>
            <a:ext cx="2566728" cy="742511"/>
          </a:xfrm>
          <a:prstGeom prst="rect">
            <a:avLst/>
          </a:prstGeom>
        </p:spPr>
        <p:txBody>
          <a:bodyPr wrap="none">
            <a:spAutoFit/>
          </a:bodyPr>
          <a:lstStyle/>
          <a:p>
            <a:pPr>
              <a:lnSpc>
                <a:spcPct val="150000"/>
              </a:lnSpc>
              <a:buNone/>
            </a:pPr>
            <a:r>
              <a:rPr lang="en-US" sz="3200" b="1" dirty="0" smtClean="0">
                <a:solidFill>
                  <a:srgbClr val="FFC000"/>
                </a:solidFill>
                <a:latin typeface="Times New Roman" pitchFamily="18" charset="0"/>
                <a:cs typeface="Times New Roman" pitchFamily="18" charset="0"/>
              </a:rPr>
              <a:t>2D Reflection</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47253"/>
            <a:ext cx="8229600" cy="4525963"/>
          </a:xfrm>
        </p:spPr>
        <p:txBody>
          <a:bodyPr>
            <a:normAutofit/>
          </a:bodyPr>
          <a:lstStyle/>
          <a:p>
            <a:pPr fontAlgn="base">
              <a:buNone/>
            </a:pPr>
            <a:r>
              <a:rPr lang="en-US" sz="2200" b="1" u="sng" dirty="0">
                <a:latin typeface="Times New Roman" pitchFamily="18" charset="0"/>
                <a:cs typeface="Times New Roman" pitchFamily="18" charset="0"/>
              </a:rPr>
              <a:t>Reflection On Y-Axis</a:t>
            </a:r>
            <a:r>
              <a:rPr lang="en-US" sz="2200" b="1" u="sng"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fontAlgn="base">
              <a:buNone/>
            </a:pPr>
            <a:r>
              <a:rPr lang="en-US" sz="2000" dirty="0">
                <a:latin typeface="Times New Roman" pitchFamily="18" charset="0"/>
                <a:cs typeface="Times New Roman" pitchFamily="18" charset="0"/>
              </a:rPr>
              <a:t>This reflection is achieved by using the following reflection equations-</a:t>
            </a:r>
          </a:p>
          <a:p>
            <a:pPr algn="ctr" fontAlgn="base"/>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algn="ctr" fontAlgn="base"/>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a:t>
            </a: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old</a:t>
            </a:r>
            <a:r>
              <a:rPr lang="en-US" sz="2000" dirty="0">
                <a:latin typeface="Times New Roman" pitchFamily="18" charset="0"/>
                <a:cs typeface="Times New Roman" pitchFamily="18" charset="0"/>
              </a:rPr>
              <a:t> </a:t>
            </a:r>
          </a:p>
          <a:p>
            <a:pPr fontAlgn="base">
              <a:buNone/>
            </a:pPr>
            <a:r>
              <a:rPr lang="en-US" sz="2000" dirty="0">
                <a:latin typeface="Times New Roman" pitchFamily="18" charset="0"/>
                <a:cs typeface="Times New Roman" pitchFamily="18" charset="0"/>
              </a:rPr>
              <a:t>In Matrix form, the above reflection equations may be represented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a:p>
            <a:pPr>
              <a:buNone/>
            </a:pPr>
            <a:endParaRPr lang="en-US" dirty="0"/>
          </a:p>
        </p:txBody>
      </p:sp>
      <p:pic>
        <p:nvPicPr>
          <p:cNvPr id="80898" name="Picture 2" descr="https://www.gatevidyalay.com/wp-content/uploads/2019/09/Reflection-Matrix-in-Computer-Graphics-Reflection-Along-Y-Axis-1.png"/>
          <p:cNvPicPr>
            <a:picLocks noChangeAspect="1" noChangeArrowheads="1"/>
          </p:cNvPicPr>
          <p:nvPr/>
        </p:nvPicPr>
        <p:blipFill>
          <a:blip r:embed="rId2" cstate="print"/>
          <a:srcRect/>
          <a:stretch>
            <a:fillRect/>
          </a:stretch>
        </p:blipFill>
        <p:spPr bwMode="auto">
          <a:xfrm>
            <a:off x="2734517" y="2745072"/>
            <a:ext cx="2831999" cy="1332000"/>
          </a:xfrm>
          <a:prstGeom prst="rect">
            <a:avLst/>
          </a:prstGeom>
          <a:noFill/>
        </p:spPr>
      </p:pic>
      <p:sp>
        <p:nvSpPr>
          <p:cNvPr id="5" name="Rectangle 4"/>
          <p:cNvSpPr/>
          <p:nvPr/>
        </p:nvSpPr>
        <p:spPr>
          <a:xfrm>
            <a:off x="539552" y="4017258"/>
            <a:ext cx="8064896" cy="707886"/>
          </a:xfrm>
          <a:prstGeom prst="rect">
            <a:avLst/>
          </a:prstGeom>
        </p:spPr>
        <p:txBody>
          <a:bodyPr wrap="square">
            <a:spAutoFit/>
          </a:bodyPr>
          <a:lstStyle/>
          <a:p>
            <a:r>
              <a:rPr lang="en-US" sz="2000" dirty="0" smtClean="0">
                <a:latin typeface="Times New Roman" pitchFamily="18" charset="0"/>
                <a:cs typeface="Times New Roman" pitchFamily="18" charset="0"/>
              </a:rPr>
              <a:t>For homogeneous coordinates, the above reflection matrix may be represented as a 3 x 3 matrix as</a:t>
            </a:r>
            <a:endParaRPr lang="en-US" sz="2000" dirty="0">
              <a:latin typeface="Times New Roman" pitchFamily="18" charset="0"/>
              <a:cs typeface="Times New Roman" pitchFamily="18" charset="0"/>
            </a:endParaRPr>
          </a:p>
        </p:txBody>
      </p:sp>
      <p:pic>
        <p:nvPicPr>
          <p:cNvPr id="80900" name="Picture 4" descr="https://www.gatevidyalay.com/wp-content/uploads/2019/09/Reflection-Matrix-in-Computer-Graphics-Reflection-Along-Y-Axis-Homogeneous-Coordinate-Representation.png"/>
          <p:cNvPicPr>
            <a:picLocks noChangeAspect="1" noChangeArrowheads="1"/>
          </p:cNvPicPr>
          <p:nvPr/>
        </p:nvPicPr>
        <p:blipFill>
          <a:blip r:embed="rId3" cstate="print"/>
          <a:srcRect/>
          <a:stretch>
            <a:fillRect/>
          </a:stretch>
        </p:blipFill>
        <p:spPr bwMode="auto">
          <a:xfrm>
            <a:off x="2771800" y="4725144"/>
            <a:ext cx="3295079" cy="1836000"/>
          </a:xfrm>
          <a:prstGeom prst="rect">
            <a:avLst/>
          </a:prstGeom>
          <a:noFill/>
        </p:spPr>
      </p:pic>
      <p:sp>
        <p:nvSpPr>
          <p:cNvPr id="6" name="Rectangle 5"/>
          <p:cNvSpPr/>
          <p:nvPr/>
        </p:nvSpPr>
        <p:spPr>
          <a:xfrm>
            <a:off x="467544" y="116632"/>
            <a:ext cx="2566728" cy="742511"/>
          </a:xfrm>
          <a:prstGeom prst="rect">
            <a:avLst/>
          </a:prstGeom>
        </p:spPr>
        <p:txBody>
          <a:bodyPr wrap="none">
            <a:spAutoFit/>
          </a:bodyPr>
          <a:lstStyle/>
          <a:p>
            <a:pPr>
              <a:lnSpc>
                <a:spcPct val="150000"/>
              </a:lnSpc>
              <a:buNone/>
            </a:pPr>
            <a:r>
              <a:rPr lang="en-US" sz="3200" b="1" dirty="0" smtClean="0">
                <a:solidFill>
                  <a:srgbClr val="FFC000"/>
                </a:solidFill>
                <a:latin typeface="Times New Roman" pitchFamily="18" charset="0"/>
                <a:cs typeface="Times New Roman" pitchFamily="18" charset="0"/>
              </a:rPr>
              <a:t>2D Reflection</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2922" y="397942"/>
            <a:ext cx="6545382" cy="442674"/>
          </a:xfrm>
          <a:prstGeom prst="roundRect">
            <a:avLst/>
          </a:prstGeom>
        </p:spPr>
        <p:txBody>
          <a:bodyPr wrap="none">
            <a:spAutoFit/>
          </a:bodyPr>
          <a:lstStyle/>
          <a:p>
            <a:r>
              <a:rPr lang="en-US" sz="2000" b="1" dirty="0" smtClean="0">
                <a:solidFill>
                  <a:srgbClr val="FFC000"/>
                </a:solidFill>
                <a:latin typeface="Times New Roman" pitchFamily="18" charset="0"/>
                <a:cs typeface="Times New Roman" pitchFamily="18" charset="0"/>
              </a:rPr>
              <a:t>PRACTICE PROBLEMS BASED ON 2D REFLECTION</a:t>
            </a:r>
            <a:endParaRPr lang="en-US" sz="20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539552" y="548680"/>
            <a:ext cx="8229600" cy="6336704"/>
          </a:xfrm>
        </p:spPr>
        <p:txBody>
          <a:bodyPr>
            <a:normAutofit fontScale="25000" lnSpcReduction="20000"/>
          </a:bodyPr>
          <a:lstStyle/>
          <a:p>
            <a:pPr algn="ctr">
              <a:buNone/>
            </a:pPr>
            <a:endParaRPr lang="en-US" sz="8000" b="1" dirty="0" smtClean="0">
              <a:solidFill>
                <a:srgbClr val="FFFF00"/>
              </a:solidFill>
              <a:latin typeface="Times New Roman" pitchFamily="18" charset="0"/>
              <a:cs typeface="Times New Roman" pitchFamily="18" charset="0"/>
            </a:endParaRPr>
          </a:p>
          <a:p>
            <a:pPr algn="just">
              <a:buNone/>
            </a:pPr>
            <a:r>
              <a:rPr lang="en-US" sz="8800" dirty="0" smtClean="0">
                <a:latin typeface="Times New Roman" pitchFamily="18" charset="0"/>
                <a:cs typeface="Times New Roman" pitchFamily="18" charset="0"/>
              </a:rPr>
              <a:t>      </a:t>
            </a:r>
          </a:p>
          <a:p>
            <a:pPr algn="just">
              <a:buNone/>
            </a:pPr>
            <a:r>
              <a:rPr lang="en-US" sz="8000" dirty="0" smtClean="0">
                <a:latin typeface="Times New Roman" pitchFamily="18" charset="0"/>
                <a:cs typeface="Times New Roman" pitchFamily="18" charset="0"/>
              </a:rPr>
              <a:t>Given </a:t>
            </a:r>
            <a:r>
              <a:rPr lang="en-US" sz="8000" dirty="0">
                <a:latin typeface="Times New Roman" pitchFamily="18" charset="0"/>
                <a:cs typeface="Times New Roman" pitchFamily="18" charset="0"/>
              </a:rPr>
              <a:t>a triangle with coordinate points A(3, 4), B(6, 4), C(5, 6). Apply the reflection on the X axis and obtain the new coordinates of the object</a:t>
            </a:r>
            <a:r>
              <a:rPr lang="en-US" sz="8000" dirty="0" smtClean="0">
                <a:latin typeface="Times New Roman" pitchFamily="18" charset="0"/>
                <a:cs typeface="Times New Roman" pitchFamily="18" charset="0"/>
              </a:rPr>
              <a:t>.</a:t>
            </a:r>
          </a:p>
          <a:p>
            <a:pPr>
              <a:buNone/>
            </a:pPr>
            <a:endParaRPr lang="en-US" sz="8800" dirty="0" smtClean="0">
              <a:latin typeface="Times New Roman" pitchFamily="18" charset="0"/>
              <a:cs typeface="Times New Roman" pitchFamily="18" charset="0"/>
            </a:endParaRPr>
          </a:p>
          <a:p>
            <a:pPr fontAlgn="base">
              <a:buNone/>
            </a:pPr>
            <a:r>
              <a:rPr lang="en-US" sz="8800" b="1" u="sng" dirty="0">
                <a:latin typeface="Times New Roman" pitchFamily="18" charset="0"/>
                <a:cs typeface="Times New Roman" pitchFamily="18" charset="0"/>
              </a:rPr>
              <a:t>Solution-</a:t>
            </a:r>
            <a:endParaRPr lang="en-US" sz="8800" b="1" dirty="0">
              <a:latin typeface="Times New Roman" pitchFamily="18" charset="0"/>
              <a:cs typeface="Times New Roman" pitchFamily="18" charset="0"/>
            </a:endParaRPr>
          </a:p>
          <a:p>
            <a:pPr fontAlgn="base">
              <a:buNone/>
            </a:pPr>
            <a:r>
              <a:rPr lang="en-US" sz="8000" dirty="0" smtClean="0">
                <a:latin typeface="Times New Roman" pitchFamily="18" charset="0"/>
                <a:cs typeface="Times New Roman" pitchFamily="18" charset="0"/>
              </a:rPr>
              <a:t>Given-</a:t>
            </a:r>
            <a:endParaRPr lang="en-US" sz="8000" dirty="0">
              <a:latin typeface="Times New Roman" pitchFamily="18" charset="0"/>
              <a:cs typeface="Times New Roman" pitchFamily="18" charset="0"/>
            </a:endParaRPr>
          </a:p>
          <a:p>
            <a:pPr fontAlgn="base">
              <a:buNone/>
            </a:pPr>
            <a:r>
              <a:rPr lang="en-US" sz="8000" dirty="0">
                <a:latin typeface="Times New Roman" pitchFamily="18" charset="0"/>
                <a:cs typeface="Times New Roman" pitchFamily="18" charset="0"/>
              </a:rPr>
              <a:t>Old corner coordinates of the triangle = A (3, 4), B(6, 4), C(5, 6)</a:t>
            </a:r>
          </a:p>
          <a:p>
            <a:pPr fontAlgn="base">
              <a:buNone/>
            </a:pPr>
            <a:r>
              <a:rPr lang="en-US" sz="8000" dirty="0">
                <a:latin typeface="Times New Roman" pitchFamily="18" charset="0"/>
                <a:cs typeface="Times New Roman" pitchFamily="18" charset="0"/>
              </a:rPr>
              <a:t>Reflection has to be taken on the X axis</a:t>
            </a:r>
          </a:p>
          <a:p>
            <a:pPr fontAlgn="base">
              <a:buNone/>
            </a:pPr>
            <a:r>
              <a:rPr lang="en-US" sz="8000" dirty="0">
                <a:latin typeface="Times New Roman" pitchFamily="18" charset="0"/>
                <a:cs typeface="Times New Roman" pitchFamily="18" charset="0"/>
              </a:rPr>
              <a:t> </a:t>
            </a:r>
          </a:p>
          <a:p>
            <a:pPr fontAlgn="base">
              <a:buNone/>
            </a:pPr>
            <a:r>
              <a:rPr lang="en-US" sz="8800" b="1" u="sng" dirty="0">
                <a:latin typeface="Times New Roman" pitchFamily="18" charset="0"/>
                <a:cs typeface="Times New Roman" pitchFamily="18" charset="0"/>
              </a:rPr>
              <a:t>For Coordinates A(3, 4)</a:t>
            </a:r>
            <a:endParaRPr lang="en-US" sz="8800" b="1" dirty="0">
              <a:latin typeface="Times New Roman" pitchFamily="18" charset="0"/>
              <a:cs typeface="Times New Roman" pitchFamily="18" charset="0"/>
            </a:endParaRPr>
          </a:p>
          <a:p>
            <a:pPr fontAlgn="base">
              <a:buNone/>
            </a:pPr>
            <a:r>
              <a:rPr lang="en-US" sz="88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the new coordinates of corner A after reflection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buNone/>
            </a:pPr>
            <a:r>
              <a:rPr lang="en-US" sz="8000" dirty="0">
                <a:latin typeface="Times New Roman" pitchFamily="18" charset="0"/>
                <a:cs typeface="Times New Roman" pitchFamily="18" charset="0"/>
              </a:rPr>
              <a:t> </a:t>
            </a:r>
          </a:p>
          <a:p>
            <a:pPr fontAlgn="base">
              <a:buNone/>
            </a:pPr>
            <a:r>
              <a:rPr lang="en-US" sz="8000" dirty="0">
                <a:latin typeface="Times New Roman" pitchFamily="18" charset="0"/>
                <a:cs typeface="Times New Roman" pitchFamily="18" charset="0"/>
              </a:rPr>
              <a:t>Applying the reflection equations, we have-</a:t>
            </a:r>
          </a:p>
          <a:p>
            <a:pPr fontAlgn="base">
              <a:buNone/>
            </a:pPr>
            <a:r>
              <a:rPr lang="en-US" sz="8000" dirty="0">
                <a:latin typeface="Times New Roman" pitchFamily="18" charset="0"/>
                <a:cs typeface="Times New Roman" pitchFamily="18" charset="0"/>
              </a:rPr>
              <a:t>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3</a:t>
            </a:r>
          </a:p>
          <a:p>
            <a:pPr fontAlgn="base">
              <a:buNone/>
            </a:pPr>
            <a:r>
              <a:rPr lang="en-US" sz="8000" dirty="0">
                <a:latin typeface="Times New Roman" pitchFamily="18" charset="0"/>
                <a:cs typeface="Times New Roman" pitchFamily="18" charset="0"/>
              </a:rPr>
              <a:t>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-4</a:t>
            </a:r>
          </a:p>
          <a:p>
            <a:pPr fontAlgn="base">
              <a:buNone/>
            </a:pPr>
            <a:r>
              <a:rPr lang="en-US" sz="8000" dirty="0">
                <a:latin typeface="Times New Roman" pitchFamily="18" charset="0"/>
                <a:cs typeface="Times New Roman" pitchFamily="18" charset="0"/>
              </a:rPr>
              <a:t> </a:t>
            </a:r>
          </a:p>
          <a:p>
            <a:pPr fontAlgn="base">
              <a:buNone/>
            </a:pPr>
            <a:r>
              <a:rPr lang="en-US" sz="8000" dirty="0">
                <a:latin typeface="Times New Roman" pitchFamily="18" charset="0"/>
                <a:cs typeface="Times New Roman" pitchFamily="18" charset="0"/>
              </a:rPr>
              <a:t>Thus, New coordinates of corner A after reflection = (3, -4).</a:t>
            </a:r>
          </a:p>
          <a:p>
            <a:pPr>
              <a:buNone/>
            </a:pPr>
            <a:endParaRPr lang="en-US" sz="8000" b="1" dirty="0"/>
          </a:p>
          <a:p>
            <a:pPr>
              <a:buNone/>
            </a:pPr>
            <a:endParaRPr lang="en-US" sz="8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1877"/>
            <a:ext cx="8229600" cy="5505475"/>
          </a:xfrm>
        </p:spPr>
        <p:txBody>
          <a:bodyPr>
            <a:normAutofit fontScale="25000" lnSpcReduction="20000"/>
          </a:bodyPr>
          <a:lstStyle/>
          <a:p>
            <a:pPr fontAlgn="base">
              <a:buNone/>
            </a:pPr>
            <a:r>
              <a:rPr lang="en-US" sz="8800" b="1" u="sng" dirty="0">
                <a:latin typeface="Times New Roman" pitchFamily="18" charset="0"/>
                <a:cs typeface="Times New Roman" pitchFamily="18" charset="0"/>
              </a:rPr>
              <a:t>For Coordinates B(6, 4)</a:t>
            </a:r>
            <a:endParaRPr lang="en-US" sz="8800" b="1" dirty="0">
              <a:latin typeface="Times New Roman" pitchFamily="18" charset="0"/>
              <a:cs typeface="Times New Roman" pitchFamily="18" charset="0"/>
            </a:endParaRPr>
          </a:p>
          <a:p>
            <a:pPr fontAlgn="base">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the new coordinates of corner B after reflection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Applying </a:t>
            </a:r>
            <a:r>
              <a:rPr lang="en-US" sz="8000" dirty="0">
                <a:latin typeface="Times New Roman" pitchFamily="18" charset="0"/>
                <a:cs typeface="Times New Roman" pitchFamily="18" charset="0"/>
              </a:rPr>
              <a:t>the reflection equations, we have-</a:t>
            </a:r>
          </a:p>
          <a:p>
            <a:pPr algn="ctr" fontAlgn="base">
              <a:lnSpc>
                <a:spcPct val="120000"/>
              </a:lnSpc>
              <a:buNone/>
            </a:pPr>
            <a:r>
              <a:rPr lang="en-US" sz="8000" dirty="0">
                <a:latin typeface="Times New Roman" pitchFamily="18" charset="0"/>
                <a:cs typeface="Times New Roman" pitchFamily="18" charset="0"/>
              </a:rPr>
              <a:t>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6</a:t>
            </a:r>
          </a:p>
          <a:p>
            <a:pPr algn="ctr" fontAlgn="base">
              <a:lnSpc>
                <a:spcPct val="120000"/>
              </a:lnSpc>
              <a:buNone/>
            </a:pPr>
            <a:r>
              <a:rPr lang="en-US" sz="8000" dirty="0">
                <a:latin typeface="Times New Roman" pitchFamily="18" charset="0"/>
                <a:cs typeface="Times New Roman" pitchFamily="18" charset="0"/>
              </a:rPr>
              <a:t>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-4</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Thus</a:t>
            </a:r>
            <a:r>
              <a:rPr lang="en-US" sz="8000" dirty="0">
                <a:latin typeface="Times New Roman" pitchFamily="18" charset="0"/>
                <a:cs typeface="Times New Roman" pitchFamily="18" charset="0"/>
              </a:rPr>
              <a:t>, New coordinates of corner B after reflection = (6, -4).</a:t>
            </a:r>
          </a:p>
          <a:p>
            <a:pPr fontAlgn="base">
              <a:buNone/>
            </a:pPr>
            <a:r>
              <a:rPr lang="en-US" sz="8800" dirty="0">
                <a:latin typeface="Times New Roman" pitchFamily="18" charset="0"/>
                <a:cs typeface="Times New Roman" pitchFamily="18" charset="0"/>
              </a:rPr>
              <a:t> </a:t>
            </a:r>
          </a:p>
          <a:p>
            <a:pPr fontAlgn="base">
              <a:buNone/>
            </a:pPr>
            <a:r>
              <a:rPr lang="en-US" sz="8800" b="1" u="sng" dirty="0">
                <a:latin typeface="Times New Roman" pitchFamily="18" charset="0"/>
                <a:cs typeface="Times New Roman" pitchFamily="18" charset="0"/>
              </a:rPr>
              <a:t>For Coordinates C(5, 6)</a:t>
            </a:r>
            <a:endParaRPr lang="en-US" sz="8800" b="1" dirty="0">
              <a:latin typeface="Times New Roman" pitchFamily="18" charset="0"/>
              <a:cs typeface="Times New Roman" pitchFamily="18" charset="0"/>
            </a:endParaRPr>
          </a:p>
          <a:p>
            <a:pPr fontAlgn="base">
              <a:buNone/>
            </a:pPr>
            <a:r>
              <a:rPr lang="en-US" sz="88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Let </a:t>
            </a:r>
            <a:r>
              <a:rPr lang="en-US" sz="8000" dirty="0">
                <a:latin typeface="Times New Roman" pitchFamily="18" charset="0"/>
                <a:cs typeface="Times New Roman" pitchFamily="18" charset="0"/>
              </a:rPr>
              <a:t>the new coordinates of corner C after reflection = (X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Applying </a:t>
            </a:r>
            <a:r>
              <a:rPr lang="en-US" sz="8000" dirty="0">
                <a:latin typeface="Times New Roman" pitchFamily="18" charset="0"/>
                <a:cs typeface="Times New Roman" pitchFamily="18" charset="0"/>
              </a:rPr>
              <a:t>the reflection equations, we have-</a:t>
            </a:r>
          </a:p>
          <a:p>
            <a:pPr algn="ctr" fontAlgn="base">
              <a:lnSpc>
                <a:spcPct val="120000"/>
              </a:lnSpc>
              <a:buNone/>
            </a:pPr>
            <a:r>
              <a:rPr lang="en-US" sz="8000" dirty="0">
                <a:latin typeface="Times New Roman" pitchFamily="18" charset="0"/>
                <a:cs typeface="Times New Roman" pitchFamily="18" charset="0"/>
              </a:rPr>
              <a:t>X</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X</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5</a:t>
            </a:r>
          </a:p>
          <a:p>
            <a:pPr algn="ctr" fontAlgn="base">
              <a:lnSpc>
                <a:spcPct val="120000"/>
              </a:lnSpc>
              <a:buNone/>
            </a:pPr>
            <a:r>
              <a:rPr lang="en-US" sz="8000" dirty="0">
                <a:latin typeface="Times New Roman" pitchFamily="18" charset="0"/>
                <a:cs typeface="Times New Roman" pitchFamily="18" charset="0"/>
              </a:rPr>
              <a:t>Y</a:t>
            </a:r>
            <a:r>
              <a:rPr lang="en-US" sz="8000" baseline="-25000" dirty="0">
                <a:latin typeface="Times New Roman" pitchFamily="18" charset="0"/>
                <a:cs typeface="Times New Roman" pitchFamily="18" charset="0"/>
              </a:rPr>
              <a:t>new</a:t>
            </a:r>
            <a:r>
              <a:rPr lang="en-US" sz="8000" dirty="0">
                <a:latin typeface="Times New Roman" pitchFamily="18" charset="0"/>
                <a:cs typeface="Times New Roman" pitchFamily="18" charset="0"/>
              </a:rPr>
              <a:t> = -Y</a:t>
            </a:r>
            <a:r>
              <a:rPr lang="en-US" sz="8000" baseline="-25000" dirty="0">
                <a:latin typeface="Times New Roman" pitchFamily="18" charset="0"/>
                <a:cs typeface="Times New Roman" pitchFamily="18" charset="0"/>
              </a:rPr>
              <a:t>old</a:t>
            </a:r>
            <a:r>
              <a:rPr lang="en-US" sz="8000" dirty="0">
                <a:latin typeface="Times New Roman" pitchFamily="18" charset="0"/>
                <a:cs typeface="Times New Roman" pitchFamily="18" charset="0"/>
              </a:rPr>
              <a:t> = -6</a:t>
            </a:r>
          </a:p>
          <a:p>
            <a:pPr fontAlgn="base">
              <a:lnSpc>
                <a:spcPct val="170000"/>
              </a:lnSpc>
              <a:buNone/>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Thus</a:t>
            </a:r>
            <a:r>
              <a:rPr lang="en-US" sz="8000" dirty="0">
                <a:latin typeface="Times New Roman" pitchFamily="18" charset="0"/>
                <a:cs typeface="Times New Roman" pitchFamily="18" charset="0"/>
              </a:rPr>
              <a:t>, New coordinates of corner C after reflection = (5, -6).</a:t>
            </a:r>
          </a:p>
          <a:p>
            <a:pPr fontAlgn="base">
              <a:buNone/>
            </a:pPr>
            <a:r>
              <a:rPr lang="en-US" sz="8800" dirty="0">
                <a:latin typeface="Times New Roman" pitchFamily="18" charset="0"/>
                <a:cs typeface="Times New Roman" pitchFamily="18" charset="0"/>
              </a:rPr>
              <a:t> </a:t>
            </a:r>
          </a:p>
          <a:p>
            <a:pPr>
              <a:buNone/>
            </a:pPr>
            <a:endParaRPr lang="en-US" dirty="0"/>
          </a:p>
        </p:txBody>
      </p:sp>
      <p:sp>
        <p:nvSpPr>
          <p:cNvPr id="4" name="Rounded Rectangle 3"/>
          <p:cNvSpPr/>
          <p:nvPr/>
        </p:nvSpPr>
        <p:spPr>
          <a:xfrm>
            <a:off x="762922" y="397942"/>
            <a:ext cx="6545382" cy="442674"/>
          </a:xfrm>
          <a:prstGeom prst="roundRect">
            <a:avLst/>
          </a:prstGeom>
        </p:spPr>
        <p:txBody>
          <a:bodyPr wrap="none">
            <a:spAutoFit/>
          </a:bodyPr>
          <a:lstStyle/>
          <a:p>
            <a:r>
              <a:rPr lang="en-US" sz="2000" b="1" dirty="0" smtClean="0">
                <a:solidFill>
                  <a:srgbClr val="FFC000"/>
                </a:solidFill>
                <a:latin typeface="Times New Roman" pitchFamily="18" charset="0"/>
                <a:cs typeface="Times New Roman" pitchFamily="18" charset="0"/>
              </a:rPr>
              <a:t>PRACTICE PROBLEMS BASED ON 2D REFLECTION</a:t>
            </a:r>
            <a:endParaRPr lang="en-US" sz="20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63277"/>
            <a:ext cx="8229600" cy="4525963"/>
          </a:xfrm>
        </p:spPr>
        <p:txBody>
          <a:bodyPr>
            <a:normAutofit/>
          </a:bodyPr>
          <a:lstStyle/>
          <a:p>
            <a:pPr>
              <a:buNone/>
            </a:pPr>
            <a:r>
              <a:rPr lang="en-US" sz="2000" dirty="0">
                <a:latin typeface="Times New Roman" pitchFamily="18" charset="0"/>
                <a:cs typeface="Times New Roman" pitchFamily="18" charset="0"/>
              </a:rPr>
              <a:t>Thus, New coordinates of the triangle after reflection = </a:t>
            </a:r>
            <a:endParaRPr lang="en-US" sz="2000" dirty="0" smtClean="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 </a:t>
            </a:r>
            <a:r>
              <a:rPr lang="en-US" sz="2000" dirty="0">
                <a:latin typeface="Times New Roman" pitchFamily="18" charset="0"/>
                <a:cs typeface="Times New Roman" pitchFamily="18" charset="0"/>
              </a:rPr>
              <a:t>(3, -4), B(6, -4), C(5, -6).</a:t>
            </a:r>
          </a:p>
        </p:txBody>
      </p:sp>
      <p:pic>
        <p:nvPicPr>
          <p:cNvPr id="78850" name="Picture 2" descr="https://www.gatevidyalay.com/wp-content/uploads/2019/09/Reflection-in-Computer-Graphics-Problem-01-Solution-1.png"/>
          <p:cNvPicPr>
            <a:picLocks noChangeAspect="1" noChangeArrowheads="1"/>
          </p:cNvPicPr>
          <p:nvPr/>
        </p:nvPicPr>
        <p:blipFill>
          <a:blip r:embed="rId2" cstate="print"/>
          <a:srcRect/>
          <a:stretch>
            <a:fillRect/>
          </a:stretch>
        </p:blipFill>
        <p:spPr bwMode="auto">
          <a:xfrm>
            <a:off x="1774821" y="1917344"/>
            <a:ext cx="5173443" cy="4608000"/>
          </a:xfrm>
          <a:prstGeom prst="rect">
            <a:avLst/>
          </a:prstGeom>
          <a:noFill/>
        </p:spPr>
      </p:pic>
      <p:sp>
        <p:nvSpPr>
          <p:cNvPr id="4" name="Rounded Rectangle 3"/>
          <p:cNvSpPr/>
          <p:nvPr/>
        </p:nvSpPr>
        <p:spPr>
          <a:xfrm>
            <a:off x="762922" y="397942"/>
            <a:ext cx="6545382" cy="442674"/>
          </a:xfrm>
          <a:prstGeom prst="roundRect">
            <a:avLst/>
          </a:prstGeom>
        </p:spPr>
        <p:txBody>
          <a:bodyPr wrap="none">
            <a:spAutoFit/>
          </a:bodyPr>
          <a:lstStyle/>
          <a:p>
            <a:r>
              <a:rPr lang="en-US" sz="2000" b="1" dirty="0" smtClean="0">
                <a:solidFill>
                  <a:srgbClr val="FFC000"/>
                </a:solidFill>
                <a:latin typeface="Times New Roman" pitchFamily="18" charset="0"/>
                <a:cs typeface="Times New Roman" pitchFamily="18" charset="0"/>
              </a:rPr>
              <a:t>PRACTICE PROBLEMS BASED ON 2D REFLECTION</a:t>
            </a:r>
            <a:endParaRPr lang="en-US" sz="20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309078"/>
            <a:ext cx="2361544" cy="1175706"/>
          </a:xfrm>
        </p:spPr>
        <p:txBody>
          <a:bodyPr wrap="none">
            <a:spAutoFit/>
          </a:bodyPr>
          <a:lstStyle/>
          <a:p>
            <a:pPr marL="0">
              <a:buNone/>
            </a:pPr>
            <a:r>
              <a:rPr lang="en-US" b="1" dirty="0">
                <a:solidFill>
                  <a:srgbClr val="FFC000"/>
                </a:solidFill>
                <a:latin typeface="Times New Roman" pitchFamily="18" charset="0"/>
                <a:cs typeface="Times New Roman" pitchFamily="18" charset="0"/>
              </a:rPr>
              <a:t>2D Shearing</a:t>
            </a:r>
          </a:p>
          <a:p>
            <a:pPr marL="0">
              <a:buNone/>
            </a:pPr>
            <a:endParaRPr lang="en-US" b="1" dirty="0">
              <a:solidFill>
                <a:srgbClr val="FFC000"/>
              </a:solidFill>
              <a:latin typeface="Times New Roman" pitchFamily="18" charset="0"/>
              <a:cs typeface="Times New Roman" pitchFamily="18" charset="0"/>
            </a:endParaRPr>
          </a:p>
        </p:txBody>
      </p:sp>
      <p:sp>
        <p:nvSpPr>
          <p:cNvPr id="4" name="Rectangle 3"/>
          <p:cNvSpPr/>
          <p:nvPr/>
        </p:nvSpPr>
        <p:spPr>
          <a:xfrm>
            <a:off x="792376" y="992922"/>
            <a:ext cx="7164000" cy="707886"/>
          </a:xfrm>
          <a:prstGeom prst="rect">
            <a:avLst/>
          </a:prstGeom>
          <a:solidFill>
            <a:srgbClr val="92D050"/>
          </a:solidFill>
        </p:spPr>
        <p:txBody>
          <a:bodyPr wrap="square">
            <a:spAutoFit/>
          </a:bodyPr>
          <a:lstStyle/>
          <a:p>
            <a:pPr algn="just"/>
            <a:r>
              <a:rPr lang="en-US" sz="2000" b="1" dirty="0" smtClean="0">
                <a:latin typeface="Times New Roman" pitchFamily="18" charset="0"/>
                <a:cs typeface="Times New Roman" pitchFamily="18" charset="0"/>
              </a:rPr>
              <a:t>2D Shearing is an ideal technique to change the shape of an existing object in a two dimensional plane.</a:t>
            </a:r>
            <a:endParaRPr lang="en-US" sz="2000" b="1" dirty="0">
              <a:latin typeface="Times New Roman" pitchFamily="18" charset="0"/>
              <a:cs typeface="Times New Roman" pitchFamily="18" charset="0"/>
            </a:endParaRPr>
          </a:p>
        </p:txBody>
      </p:sp>
      <p:sp>
        <p:nvSpPr>
          <p:cNvPr id="5" name="Rectangle 4"/>
          <p:cNvSpPr/>
          <p:nvPr/>
        </p:nvSpPr>
        <p:spPr>
          <a:xfrm>
            <a:off x="611560" y="1713002"/>
            <a:ext cx="7992888" cy="707886"/>
          </a:xfrm>
          <a:prstGeom prst="rect">
            <a:avLst/>
          </a:prstGeom>
        </p:spPr>
        <p:txBody>
          <a:bodyPr wrap="square">
            <a:spAutoFit/>
          </a:bodyPr>
          <a:lstStyle/>
          <a:p>
            <a:pPr algn="just" fontAlgn="base"/>
            <a:r>
              <a:rPr lang="en-US" sz="2000" dirty="0" smtClean="0">
                <a:latin typeface="Times New Roman" pitchFamily="18" charset="0"/>
                <a:cs typeface="Times New Roman" pitchFamily="18" charset="0"/>
              </a:rPr>
              <a:t>In a two dimensional plane, the object size can be changed along X direction as well as Y direction. So, there are two versions of shearing</a:t>
            </a:r>
            <a:endParaRPr lang="en-US" sz="2000" dirty="0">
              <a:latin typeface="Times New Roman" pitchFamily="18" charset="0"/>
              <a:cs typeface="Times New Roman" pitchFamily="18" charset="0"/>
            </a:endParaRPr>
          </a:p>
        </p:txBody>
      </p:sp>
      <p:pic>
        <p:nvPicPr>
          <p:cNvPr id="77826" name="Picture 2" descr="https://www.gatevidyalay.com/wp-content/uploads/2019/09/Versions-of-Shearing-in-2D-plane.png"/>
          <p:cNvPicPr>
            <a:picLocks noChangeAspect="1" noChangeArrowheads="1"/>
          </p:cNvPicPr>
          <p:nvPr/>
        </p:nvPicPr>
        <p:blipFill>
          <a:blip r:embed="rId2" cstate="print"/>
          <a:srcRect/>
          <a:stretch>
            <a:fillRect/>
          </a:stretch>
        </p:blipFill>
        <p:spPr bwMode="auto">
          <a:xfrm>
            <a:off x="2493819" y="2420888"/>
            <a:ext cx="3734365" cy="1080000"/>
          </a:xfrm>
          <a:prstGeom prst="rect">
            <a:avLst/>
          </a:prstGeom>
          <a:noFill/>
        </p:spPr>
      </p:pic>
      <p:sp>
        <p:nvSpPr>
          <p:cNvPr id="7" name="Rectangle 6"/>
          <p:cNvSpPr/>
          <p:nvPr/>
        </p:nvSpPr>
        <p:spPr>
          <a:xfrm>
            <a:off x="611560" y="3501008"/>
            <a:ext cx="8208912" cy="3231654"/>
          </a:xfrm>
          <a:prstGeom prst="rect">
            <a:avLst/>
          </a:prstGeom>
        </p:spPr>
        <p:txBody>
          <a:bodyPr wrap="square">
            <a:spAutoFit/>
          </a:bodyPr>
          <a:lstStyle/>
          <a:p>
            <a:pPr marL="457200" indent="-457200" fontAlgn="base">
              <a:buFont typeface="+mj-lt"/>
              <a:buAutoNum type="arabicPeriod"/>
            </a:pPr>
            <a:r>
              <a:rPr lang="en-US" sz="2000" dirty="0" smtClean="0">
                <a:latin typeface="Times New Roman" pitchFamily="18" charset="0"/>
                <a:cs typeface="Times New Roman" pitchFamily="18" charset="0"/>
              </a:rPr>
              <a:t>Shearing in X direction</a:t>
            </a:r>
          </a:p>
          <a:p>
            <a:pPr marL="457200" indent="-457200" fontAlgn="base">
              <a:buFont typeface="+mj-lt"/>
              <a:buAutoNum type="arabicPeriod"/>
            </a:pPr>
            <a:r>
              <a:rPr lang="en-US" sz="2000" dirty="0" smtClean="0">
                <a:latin typeface="Times New Roman" pitchFamily="18" charset="0"/>
                <a:cs typeface="Times New Roman" pitchFamily="18" charset="0"/>
              </a:rPr>
              <a:t>Shearing in Y direction</a:t>
            </a:r>
          </a:p>
          <a:p>
            <a:pPr fontAlgn="base"/>
            <a:r>
              <a:rPr lang="en-US" sz="2000" dirty="0" smtClean="0">
                <a:latin typeface="Times New Roman" pitchFamily="18" charset="0"/>
                <a:cs typeface="Times New Roman" pitchFamily="18" charset="0"/>
              </a:rPr>
              <a:t> Consider a point object O has to be sheared in a 2D plane.</a:t>
            </a:r>
          </a:p>
          <a:p>
            <a:pPr fontAlgn="base"/>
            <a:r>
              <a:rPr lang="en-US" sz="2000" dirty="0" smtClean="0">
                <a:latin typeface="Times New Roman" pitchFamily="18" charset="0"/>
                <a:cs typeface="Times New Roman" pitchFamily="18" charset="0"/>
              </a:rPr>
              <a:t> Let-</a:t>
            </a:r>
          </a:p>
          <a:p>
            <a:pPr fontAlgn="base">
              <a:lnSpc>
                <a:spcPct val="150000"/>
              </a:lnSpc>
              <a:buFont typeface="Arial" pitchFamily="34" charset="0"/>
              <a:buChar char="•"/>
            </a:pPr>
            <a:r>
              <a:rPr lang="en-US" sz="2000" dirty="0" smtClean="0">
                <a:latin typeface="Times New Roman" pitchFamily="18" charset="0"/>
                <a:cs typeface="Times New Roman" pitchFamily="18" charset="0"/>
              </a:rPr>
              <a:t>Initial coordinates of the object O = (X</a:t>
            </a:r>
            <a:r>
              <a:rPr lang="en-US" sz="2000" baseline="-25000" dirty="0"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a:t>
            </a:r>
          </a:p>
          <a:p>
            <a:pPr fontAlgn="base">
              <a:lnSpc>
                <a:spcPct val="150000"/>
              </a:lnSpc>
              <a:buFont typeface="Arial" pitchFamily="34" charset="0"/>
              <a:buChar char="•"/>
            </a:pPr>
            <a:r>
              <a:rPr lang="en-US" sz="2000" dirty="0" smtClean="0">
                <a:latin typeface="Times New Roman" pitchFamily="18" charset="0"/>
                <a:cs typeface="Times New Roman" pitchFamily="18" charset="0"/>
              </a:rPr>
              <a:t>Shearing parameter towards X direction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x</a:t>
            </a:r>
            <a:endParaRPr lang="en-US" sz="2000" dirty="0" smtClean="0">
              <a:latin typeface="Times New Roman" pitchFamily="18" charset="0"/>
              <a:cs typeface="Times New Roman" pitchFamily="18" charset="0"/>
            </a:endParaRPr>
          </a:p>
          <a:p>
            <a:pPr fontAlgn="base">
              <a:lnSpc>
                <a:spcPct val="150000"/>
              </a:lnSpc>
              <a:buFont typeface="Arial" pitchFamily="34" charset="0"/>
              <a:buChar char="•"/>
            </a:pPr>
            <a:r>
              <a:rPr lang="en-US" sz="2000" dirty="0" smtClean="0">
                <a:latin typeface="Times New Roman" pitchFamily="18" charset="0"/>
                <a:cs typeface="Times New Roman" pitchFamily="18" charset="0"/>
              </a:rPr>
              <a:t>Shearing parameter towards Y direction = Sh</a:t>
            </a:r>
            <a:r>
              <a:rPr lang="en-US" sz="2000" baseline="-25000" dirty="0" smtClean="0">
                <a:latin typeface="Times New Roman" pitchFamily="18" charset="0"/>
                <a:cs typeface="Times New Roman" pitchFamily="18" charset="0"/>
              </a:rPr>
              <a:t>y</a:t>
            </a:r>
            <a:endParaRPr lang="en-US" sz="2000" dirty="0" smtClean="0">
              <a:latin typeface="Times New Roman" pitchFamily="18" charset="0"/>
              <a:cs typeface="Times New Roman" pitchFamily="18" charset="0"/>
            </a:endParaRPr>
          </a:p>
          <a:p>
            <a:pPr fontAlgn="base">
              <a:lnSpc>
                <a:spcPct val="150000"/>
              </a:lnSpc>
              <a:buFont typeface="Arial" pitchFamily="34" charset="0"/>
              <a:buChar char="•"/>
            </a:pPr>
            <a:r>
              <a:rPr lang="en-US" sz="2000" dirty="0" smtClean="0">
                <a:latin typeface="Times New Roman" pitchFamily="18" charset="0"/>
                <a:cs typeface="Times New Roman" pitchFamily="18" charset="0"/>
              </a:rPr>
              <a:t>New coordinates of the object O after shearing = (X</a:t>
            </a:r>
            <a:r>
              <a:rPr lang="en-US" sz="2000" baseline="-25000" dirty="0"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19261"/>
            <a:ext cx="8229600" cy="4525963"/>
          </a:xfrm>
        </p:spPr>
        <p:txBody>
          <a:bodyPr>
            <a:normAutofit/>
          </a:bodyPr>
          <a:lstStyle/>
          <a:p>
            <a:pPr fontAlgn="base">
              <a:buNone/>
            </a:pPr>
            <a:r>
              <a:rPr lang="en-US" sz="2200" b="1" u="sng" dirty="0">
                <a:latin typeface="Times New Roman" pitchFamily="18" charset="0"/>
                <a:cs typeface="Times New Roman" pitchFamily="18" charset="0"/>
              </a:rPr>
              <a:t>Shearing in X </a:t>
            </a:r>
            <a:r>
              <a:rPr lang="en-US" sz="2200" b="1" u="sng" dirty="0" smtClean="0">
                <a:latin typeface="Times New Roman" pitchFamily="18" charset="0"/>
                <a:cs typeface="Times New Roman" pitchFamily="18" charset="0"/>
              </a:rPr>
              <a:t>Axis-</a:t>
            </a:r>
            <a:endParaRPr lang="en-US" sz="2200" dirty="0">
              <a:latin typeface="Times New Roman" pitchFamily="18" charset="0"/>
              <a:cs typeface="Times New Roman" pitchFamily="18" charset="0"/>
            </a:endParaRPr>
          </a:p>
          <a:p>
            <a:pPr fontAlgn="base">
              <a:buNone/>
            </a:pPr>
            <a:r>
              <a:rPr lang="en-US" sz="2000" dirty="0">
                <a:latin typeface="Times New Roman" pitchFamily="18" charset="0"/>
                <a:cs typeface="Times New Roman" pitchFamily="18" charset="0"/>
              </a:rPr>
              <a:t>Shearing in X axis is achieved by using the following shearing </a:t>
            </a:r>
            <a:r>
              <a:rPr lang="en-US" sz="2000" dirty="0" smtClean="0">
                <a:latin typeface="Times New Roman" pitchFamily="18" charset="0"/>
                <a:cs typeface="Times New Roman" pitchFamily="18" charset="0"/>
              </a:rPr>
              <a:t>equations</a:t>
            </a:r>
            <a:endParaRPr lang="en-US" sz="2000" dirty="0">
              <a:latin typeface="Times New Roman" pitchFamily="18" charset="0"/>
              <a:cs typeface="Times New Roman" pitchFamily="18" charset="0"/>
            </a:endParaRPr>
          </a:p>
          <a:p>
            <a:pPr algn="ctr" fontAlgn="base"/>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Sh</a:t>
            </a:r>
            <a:r>
              <a:rPr lang="en-US" sz="2000" baseline="-25000" dirty="0" err="1">
                <a:latin typeface="Times New Roman" pitchFamily="18" charset="0"/>
                <a:cs typeface="Times New Roman" pitchFamily="18" charset="0"/>
              </a:rPr>
              <a:t>x</a:t>
            </a:r>
            <a:r>
              <a:rPr lang="en-US" sz="2000" dirty="0">
                <a:latin typeface="Times New Roman" pitchFamily="18" charset="0"/>
                <a:cs typeface="Times New Roman" pitchFamily="18" charset="0"/>
              </a:rPr>
              <a:t> x Y</a:t>
            </a:r>
            <a:r>
              <a:rPr lang="en-US" sz="2000" baseline="-25000" dirty="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algn="ctr" fontAlgn="base"/>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a:t>
            </a: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old</a:t>
            </a:r>
            <a:r>
              <a:rPr lang="en-US" sz="2000" dirty="0">
                <a:latin typeface="Times New Roman" pitchFamily="18" charset="0"/>
                <a:cs typeface="Times New Roman" pitchFamily="18" charset="0"/>
              </a:rPr>
              <a:t> </a:t>
            </a:r>
          </a:p>
          <a:p>
            <a:pPr fontAlgn="base">
              <a:buNone/>
            </a:pPr>
            <a:r>
              <a:rPr lang="en-US" sz="2000" dirty="0">
                <a:latin typeface="Times New Roman" pitchFamily="18" charset="0"/>
                <a:cs typeface="Times New Roman" pitchFamily="18" charset="0"/>
              </a:rPr>
              <a:t>In Matrix form, the above shearing equations may be represented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a:p>
            <a:pPr>
              <a:buNone/>
            </a:pPr>
            <a:endParaRPr lang="en-US" sz="2000" dirty="0"/>
          </a:p>
        </p:txBody>
      </p:sp>
      <p:pic>
        <p:nvPicPr>
          <p:cNvPr id="83970" name="Picture 2" descr="https://www.gatevidyalay.com/wp-content/uploads/2019/09/Shearing-Matrix-in-Computer-Graphics-in-X-Axis.png"/>
          <p:cNvPicPr>
            <a:picLocks noChangeAspect="1" noChangeArrowheads="1"/>
          </p:cNvPicPr>
          <p:nvPr/>
        </p:nvPicPr>
        <p:blipFill>
          <a:blip r:embed="rId2" cstate="print"/>
          <a:srcRect/>
          <a:stretch>
            <a:fillRect/>
          </a:stretch>
        </p:blipFill>
        <p:spPr bwMode="auto">
          <a:xfrm>
            <a:off x="2865280" y="2853096"/>
            <a:ext cx="2991724" cy="1440000"/>
          </a:xfrm>
          <a:prstGeom prst="rect">
            <a:avLst/>
          </a:prstGeom>
          <a:noFill/>
        </p:spPr>
      </p:pic>
      <p:sp>
        <p:nvSpPr>
          <p:cNvPr id="5" name="Rectangle 4"/>
          <p:cNvSpPr/>
          <p:nvPr/>
        </p:nvSpPr>
        <p:spPr>
          <a:xfrm>
            <a:off x="323528" y="4305290"/>
            <a:ext cx="8352928" cy="707886"/>
          </a:xfrm>
          <a:prstGeom prst="rect">
            <a:avLst/>
          </a:prstGeom>
        </p:spPr>
        <p:txBody>
          <a:bodyPr wrap="square">
            <a:spAutoFit/>
          </a:bodyPr>
          <a:lstStyle/>
          <a:p>
            <a:r>
              <a:rPr lang="en-US" sz="2000" dirty="0" smtClean="0">
                <a:latin typeface="Times New Roman" pitchFamily="18" charset="0"/>
                <a:cs typeface="Times New Roman" pitchFamily="18" charset="0"/>
              </a:rPr>
              <a:t>For homogeneous coordinates, the above shearing matrix may be represented as a 3 x 3 matrix as-</a:t>
            </a:r>
            <a:endParaRPr lang="en-US" sz="2000" dirty="0">
              <a:latin typeface="Times New Roman" pitchFamily="18" charset="0"/>
              <a:cs typeface="Times New Roman" pitchFamily="18" charset="0"/>
            </a:endParaRPr>
          </a:p>
        </p:txBody>
      </p:sp>
      <p:pic>
        <p:nvPicPr>
          <p:cNvPr id="83972" name="Picture 4" descr="https://www.gatevidyalay.com/wp-content/uploads/2019/09/Shearing-Matrix-in-Computer-Graphics-Homogeneous-Coordinate-Representation-in-X-Axis.png"/>
          <p:cNvPicPr>
            <a:picLocks noChangeAspect="1" noChangeArrowheads="1"/>
          </p:cNvPicPr>
          <p:nvPr/>
        </p:nvPicPr>
        <p:blipFill>
          <a:blip r:embed="rId3" cstate="print"/>
          <a:srcRect/>
          <a:stretch>
            <a:fillRect/>
          </a:stretch>
        </p:blipFill>
        <p:spPr bwMode="auto">
          <a:xfrm>
            <a:off x="2798573" y="4725344"/>
            <a:ext cx="2918017" cy="1800000"/>
          </a:xfrm>
          <a:prstGeom prst="rect">
            <a:avLst/>
          </a:prstGeom>
          <a:noFill/>
        </p:spPr>
      </p:pic>
      <p:sp>
        <p:nvSpPr>
          <p:cNvPr id="6"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9261"/>
            <a:ext cx="8229600" cy="4525963"/>
          </a:xfrm>
        </p:spPr>
        <p:txBody>
          <a:bodyPr>
            <a:normAutofit/>
          </a:bodyPr>
          <a:lstStyle/>
          <a:p>
            <a:pPr fontAlgn="base">
              <a:buNone/>
            </a:pPr>
            <a:r>
              <a:rPr lang="en-US" sz="2200" b="1" u="sng" dirty="0">
                <a:latin typeface="Times New Roman" pitchFamily="18" charset="0"/>
                <a:cs typeface="Times New Roman" pitchFamily="18" charset="0"/>
              </a:rPr>
              <a:t>Shearing in Y </a:t>
            </a:r>
            <a:r>
              <a:rPr lang="en-US" sz="2200" b="1" u="sng" dirty="0" smtClean="0">
                <a:latin typeface="Times New Roman" pitchFamily="18" charset="0"/>
                <a:cs typeface="Times New Roman" pitchFamily="18" charset="0"/>
              </a:rPr>
              <a:t>Axis-</a:t>
            </a:r>
            <a:endParaRPr lang="en-US" sz="2200" dirty="0">
              <a:latin typeface="Times New Roman" pitchFamily="18" charset="0"/>
              <a:cs typeface="Times New Roman" pitchFamily="18" charset="0"/>
            </a:endParaRPr>
          </a:p>
          <a:p>
            <a:pPr fontAlgn="base"/>
            <a:r>
              <a:rPr lang="en-US" sz="2000" dirty="0">
                <a:latin typeface="Times New Roman" pitchFamily="18" charset="0"/>
                <a:cs typeface="Times New Roman" pitchFamily="18" charset="0"/>
              </a:rPr>
              <a:t>Shearing in Y axis is achieved by using the following shearing </a:t>
            </a:r>
            <a:r>
              <a:rPr lang="en-US" sz="2000" dirty="0" smtClean="0">
                <a:latin typeface="Times New Roman" pitchFamily="18" charset="0"/>
                <a:cs typeface="Times New Roman" pitchFamily="18" charset="0"/>
              </a:rPr>
              <a:t>equations</a:t>
            </a:r>
            <a:endParaRPr lang="en-US" sz="2000" dirty="0">
              <a:latin typeface="Times New Roman" pitchFamily="18" charset="0"/>
              <a:cs typeface="Times New Roman" pitchFamily="18" charset="0"/>
            </a:endParaRPr>
          </a:p>
          <a:p>
            <a:pPr algn="ctr" fontAlgn="base"/>
            <a:r>
              <a:rPr lang="en-US" sz="2000" dirty="0">
                <a:latin typeface="Times New Roman" pitchFamily="18" charset="0"/>
                <a:cs typeface="Times New Roman" pitchFamily="18" charset="0"/>
              </a:rPr>
              <a:t>X</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X</a:t>
            </a:r>
            <a:r>
              <a:rPr lang="en-US" sz="2000" baseline="-25000" dirty="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algn="ctr" fontAlgn="base"/>
            <a:r>
              <a:rPr lang="en-US" sz="2000" dirty="0">
                <a:latin typeface="Times New Roman" pitchFamily="18" charset="0"/>
                <a:cs typeface="Times New Roman" pitchFamily="18" charset="0"/>
              </a:rPr>
              <a:t>Y</a:t>
            </a:r>
            <a:r>
              <a:rPr lang="en-US" sz="2000" baseline="-25000" dirty="0">
                <a:latin typeface="Times New Roman" pitchFamily="18" charset="0"/>
                <a:cs typeface="Times New Roman" pitchFamily="18" charset="0"/>
              </a:rPr>
              <a:t>new</a:t>
            </a:r>
            <a:r>
              <a:rPr lang="en-US" sz="2000" dirty="0">
                <a:latin typeface="Times New Roman" pitchFamily="18" charset="0"/>
                <a:cs typeface="Times New Roman" pitchFamily="18" charset="0"/>
              </a:rPr>
              <a:t> = Y</a:t>
            </a:r>
            <a:r>
              <a:rPr lang="en-US" sz="2000" baseline="-25000" dirty="0">
                <a:latin typeface="Times New Roman" pitchFamily="18" charset="0"/>
                <a:cs typeface="Times New Roman" pitchFamily="18" charset="0"/>
              </a:rPr>
              <a:t>old</a:t>
            </a:r>
            <a:r>
              <a:rPr lang="en-US" sz="2000" dirty="0">
                <a:latin typeface="Times New Roman" pitchFamily="18" charset="0"/>
                <a:cs typeface="Times New Roman" pitchFamily="18" charset="0"/>
              </a:rPr>
              <a:t> + Sh</a:t>
            </a:r>
            <a:r>
              <a:rPr lang="en-US" sz="2000" baseline="-25000" dirty="0">
                <a:latin typeface="Times New Roman" pitchFamily="18" charset="0"/>
                <a:cs typeface="Times New Roman" pitchFamily="18" charset="0"/>
              </a:rPr>
              <a:t>y</a:t>
            </a:r>
            <a:r>
              <a:rPr lang="en-US" sz="2000" dirty="0">
                <a:latin typeface="Times New Roman" pitchFamily="18" charset="0"/>
                <a:cs typeface="Times New Roman" pitchFamily="18" charset="0"/>
              </a:rPr>
              <a:t> x </a:t>
            </a: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old</a:t>
            </a:r>
            <a:endParaRPr lang="en-US" sz="2000" dirty="0">
              <a:latin typeface="Times New Roman" pitchFamily="18" charset="0"/>
              <a:cs typeface="Times New Roman" pitchFamily="18" charset="0"/>
            </a:endParaRPr>
          </a:p>
          <a:p>
            <a:pPr fontAlgn="base"/>
            <a:r>
              <a:rPr lang="en-US" sz="2000" dirty="0">
                <a:latin typeface="Times New Roman" pitchFamily="18" charset="0"/>
                <a:cs typeface="Times New Roman" pitchFamily="18" charset="0"/>
              </a:rPr>
              <a:t>In Matrix form, the above shearing equations may be represented as-</a:t>
            </a:r>
          </a:p>
          <a:p>
            <a:pPr>
              <a:buNone/>
            </a:pPr>
            <a:endParaRPr lang="en-US" dirty="0"/>
          </a:p>
        </p:txBody>
      </p:sp>
      <p:pic>
        <p:nvPicPr>
          <p:cNvPr id="84994" name="Picture 2" descr="https://www.gatevidyalay.com/wp-content/uploads/2019/09/Shearing-Matrix-in-Computer-Graphics-in-Y-Axis.png"/>
          <p:cNvPicPr>
            <a:picLocks noChangeAspect="1" noChangeArrowheads="1"/>
          </p:cNvPicPr>
          <p:nvPr/>
        </p:nvPicPr>
        <p:blipFill>
          <a:blip r:embed="rId2" cstate="print"/>
          <a:srcRect/>
          <a:stretch>
            <a:fillRect/>
          </a:stretch>
        </p:blipFill>
        <p:spPr bwMode="auto">
          <a:xfrm>
            <a:off x="2987824" y="2781088"/>
            <a:ext cx="2991723" cy="1440000"/>
          </a:xfrm>
          <a:prstGeom prst="rect">
            <a:avLst/>
          </a:prstGeom>
          <a:noFill/>
        </p:spPr>
      </p:pic>
      <p:sp>
        <p:nvSpPr>
          <p:cNvPr id="5" name="Rectangle 4"/>
          <p:cNvSpPr/>
          <p:nvPr/>
        </p:nvSpPr>
        <p:spPr>
          <a:xfrm>
            <a:off x="539552" y="4161274"/>
            <a:ext cx="8280920" cy="707886"/>
          </a:xfrm>
          <a:prstGeom prst="rect">
            <a:avLst/>
          </a:prstGeom>
        </p:spPr>
        <p:txBody>
          <a:bodyPr wrap="square">
            <a:spAutoFit/>
          </a:bodyPr>
          <a:lstStyle/>
          <a:p>
            <a:r>
              <a:rPr lang="en-US" sz="2000" dirty="0" smtClean="0">
                <a:latin typeface="Times New Roman" pitchFamily="18" charset="0"/>
                <a:cs typeface="Times New Roman" pitchFamily="18" charset="0"/>
              </a:rPr>
              <a:t>For homogeneous coordinates, the above shearing matrix may be represented as a 3 x 3 matrix as</a:t>
            </a:r>
            <a:endParaRPr lang="en-US" sz="2000" dirty="0">
              <a:latin typeface="Times New Roman" pitchFamily="18" charset="0"/>
              <a:cs typeface="Times New Roman" pitchFamily="18" charset="0"/>
            </a:endParaRPr>
          </a:p>
        </p:txBody>
      </p:sp>
      <p:pic>
        <p:nvPicPr>
          <p:cNvPr id="84996" name="Picture 4" descr="https://www.gatevidyalay.com/wp-content/uploads/2019/09/Shearing-Matrix-in-Computer-Graphics-Homogeneous-Coordinate-Representation-in-Y-Axis.png"/>
          <p:cNvPicPr>
            <a:picLocks noChangeAspect="1" noChangeArrowheads="1"/>
          </p:cNvPicPr>
          <p:nvPr/>
        </p:nvPicPr>
        <p:blipFill>
          <a:blip r:embed="rId3" cstate="print"/>
          <a:srcRect/>
          <a:stretch>
            <a:fillRect/>
          </a:stretch>
        </p:blipFill>
        <p:spPr bwMode="auto">
          <a:xfrm>
            <a:off x="2915816" y="4545344"/>
            <a:ext cx="3312684" cy="1980000"/>
          </a:xfrm>
          <a:prstGeom prst="rect">
            <a:avLst/>
          </a:prstGeom>
          <a:noFill/>
        </p:spPr>
      </p:pic>
      <p:sp>
        <p:nvSpPr>
          <p:cNvPr id="6"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fontScale="92500" lnSpcReduction="10000"/>
          </a:bodyPr>
          <a:lstStyle/>
          <a:p>
            <a:pPr fontAlgn="base">
              <a:buNone/>
            </a:pPr>
            <a:r>
              <a:rPr lang="en-US" sz="2200" b="1" u="sng" dirty="0" smtClean="0">
                <a:latin typeface="Times New Roman" pitchFamily="18" charset="0"/>
                <a:cs typeface="Times New Roman" pitchFamily="18" charset="0"/>
              </a:rPr>
              <a:t>PRACTICE PROBLEMS BASED ON 2D SHEARING IN COMPUTER GRAPHICS-</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Problem-01:</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 a triangle with points (1, 1), (0, 0) and (1, 0). Apply shear parameter 2 on X axis and 2 on Y axis and find out the new coordinates of the object.</a:t>
            </a: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Solution-</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a:t>
            </a:r>
          </a:p>
          <a:p>
            <a:pPr fontAlgn="base">
              <a:buNone/>
            </a:pPr>
            <a:r>
              <a:rPr lang="en-US" sz="2200" dirty="0" smtClean="0">
                <a:latin typeface="Times New Roman" pitchFamily="18" charset="0"/>
                <a:cs typeface="Times New Roman" pitchFamily="18" charset="0"/>
              </a:rPr>
              <a:t>Old corner coordinates of the triangle = A (1, 1), B(0, 0), C(1, 0)</a:t>
            </a:r>
          </a:p>
          <a:p>
            <a:pPr fontAlgn="base">
              <a:buNone/>
            </a:pPr>
            <a:r>
              <a:rPr lang="en-US" sz="2200" dirty="0" smtClean="0">
                <a:latin typeface="Times New Roman" pitchFamily="18" charset="0"/>
                <a:cs typeface="Times New Roman" pitchFamily="18" charset="0"/>
              </a:rPr>
              <a:t>Shearing parameter towards X direction (</a:t>
            </a:r>
            <a:r>
              <a:rPr lang="en-US" sz="2200" dirty="0" err="1" smtClean="0">
                <a:latin typeface="Times New Roman" pitchFamily="18" charset="0"/>
                <a:cs typeface="Times New Roman" pitchFamily="18" charset="0"/>
              </a:rPr>
              <a:t>Sh</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 2</a:t>
            </a:r>
          </a:p>
          <a:p>
            <a:pPr fontAlgn="base">
              <a:buNone/>
            </a:pPr>
            <a:r>
              <a:rPr lang="en-US" sz="2200" dirty="0" smtClean="0">
                <a:latin typeface="Times New Roman" pitchFamily="18" charset="0"/>
                <a:cs typeface="Times New Roman" pitchFamily="18" charset="0"/>
              </a:rPr>
              <a:t>Shearing parameter towards Y direction (Sh</a:t>
            </a:r>
            <a:r>
              <a:rPr lang="en-US" sz="2200" baseline="-25000" dirty="0" smtClean="0">
                <a:latin typeface="Times New Roman" pitchFamily="18" charset="0"/>
                <a:cs typeface="Times New Roman" pitchFamily="18" charset="0"/>
              </a:rPr>
              <a:t>y</a:t>
            </a:r>
            <a:r>
              <a:rPr lang="en-US" sz="2200" dirty="0" smtClean="0">
                <a:latin typeface="Times New Roman" pitchFamily="18" charset="0"/>
                <a:cs typeface="Times New Roman" pitchFamily="18" charset="0"/>
              </a:rPr>
              <a:t>) = 2</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4824000" cy="7200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sz="3200" b="1" dirty="0">
                <a:solidFill>
                  <a:srgbClr val="FFC000"/>
                </a:solidFill>
                <a:latin typeface="Times New Roman" pitchFamily="18" charset="0"/>
                <a:cs typeface="Times New Roman" pitchFamily="18" charset="0"/>
              </a:rPr>
              <a:t>Scan Converting Lines</a:t>
            </a:r>
          </a:p>
        </p:txBody>
      </p:sp>
      <p:sp>
        <p:nvSpPr>
          <p:cNvPr id="3" name="Content Placeholder 2"/>
          <p:cNvSpPr>
            <a:spLocks noGrp="1"/>
          </p:cNvSpPr>
          <p:nvPr>
            <p:ph idx="1"/>
          </p:nvPr>
        </p:nvSpPr>
        <p:spPr>
          <a:xfrm>
            <a:off x="539552" y="1124744"/>
            <a:ext cx="8064896" cy="5256584"/>
          </a:xfrm>
        </p:spPr>
        <p:txBody>
          <a:bodyPr>
            <a:normAutofit fontScale="85000" lnSpcReduction="20000"/>
          </a:bodyPr>
          <a:lstStyle/>
          <a:p>
            <a:pPr algn="just">
              <a:lnSpc>
                <a:spcPct val="150000"/>
              </a:lnSpc>
            </a:pPr>
            <a:r>
              <a:rPr lang="en-US" sz="2400" dirty="0">
                <a:solidFill>
                  <a:schemeClr val="tx1"/>
                </a:solidFill>
                <a:latin typeface="Times New Roman" pitchFamily="18" charset="0"/>
                <a:cs typeface="Times New Roman" pitchFamily="18" charset="0"/>
              </a:rPr>
              <a:t>Assume that the line will be 1 pixel thick and </a:t>
            </a:r>
            <a:r>
              <a:rPr lang="en-US" sz="2400" dirty="0" smtClean="0">
                <a:solidFill>
                  <a:schemeClr val="tx1"/>
                </a:solidFill>
                <a:latin typeface="Times New Roman" pitchFamily="18" charset="0"/>
                <a:cs typeface="Times New Roman" pitchFamily="18" charset="0"/>
              </a:rPr>
              <a:t>will approximate </a:t>
            </a:r>
            <a:r>
              <a:rPr lang="en-US" sz="2400" dirty="0">
                <a:solidFill>
                  <a:schemeClr val="tx1"/>
                </a:solidFill>
                <a:latin typeface="Times New Roman" pitchFamily="18" charset="0"/>
                <a:cs typeface="Times New Roman" pitchFamily="18" charset="0"/>
              </a:rPr>
              <a:t>an infinitely fine line</a:t>
            </a:r>
          </a:p>
          <a:p>
            <a:pPr algn="just">
              <a:lnSpc>
                <a:spcPct val="150000"/>
              </a:lnSpc>
            </a:pPr>
            <a:r>
              <a:rPr lang="en-US" sz="2400" dirty="0" smtClean="0">
                <a:solidFill>
                  <a:schemeClr val="tx1"/>
                </a:solidFill>
                <a:latin typeface="Times New Roman" pitchFamily="18" charset="0"/>
                <a:cs typeface="Times New Roman" pitchFamily="18" charset="0"/>
              </a:rPr>
              <a:t>What </a:t>
            </a:r>
            <a:r>
              <a:rPr lang="en-US" sz="2400" dirty="0">
                <a:solidFill>
                  <a:schemeClr val="tx1"/>
                </a:solidFill>
                <a:latin typeface="Times New Roman" pitchFamily="18" charset="0"/>
                <a:cs typeface="Times New Roman" pitchFamily="18" charset="0"/>
              </a:rPr>
              <a:t>properties should the line </a:t>
            </a:r>
            <a:r>
              <a:rPr lang="en-US" sz="2400" dirty="0" smtClean="0">
                <a:solidFill>
                  <a:schemeClr val="tx1"/>
                </a:solidFill>
                <a:latin typeface="Times New Roman" pitchFamily="18" charset="0"/>
                <a:cs typeface="Times New Roman" pitchFamily="18" charset="0"/>
              </a:rPr>
              <a:t>have?</a:t>
            </a:r>
          </a:p>
          <a:p>
            <a:pPr lvl="2">
              <a:lnSpc>
                <a:spcPct val="150000"/>
              </a:lnSpc>
            </a:pPr>
            <a:r>
              <a:rPr lang="en-US" dirty="0" smtClean="0">
                <a:solidFill>
                  <a:srgbClr val="FF0000"/>
                </a:solidFill>
                <a:latin typeface="Times New Roman" pitchFamily="18" charset="0"/>
                <a:ea typeface="+mn-ea"/>
                <a:cs typeface="Times New Roman" pitchFamily="18" charset="0"/>
              </a:rPr>
              <a:t>slopes -1 to 1 = 1 pixel / column</a:t>
            </a:r>
          </a:p>
          <a:p>
            <a:pPr lvl="2">
              <a:lnSpc>
                <a:spcPct val="150000"/>
              </a:lnSpc>
            </a:pPr>
            <a:r>
              <a:rPr lang="en-US" dirty="0" smtClean="0">
                <a:solidFill>
                  <a:srgbClr val="FF0000"/>
                </a:solidFill>
                <a:latin typeface="Times New Roman" pitchFamily="18" charset="0"/>
                <a:ea typeface="+mn-ea"/>
                <a:cs typeface="Times New Roman" pitchFamily="18" charset="0"/>
              </a:rPr>
              <a:t>otherwise 1 pixel / row</a:t>
            </a:r>
          </a:p>
          <a:p>
            <a:pPr lvl="2">
              <a:lnSpc>
                <a:spcPct val="150000"/>
              </a:lnSpc>
            </a:pPr>
            <a:r>
              <a:rPr lang="en-US" dirty="0" smtClean="0">
                <a:solidFill>
                  <a:srgbClr val="FF0000"/>
                </a:solidFill>
                <a:latin typeface="Times New Roman" pitchFamily="18" charset="0"/>
                <a:ea typeface="+mn-ea"/>
                <a:cs typeface="Times New Roman" pitchFamily="18" charset="0"/>
              </a:rPr>
              <a:t>constant brightness (irrespective of length or orientation)</a:t>
            </a:r>
          </a:p>
          <a:p>
            <a:pPr lvl="2">
              <a:lnSpc>
                <a:spcPct val="150000"/>
              </a:lnSpc>
            </a:pPr>
            <a:r>
              <a:rPr lang="en-US" dirty="0" smtClean="0">
                <a:solidFill>
                  <a:srgbClr val="FF0000"/>
                </a:solidFill>
                <a:latin typeface="Times New Roman" pitchFamily="18" charset="0"/>
                <a:ea typeface="+mn-ea"/>
                <a:cs typeface="Times New Roman" pitchFamily="18" charset="0"/>
              </a:rPr>
              <a:t>drawn </a:t>
            </a:r>
            <a:r>
              <a:rPr lang="en-US" dirty="0">
                <a:solidFill>
                  <a:srgbClr val="FF0000"/>
                </a:solidFill>
                <a:latin typeface="Times New Roman" pitchFamily="18" charset="0"/>
                <a:ea typeface="+mn-ea"/>
                <a:cs typeface="Times New Roman" pitchFamily="18" charset="0"/>
              </a:rPr>
              <a:t>as rapidly as </a:t>
            </a:r>
            <a:r>
              <a:rPr lang="en-US" dirty="0" smtClean="0">
                <a:solidFill>
                  <a:srgbClr val="FF0000"/>
                </a:solidFill>
                <a:latin typeface="Times New Roman" pitchFamily="18" charset="0"/>
                <a:ea typeface="+mn-ea"/>
                <a:cs typeface="Times New Roman" pitchFamily="18" charset="0"/>
              </a:rPr>
              <a:t>possible</a:t>
            </a:r>
          </a:p>
          <a:p>
            <a:pPr lvl="2">
              <a:lnSpc>
                <a:spcPct val="150000"/>
              </a:lnSpc>
            </a:pPr>
            <a:endParaRPr lang="en-IN" sz="2000" dirty="0" smtClean="0">
              <a:solidFill>
                <a:schemeClr val="bg1"/>
              </a:solidFill>
              <a:latin typeface="Times New Roman" pitchFamily="18" charset="0"/>
              <a:ea typeface="+mn-ea"/>
              <a:cs typeface="Times New Roman" pitchFamily="18" charset="0"/>
            </a:endParaRPr>
          </a:p>
          <a:p>
            <a:pPr lvl="2">
              <a:lnSpc>
                <a:spcPct val="150000"/>
              </a:lnSpc>
            </a:pPr>
            <a:endParaRPr lang="en-IN" sz="2000" dirty="0" smtClean="0">
              <a:solidFill>
                <a:schemeClr val="bg1"/>
              </a:solidFill>
              <a:latin typeface="Times New Roman" pitchFamily="18" charset="0"/>
              <a:ea typeface="+mn-ea"/>
              <a:cs typeface="Times New Roman" pitchFamily="18" charset="0"/>
            </a:endParaRPr>
          </a:p>
          <a:p>
            <a:pPr lvl="2">
              <a:lnSpc>
                <a:spcPct val="150000"/>
              </a:lnSpc>
            </a:pPr>
            <a:endParaRPr lang="en-US" sz="2000" dirty="0">
              <a:solidFill>
                <a:schemeClr val="bg1"/>
              </a:solidFill>
              <a:latin typeface="Times New Roman" pitchFamily="18" charset="0"/>
              <a:ea typeface="+mn-ea"/>
              <a:cs typeface="Times New Roman" pitchFamily="18" charset="0"/>
            </a:endParaRPr>
          </a:p>
          <a:p>
            <a:pPr>
              <a:lnSpc>
                <a:spcPct val="150000"/>
              </a:lnSpc>
            </a:pPr>
            <a:r>
              <a:rPr lang="en-US" sz="2400" dirty="0" smtClean="0">
                <a:solidFill>
                  <a:schemeClr val="tx1"/>
                </a:solidFill>
                <a:latin typeface="Times New Roman" pitchFamily="18" charset="0"/>
                <a:cs typeface="Times New Roman" pitchFamily="18" charset="0"/>
              </a:rPr>
              <a:t>Other </a:t>
            </a:r>
            <a:r>
              <a:rPr lang="en-US" sz="2400" dirty="0">
                <a:solidFill>
                  <a:schemeClr val="tx1"/>
                </a:solidFill>
                <a:latin typeface="Times New Roman" pitchFamily="18" charset="0"/>
                <a:cs typeface="Times New Roman" pitchFamily="18" charset="0"/>
              </a:rPr>
              <a:t>considerations:</a:t>
            </a:r>
          </a:p>
          <a:p>
            <a:pPr lvl="2">
              <a:lnSpc>
                <a:spcPct val="150000"/>
              </a:lnSpc>
            </a:pPr>
            <a:r>
              <a:rPr lang="en-US" dirty="0" smtClean="0">
                <a:solidFill>
                  <a:srgbClr val="FF0000"/>
                </a:solidFill>
                <a:latin typeface="Times New Roman" pitchFamily="18" charset="0"/>
                <a:cs typeface="Times New Roman" pitchFamily="18" charset="0"/>
              </a:rPr>
              <a:t>pen </a:t>
            </a:r>
            <a:r>
              <a:rPr lang="en-US" dirty="0">
                <a:solidFill>
                  <a:srgbClr val="FF0000"/>
                </a:solidFill>
                <a:latin typeface="Times New Roman" pitchFamily="18" charset="0"/>
                <a:cs typeface="Times New Roman" pitchFamily="18" charset="0"/>
              </a:rPr>
              <a:t>style, line style, end point (rounded</a:t>
            </a:r>
            <a:r>
              <a:rPr lang="en-US" dirty="0" smtClean="0">
                <a:solidFill>
                  <a:srgbClr val="FF0000"/>
                </a:solidFill>
                <a:latin typeface="Times New Roman" pitchFamily="18" charset="0"/>
                <a:cs typeface="Times New Roman" pitchFamily="18" charset="0"/>
              </a:rPr>
              <a:t>?),aliasing</a:t>
            </a:r>
          </a:p>
        </p:txBody>
      </p:sp>
      <p:pic>
        <p:nvPicPr>
          <p:cNvPr id="4" name="Picture 3" descr="download.png"/>
          <p:cNvPicPr>
            <a:picLocks noChangeAspect="1"/>
          </p:cNvPicPr>
          <p:nvPr/>
        </p:nvPicPr>
        <p:blipFill>
          <a:blip r:embed="rId2" cstate="print"/>
          <a:stretch>
            <a:fillRect/>
          </a:stretch>
        </p:blipFill>
        <p:spPr>
          <a:xfrm>
            <a:off x="5868137" y="4077072"/>
            <a:ext cx="2736752" cy="19800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X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(3, 1).</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fontAlgn="base">
              <a:lnSpc>
                <a:spcPct val="150000"/>
              </a:lnSpc>
              <a:buNone/>
            </a:pPr>
            <a:r>
              <a:rPr lang="en-US" sz="2400" b="1" u="sng" dirty="0" smtClean="0">
                <a:latin typeface="Times New Roman" pitchFamily="18" charset="0"/>
                <a:cs typeface="Times New Roman" pitchFamily="18" charset="0"/>
              </a:rPr>
              <a:t>For Coordinates B(0, 0)</a:t>
            </a:r>
            <a:endParaRPr lang="en-US" sz="2400" b="1" dirty="0" smtClean="0">
              <a:latin typeface="Times New Roman" pitchFamily="18" charset="0"/>
              <a:cs typeface="Times New Roman" pitchFamily="18" charset="0"/>
            </a:endParaRP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Let the new coordinates of corner B after shearing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Applying the shearing equations, we have-</a:t>
            </a:r>
          </a:p>
          <a:p>
            <a:pPr fontAlgn="base">
              <a:lnSpc>
                <a:spcPct val="150000"/>
              </a:lnSpc>
              <a:buNone/>
            </a:pP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Sh</a:t>
            </a:r>
            <a:r>
              <a:rPr lang="en-US" sz="2400" baseline="-25000" dirty="0" err="1"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x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 + 2 x 0 = 0</a:t>
            </a:r>
          </a:p>
          <a:p>
            <a:pPr fontAlgn="base">
              <a:lnSpc>
                <a:spcPct val="150000"/>
              </a:lnSpc>
              <a:buNone/>
            </a:pP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Thus, New coordinates of corner B after shearing = (0, 0).</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363272" cy="5328592"/>
          </a:xfrm>
        </p:spPr>
        <p:txBody>
          <a:bodyPr>
            <a:normAutofit fontScale="25000" lnSpcReduction="20000"/>
          </a:bodyPr>
          <a:lstStyle/>
          <a:p>
            <a:pPr fontAlgn="base">
              <a:lnSpc>
                <a:spcPct val="220000"/>
              </a:lnSpc>
              <a:buNone/>
            </a:pPr>
            <a:r>
              <a:rPr lang="en-US" sz="8000" b="1" u="sng" dirty="0" smtClean="0">
                <a:latin typeface="Times New Roman" pitchFamily="18" charset="0"/>
                <a:cs typeface="Times New Roman" pitchFamily="18" charset="0"/>
              </a:rPr>
              <a:t>For Coordinates C(1, 0)</a:t>
            </a:r>
            <a:endParaRPr lang="en-US" sz="8000" b="1" dirty="0" smtClean="0">
              <a:latin typeface="Times New Roman" pitchFamily="18" charset="0"/>
              <a:cs typeface="Times New Roman" pitchFamily="18" charset="0"/>
            </a:endParaRPr>
          </a:p>
          <a:p>
            <a:pPr fontAlgn="base">
              <a:lnSpc>
                <a:spcPct val="220000"/>
              </a:lnSpc>
              <a:buNone/>
            </a:pPr>
            <a:r>
              <a:rPr lang="en-US" sz="8000" dirty="0" smtClean="0">
                <a:latin typeface="Times New Roman" pitchFamily="18" charset="0"/>
                <a:cs typeface="Times New Roman" pitchFamily="18" charset="0"/>
              </a:rPr>
              <a:t> Let the new coordinates of corner C after shearing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a:t>
            </a:r>
          </a:p>
          <a:p>
            <a:pPr fontAlgn="base">
              <a:lnSpc>
                <a:spcPct val="220000"/>
              </a:lnSpc>
              <a:buNone/>
            </a:pPr>
            <a:r>
              <a:rPr lang="en-US" sz="8000" dirty="0" smtClean="0">
                <a:latin typeface="Times New Roman" pitchFamily="18" charset="0"/>
                <a:cs typeface="Times New Roman" pitchFamily="18" charset="0"/>
              </a:rPr>
              <a:t> Applying the shearing equations, we have-</a:t>
            </a:r>
          </a:p>
          <a:p>
            <a:pPr fontAlgn="base">
              <a:lnSpc>
                <a:spcPct val="220000"/>
              </a:lnSpc>
              <a:buNone/>
            </a:pP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x</a:t>
            </a:r>
            <a:r>
              <a:rPr lang="en-US" sz="8000" dirty="0" smtClean="0">
                <a:latin typeface="Times New Roman" pitchFamily="18" charset="0"/>
                <a:cs typeface="Times New Roman" pitchFamily="18" charset="0"/>
              </a:rPr>
              <a:t> x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1 + 2 x 0 = 1</a:t>
            </a:r>
          </a:p>
          <a:p>
            <a:pPr fontAlgn="base">
              <a:lnSpc>
                <a:spcPct val="220000"/>
              </a:lnSpc>
              <a:buNone/>
            </a:pP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0</a:t>
            </a:r>
          </a:p>
          <a:p>
            <a:pPr fontAlgn="base">
              <a:lnSpc>
                <a:spcPct val="220000"/>
              </a:lnSpc>
              <a:buNone/>
            </a:pPr>
            <a:r>
              <a:rPr lang="en-US" sz="8000" dirty="0" smtClean="0">
                <a:latin typeface="Times New Roman" pitchFamily="18" charset="0"/>
                <a:cs typeface="Times New Roman" pitchFamily="18" charset="0"/>
              </a:rPr>
              <a:t> Thus, New coordinates of corner C after shearing = (1, 0).</a:t>
            </a:r>
          </a:p>
          <a:p>
            <a:pPr fontAlgn="base">
              <a:lnSpc>
                <a:spcPct val="220000"/>
              </a:lnSpc>
              <a:buNone/>
            </a:pPr>
            <a:r>
              <a:rPr lang="en-US" sz="8000" dirty="0" smtClean="0">
                <a:latin typeface="Times New Roman" pitchFamily="18" charset="0"/>
                <a:cs typeface="Times New Roman" pitchFamily="18" charset="0"/>
              </a:rPr>
              <a:t>Thus, New coordinates of the triangle after shearing in X axis = A (3, 1), </a:t>
            </a:r>
          </a:p>
          <a:p>
            <a:pPr fontAlgn="base">
              <a:lnSpc>
                <a:spcPct val="220000"/>
              </a:lnSpc>
              <a:buNone/>
            </a:pPr>
            <a:r>
              <a:rPr lang="en-US" sz="8000" dirty="0" smtClean="0">
                <a:latin typeface="Times New Roman" pitchFamily="18" charset="0"/>
                <a:cs typeface="Times New Roman" pitchFamily="18" charset="0"/>
              </a:rPr>
              <a:t>B(0, 0), C(1, 0).</a:t>
            </a:r>
          </a:p>
          <a:p>
            <a:pPr>
              <a:lnSpc>
                <a:spcPct val="220000"/>
              </a:lnSpc>
              <a:buNone/>
            </a:pPr>
            <a:endParaRPr lang="en-US"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Y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(1, 3).</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For Coordinates B(0, 0)</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Let the new coordinates of corner B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Applying the shearing equations, we have-</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a:t>
            </a: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0 = 0</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Thus, New coordinates of corner B after shearing = (0, 0).</a:t>
            </a:r>
          </a:p>
          <a:p>
            <a:pPr>
              <a:lnSpc>
                <a:spcPct val="15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60000"/>
              </a:lnSpc>
              <a:buNone/>
            </a:pPr>
            <a:r>
              <a:rPr lang="en-US" sz="2000" b="1" u="sng" dirty="0" smtClean="0">
                <a:latin typeface="Times New Roman" pitchFamily="18" charset="0"/>
                <a:cs typeface="Times New Roman" pitchFamily="18" charset="0"/>
              </a:rPr>
              <a:t>For Coordinates C(1, 0)</a:t>
            </a:r>
            <a:endParaRPr lang="en-US" sz="2000" b="1" dirty="0" smtClean="0">
              <a:latin typeface="Times New Roman" pitchFamily="18" charset="0"/>
              <a:cs typeface="Times New Roman" pitchFamily="18" charset="0"/>
            </a:endParaRP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Let the new coordinates of corner C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Applying the shearing equations, we have-</a:t>
            </a:r>
          </a:p>
          <a:p>
            <a:pPr fontAlgn="base">
              <a:lnSpc>
                <a:spcPct val="16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1</a:t>
            </a:r>
          </a:p>
          <a:p>
            <a:pPr fontAlgn="base">
              <a:lnSpc>
                <a:spcPct val="16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1 = 2</a:t>
            </a:r>
          </a:p>
          <a:p>
            <a:pPr>
              <a:lnSpc>
                <a:spcPct val="16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4525963"/>
          </a:xfrm>
        </p:spPr>
        <p:txBody>
          <a:bodyPr>
            <a:normAutofit/>
          </a:bodyPr>
          <a:lstStyle/>
          <a:p>
            <a:pPr fontAlgn="base"/>
            <a:r>
              <a:rPr lang="en-US" sz="2000" dirty="0" smtClean="0">
                <a:latin typeface="Times New Roman" pitchFamily="18" charset="0"/>
                <a:cs typeface="Times New Roman" pitchFamily="18" charset="0"/>
              </a:rPr>
              <a:t>Thus, New coordinates of corner C after shearing = (1, 2).</a:t>
            </a:r>
          </a:p>
          <a:p>
            <a:pPr fontAlgn="base"/>
            <a:r>
              <a:rPr lang="en-US" sz="2000" dirty="0" smtClean="0">
                <a:latin typeface="Times New Roman" pitchFamily="18" charset="0"/>
                <a:cs typeface="Times New Roman" pitchFamily="18" charset="0"/>
              </a:rPr>
              <a:t>Thus, New coordinates of the triangle after shearing in Y axis = A (1, 3), B(0, 0), C(1, 2).</a:t>
            </a:r>
          </a:p>
          <a:p>
            <a:pPr>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pic>
        <p:nvPicPr>
          <p:cNvPr id="173058" name="Picture 2" descr="https://www.gatevidyalay.com/wp-content/uploads/2019/09/Shearing-in-Computer-Graphics-Problem-01-Solution-1.png"/>
          <p:cNvPicPr>
            <a:picLocks noChangeAspect="1" noChangeArrowheads="1"/>
          </p:cNvPicPr>
          <p:nvPr/>
        </p:nvPicPr>
        <p:blipFill>
          <a:blip r:embed="rId2" cstate="print"/>
          <a:srcRect/>
          <a:stretch>
            <a:fillRect/>
          </a:stretch>
        </p:blipFill>
        <p:spPr bwMode="auto">
          <a:xfrm>
            <a:off x="2051720" y="1916832"/>
            <a:ext cx="4968552" cy="4352007"/>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fontScale="92500" lnSpcReduction="10000"/>
          </a:bodyPr>
          <a:lstStyle/>
          <a:p>
            <a:pPr fontAlgn="base">
              <a:buNone/>
            </a:pPr>
            <a:r>
              <a:rPr lang="en-US" sz="2200" b="1" u="sng" dirty="0" smtClean="0">
                <a:latin typeface="Times New Roman" pitchFamily="18" charset="0"/>
                <a:cs typeface="Times New Roman" pitchFamily="18" charset="0"/>
              </a:rPr>
              <a:t>PRACTICE PROBLEMS BASED ON 2D SHEARING IN COMPUTER GRAPHICS-</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Problem-01:</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 a triangle with points (1, 1), (0, 0) and (1, 0). Apply shear parameter 2 on X axis and 2 on Y axis and find out the new coordinates of the object.</a:t>
            </a: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Solution-</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a:t>
            </a:r>
          </a:p>
          <a:p>
            <a:pPr fontAlgn="base">
              <a:buNone/>
            </a:pPr>
            <a:r>
              <a:rPr lang="en-US" sz="2200" dirty="0" smtClean="0">
                <a:latin typeface="Times New Roman" pitchFamily="18" charset="0"/>
                <a:cs typeface="Times New Roman" pitchFamily="18" charset="0"/>
              </a:rPr>
              <a:t>Old corner coordinates of the triangle = A (1, 1), B(0, 0), C(1, 0)</a:t>
            </a:r>
          </a:p>
          <a:p>
            <a:pPr fontAlgn="base">
              <a:buNone/>
            </a:pPr>
            <a:r>
              <a:rPr lang="en-US" sz="2200" dirty="0" smtClean="0">
                <a:latin typeface="Times New Roman" pitchFamily="18" charset="0"/>
                <a:cs typeface="Times New Roman" pitchFamily="18" charset="0"/>
              </a:rPr>
              <a:t>Shearing parameter towards X direction (</a:t>
            </a:r>
            <a:r>
              <a:rPr lang="en-US" sz="2200" dirty="0" err="1" smtClean="0">
                <a:latin typeface="Times New Roman" pitchFamily="18" charset="0"/>
                <a:cs typeface="Times New Roman" pitchFamily="18" charset="0"/>
              </a:rPr>
              <a:t>Sh</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 2</a:t>
            </a:r>
          </a:p>
          <a:p>
            <a:pPr fontAlgn="base">
              <a:buNone/>
            </a:pPr>
            <a:r>
              <a:rPr lang="en-US" sz="2200" dirty="0" smtClean="0">
                <a:latin typeface="Times New Roman" pitchFamily="18" charset="0"/>
                <a:cs typeface="Times New Roman" pitchFamily="18" charset="0"/>
              </a:rPr>
              <a:t>Shearing parameter towards Y direction (Sh</a:t>
            </a:r>
            <a:r>
              <a:rPr lang="en-US" sz="2200" baseline="-25000" dirty="0" smtClean="0">
                <a:latin typeface="Times New Roman" pitchFamily="18" charset="0"/>
                <a:cs typeface="Times New Roman" pitchFamily="18" charset="0"/>
              </a:rPr>
              <a:t>y</a:t>
            </a:r>
            <a:r>
              <a:rPr lang="en-US" sz="2200" dirty="0" smtClean="0">
                <a:latin typeface="Times New Roman" pitchFamily="18" charset="0"/>
                <a:cs typeface="Times New Roman" pitchFamily="18" charset="0"/>
              </a:rPr>
              <a:t>) = 2</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X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(3, 1).</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fontAlgn="base">
              <a:lnSpc>
                <a:spcPct val="150000"/>
              </a:lnSpc>
              <a:buNone/>
            </a:pPr>
            <a:r>
              <a:rPr lang="en-US" sz="2400" b="1" u="sng" dirty="0" smtClean="0">
                <a:latin typeface="Times New Roman" pitchFamily="18" charset="0"/>
                <a:cs typeface="Times New Roman" pitchFamily="18" charset="0"/>
              </a:rPr>
              <a:t>For Coordinates B(0, 0)</a:t>
            </a:r>
            <a:endParaRPr lang="en-US" sz="2400" b="1" dirty="0" smtClean="0">
              <a:latin typeface="Times New Roman" pitchFamily="18" charset="0"/>
              <a:cs typeface="Times New Roman" pitchFamily="18" charset="0"/>
            </a:endParaRP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Let the new coordinates of corner B after shearing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Applying the shearing equations, we have-</a:t>
            </a:r>
          </a:p>
          <a:p>
            <a:pPr fontAlgn="base">
              <a:lnSpc>
                <a:spcPct val="150000"/>
              </a:lnSpc>
              <a:buNone/>
            </a:pP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Sh</a:t>
            </a:r>
            <a:r>
              <a:rPr lang="en-US" sz="2400" baseline="-25000" dirty="0" err="1"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x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 + 2 x 0 = 0</a:t>
            </a:r>
          </a:p>
          <a:p>
            <a:pPr fontAlgn="base">
              <a:lnSpc>
                <a:spcPct val="150000"/>
              </a:lnSpc>
              <a:buNone/>
            </a:pP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Thus, New coordinates of corner B after shearing = (0, 0).</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6536" y="980728"/>
            <a:ext cx="184731" cy="369332"/>
          </a:xfrm>
          <a:prstGeom prst="rect">
            <a:avLst/>
          </a:prstGeom>
          <a:noFill/>
        </p:spPr>
        <p:txBody>
          <a:bodyPr wrap="none" rtlCol="0">
            <a:spAutoFit/>
          </a:bodyPr>
          <a:lstStyle/>
          <a:p>
            <a:endParaRPr lang="en-US"/>
          </a:p>
        </p:txBody>
      </p:sp>
      <p:sp>
        <p:nvSpPr>
          <p:cNvPr id="8" name="Title 6"/>
          <p:cNvSpPr>
            <a:spLocks noGrp="1"/>
          </p:cNvSpPr>
          <p:nvPr>
            <p:ph type="subTitle" idx="1"/>
          </p:nvPr>
        </p:nvSpPr>
        <p:spPr>
          <a:xfrm>
            <a:off x="395536" y="692696"/>
            <a:ext cx="7738232" cy="5832648"/>
          </a:xfrm>
        </p:spPr>
        <p:txBody>
          <a:bodyPr>
            <a:normAutofit/>
          </a:bodyPr>
          <a:lstStyle/>
          <a:p>
            <a:pPr lvl="0" algn="just">
              <a:buFont typeface="Wingdings" pitchFamily="2" charset="2"/>
              <a:buChar char="v"/>
            </a:pPr>
            <a:r>
              <a:rPr lang="en-US" sz="2000" cap="none" dirty="0" smtClean="0">
                <a:solidFill>
                  <a:schemeClr val="tx1"/>
                </a:solidFill>
                <a:latin typeface="Times New Roman" pitchFamily="18" charset="0"/>
                <a:cs typeface="Times New Roman" pitchFamily="18" charset="0"/>
              </a:rPr>
              <a:t>Assume (unless specified otherwise) that we will represent pixels as disjoint circles, centered on grid.</a:t>
            </a:r>
          </a:p>
          <a:p>
            <a:pPr lvl="0"/>
            <a:endParaRPr lang="en-IN" sz="2400" cap="none" dirty="0" smtClean="0">
              <a:solidFill>
                <a:schemeClr val="tx1"/>
              </a:solidFill>
              <a:latin typeface="Times New Roman" pitchFamily="18" charset="0"/>
              <a:cs typeface="Times New Roman" pitchFamily="18" charset="0"/>
            </a:endParaRPr>
          </a:p>
          <a:p>
            <a:pPr lvl="0"/>
            <a:endParaRPr lang="en-IN" sz="2400" cap="none" dirty="0" smtClean="0">
              <a:solidFill>
                <a:schemeClr val="tx1"/>
              </a:solidFill>
              <a:latin typeface="Times New Roman" pitchFamily="18" charset="0"/>
              <a:cs typeface="Times New Roman" pitchFamily="18" charset="0"/>
            </a:endParaRPr>
          </a:p>
          <a:p>
            <a:pPr lvl="0"/>
            <a:endParaRPr lang="en-IN" sz="2400" cap="none" dirty="0" smtClean="0">
              <a:solidFill>
                <a:schemeClr val="tx1"/>
              </a:solidFill>
              <a:latin typeface="Times New Roman" pitchFamily="18" charset="0"/>
              <a:cs typeface="Times New Roman" pitchFamily="18" charset="0"/>
            </a:endParaRPr>
          </a:p>
          <a:p>
            <a:pPr algn="just">
              <a:buFont typeface="Wingdings" pitchFamily="2" charset="2"/>
              <a:buChar char="v"/>
            </a:pPr>
            <a:r>
              <a:rPr lang="en-US" sz="2000" cap="none" dirty="0" smtClean="0">
                <a:solidFill>
                  <a:schemeClr val="tx1"/>
                </a:solidFill>
                <a:latin typeface="Times New Roman" pitchFamily="18" charset="0"/>
                <a:cs typeface="Times New Roman" pitchFamily="18" charset="0"/>
              </a:rPr>
              <a:t>Idea is to compute the coordinates of a pixel that lies on or near an ideal, infinitely thin line imposed on a 2D raster grid.</a:t>
            </a:r>
          </a:p>
          <a:p>
            <a:pPr algn="just"/>
            <a:endParaRPr lang="en-US" sz="2000" cap="none" dirty="0" smtClean="0">
              <a:solidFill>
                <a:schemeClr val="tx1"/>
              </a:solidFill>
              <a:latin typeface="Times New Roman" pitchFamily="18" charset="0"/>
              <a:cs typeface="Times New Roman" pitchFamily="18" charset="0"/>
            </a:endParaRPr>
          </a:p>
          <a:p>
            <a:pPr algn="just">
              <a:buFont typeface="Wingdings" pitchFamily="2" charset="2"/>
              <a:buChar char="v"/>
            </a:pPr>
            <a:r>
              <a:rPr lang="en-US" sz="2000" cap="none" dirty="0" smtClean="0">
                <a:solidFill>
                  <a:schemeClr val="tx1"/>
                </a:solidFill>
                <a:latin typeface="Times New Roman" pitchFamily="18" charset="0"/>
                <a:cs typeface="Times New Roman" pitchFamily="18" charset="0"/>
              </a:rPr>
              <a:t>For the algorithms discussed below, assume:</a:t>
            </a:r>
          </a:p>
          <a:p>
            <a:pPr lvl="1" algn="l">
              <a:buFont typeface="Wingdings" pitchFamily="2" charset="2"/>
              <a:buChar char="§"/>
            </a:pPr>
            <a:r>
              <a:rPr lang="en-US" sz="2000" dirty="0" smtClean="0">
                <a:solidFill>
                  <a:srgbClr val="FF0000"/>
                </a:solidFill>
                <a:latin typeface="Times New Roman" pitchFamily="18" charset="0"/>
                <a:cs typeface="Times New Roman" pitchFamily="18" charset="0"/>
              </a:rPr>
              <a:t>Integer coordinates of endpoints</a:t>
            </a:r>
          </a:p>
          <a:p>
            <a:pPr lvl="1" algn="l">
              <a:buFont typeface="Wingdings" pitchFamily="2" charset="2"/>
              <a:buChar char="§"/>
            </a:pPr>
            <a:r>
              <a:rPr lang="en-US" sz="2000" dirty="0" smtClean="0">
                <a:solidFill>
                  <a:srgbClr val="FF0000"/>
                </a:solidFill>
                <a:latin typeface="Times New Roman" pitchFamily="18" charset="0"/>
                <a:cs typeface="Times New Roman" pitchFamily="18" charset="0"/>
              </a:rPr>
              <a:t>Pixel on or off (2 states)</a:t>
            </a:r>
          </a:p>
          <a:p>
            <a:pPr lvl="1" algn="l">
              <a:buFont typeface="Wingdings" pitchFamily="2" charset="2"/>
              <a:buChar char="§"/>
            </a:pPr>
            <a:r>
              <a:rPr lang="en-US" sz="2000" dirty="0" smtClean="0">
                <a:solidFill>
                  <a:srgbClr val="FF0000"/>
                </a:solidFill>
                <a:latin typeface="Times New Roman" pitchFamily="18" charset="0"/>
                <a:cs typeface="Times New Roman" pitchFamily="18" charset="0"/>
              </a:rPr>
              <a:t>Slope |m| </a:t>
            </a:r>
            <a:r>
              <a:rPr lang="en-US" sz="2000" dirty="0" smtClean="0">
                <a:solidFill>
                  <a:srgbClr val="FF0000"/>
                </a:solidFill>
                <a:latin typeface="Times New Roman" pitchFamily="18" charset="0"/>
                <a:cs typeface="Times New Roman" pitchFamily="18" charset="0"/>
                <a:sym typeface="Symbol"/>
              </a:rPr>
              <a:t></a:t>
            </a:r>
            <a:r>
              <a:rPr lang="en-US" sz="2000" dirty="0" smtClean="0">
                <a:solidFill>
                  <a:srgbClr val="FF0000"/>
                </a:solidFill>
                <a:latin typeface="Times New Roman" pitchFamily="18" charset="0"/>
                <a:cs typeface="Times New Roman" pitchFamily="18" charset="0"/>
              </a:rPr>
              <a:t> </a:t>
            </a:r>
            <a:r>
              <a:rPr lang="en-US" dirty="0" smtClean="0">
                <a:solidFill>
                  <a:srgbClr val="FF0000"/>
                </a:solidFill>
              </a:rPr>
              <a:t>1 </a:t>
            </a:r>
          </a:p>
          <a:p>
            <a:pPr lvl="1" algn="l">
              <a:buFont typeface="Wingdings" pitchFamily="2" charset="2"/>
              <a:buChar char="§"/>
            </a:pPr>
            <a:endParaRPr lang="en-US" dirty="0" smtClean="0">
              <a:solidFill>
                <a:schemeClr val="bg1"/>
              </a:solidFill>
            </a:endParaRPr>
          </a:p>
          <a:p>
            <a:pPr>
              <a:buFont typeface="Wingdings" pitchFamily="2" charset="2"/>
              <a:buChar char="v"/>
            </a:pPr>
            <a:endParaRPr lang="en-US" sz="2400" cap="none" dirty="0" smtClean="0">
              <a:solidFill>
                <a:schemeClr val="tx1"/>
              </a:solidFill>
              <a:latin typeface="Times New Roman" pitchFamily="18" charset="0"/>
              <a:cs typeface="Times New Roman" pitchFamily="18" charset="0"/>
            </a:endParaRPr>
          </a:p>
          <a:p>
            <a:pPr lvl="0"/>
            <a:endParaRPr lang="en-US" sz="2400" cap="none" dirty="0" smtClean="0">
              <a:solidFill>
                <a:schemeClr val="tx1"/>
              </a:solidFill>
              <a:latin typeface="Times New Roman" pitchFamily="18" charset="0"/>
              <a:cs typeface="Times New Roman" pitchFamily="18" charset="0"/>
            </a:endParaRPr>
          </a:p>
          <a:p>
            <a:endParaRPr lang="en-IN" dirty="0" smtClean="0"/>
          </a:p>
          <a:p>
            <a:endParaRPr lang="en-US" dirty="0"/>
          </a:p>
        </p:txBody>
      </p:sp>
      <p:pic>
        <p:nvPicPr>
          <p:cNvPr id="5" name="Picture 2"/>
          <p:cNvPicPr>
            <a:picLocks noChangeAspect="1" noChangeArrowheads="1"/>
          </p:cNvPicPr>
          <p:nvPr/>
        </p:nvPicPr>
        <p:blipFill>
          <a:blip r:embed="rId2" cstate="print"/>
          <a:stretch>
            <a:fillRect/>
          </a:stretch>
        </p:blipFill>
        <p:spPr bwMode="auto">
          <a:xfrm>
            <a:off x="2411761" y="1340928"/>
            <a:ext cx="3481317" cy="1440000"/>
          </a:xfrm>
          <a:prstGeom prst="rect">
            <a:avLst/>
          </a:prstGeom>
          <a:noFill/>
          <a:ln>
            <a:noFill/>
          </a:ln>
        </p:spPr>
      </p:pic>
      <p:pic>
        <p:nvPicPr>
          <p:cNvPr id="2" name="Picture 2"/>
          <p:cNvPicPr>
            <a:picLocks noChangeAspect="1" noChangeArrowheads="1"/>
          </p:cNvPicPr>
          <p:nvPr/>
        </p:nvPicPr>
        <p:blipFill>
          <a:blip r:embed="rId3" cstate="print"/>
          <a:srcRect/>
          <a:stretch>
            <a:fillRect/>
          </a:stretch>
        </p:blipFill>
        <p:spPr bwMode="auto">
          <a:xfrm>
            <a:off x="2483768" y="5157192"/>
            <a:ext cx="3600400" cy="1440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363272" cy="5328592"/>
          </a:xfrm>
        </p:spPr>
        <p:txBody>
          <a:bodyPr>
            <a:normAutofit fontScale="25000" lnSpcReduction="20000"/>
          </a:bodyPr>
          <a:lstStyle/>
          <a:p>
            <a:pPr fontAlgn="base">
              <a:lnSpc>
                <a:spcPct val="220000"/>
              </a:lnSpc>
              <a:buNone/>
            </a:pPr>
            <a:r>
              <a:rPr lang="en-US" sz="8000" b="1" u="sng" dirty="0" smtClean="0">
                <a:latin typeface="Times New Roman" pitchFamily="18" charset="0"/>
                <a:cs typeface="Times New Roman" pitchFamily="18" charset="0"/>
              </a:rPr>
              <a:t>For Coordinates C(1, 0)</a:t>
            </a:r>
            <a:endParaRPr lang="en-US" sz="8000" b="1" dirty="0" smtClean="0">
              <a:latin typeface="Times New Roman" pitchFamily="18" charset="0"/>
              <a:cs typeface="Times New Roman" pitchFamily="18" charset="0"/>
            </a:endParaRPr>
          </a:p>
          <a:p>
            <a:pPr fontAlgn="base">
              <a:lnSpc>
                <a:spcPct val="220000"/>
              </a:lnSpc>
              <a:buNone/>
            </a:pPr>
            <a:r>
              <a:rPr lang="en-US" sz="8000" dirty="0" smtClean="0">
                <a:latin typeface="Times New Roman" pitchFamily="18" charset="0"/>
                <a:cs typeface="Times New Roman" pitchFamily="18" charset="0"/>
              </a:rPr>
              <a:t> Let the new coordinates of corner C after shearing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a:t>
            </a:r>
          </a:p>
          <a:p>
            <a:pPr fontAlgn="base">
              <a:lnSpc>
                <a:spcPct val="220000"/>
              </a:lnSpc>
              <a:buNone/>
            </a:pPr>
            <a:r>
              <a:rPr lang="en-US" sz="8000" dirty="0" smtClean="0">
                <a:latin typeface="Times New Roman" pitchFamily="18" charset="0"/>
                <a:cs typeface="Times New Roman" pitchFamily="18" charset="0"/>
              </a:rPr>
              <a:t> Applying the shearing equations, we have-</a:t>
            </a:r>
          </a:p>
          <a:p>
            <a:pPr fontAlgn="base">
              <a:lnSpc>
                <a:spcPct val="220000"/>
              </a:lnSpc>
              <a:buNone/>
            </a:pP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x</a:t>
            </a:r>
            <a:r>
              <a:rPr lang="en-US" sz="8000" dirty="0" smtClean="0">
                <a:latin typeface="Times New Roman" pitchFamily="18" charset="0"/>
                <a:cs typeface="Times New Roman" pitchFamily="18" charset="0"/>
              </a:rPr>
              <a:t> x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1 + 2 x 0 = 1</a:t>
            </a:r>
          </a:p>
          <a:p>
            <a:pPr fontAlgn="base">
              <a:lnSpc>
                <a:spcPct val="220000"/>
              </a:lnSpc>
              <a:buNone/>
            </a:pP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0</a:t>
            </a:r>
          </a:p>
          <a:p>
            <a:pPr fontAlgn="base">
              <a:lnSpc>
                <a:spcPct val="220000"/>
              </a:lnSpc>
              <a:buNone/>
            </a:pPr>
            <a:r>
              <a:rPr lang="en-US" sz="8000" dirty="0" smtClean="0">
                <a:latin typeface="Times New Roman" pitchFamily="18" charset="0"/>
                <a:cs typeface="Times New Roman" pitchFamily="18" charset="0"/>
              </a:rPr>
              <a:t> Thus, New coordinates of corner C after shearing = (1, 0).</a:t>
            </a:r>
          </a:p>
          <a:p>
            <a:pPr fontAlgn="base">
              <a:lnSpc>
                <a:spcPct val="220000"/>
              </a:lnSpc>
              <a:buNone/>
            </a:pPr>
            <a:r>
              <a:rPr lang="en-US" sz="8000" dirty="0" smtClean="0">
                <a:latin typeface="Times New Roman" pitchFamily="18" charset="0"/>
                <a:cs typeface="Times New Roman" pitchFamily="18" charset="0"/>
              </a:rPr>
              <a:t>Thus, New coordinates of the triangle after shearing in X axis = A (3, 1), </a:t>
            </a:r>
          </a:p>
          <a:p>
            <a:pPr fontAlgn="base">
              <a:lnSpc>
                <a:spcPct val="220000"/>
              </a:lnSpc>
              <a:buNone/>
            </a:pPr>
            <a:r>
              <a:rPr lang="en-US" sz="8000" dirty="0" smtClean="0">
                <a:latin typeface="Times New Roman" pitchFamily="18" charset="0"/>
                <a:cs typeface="Times New Roman" pitchFamily="18" charset="0"/>
              </a:rPr>
              <a:t>B(0, 0), C(1, 0).</a:t>
            </a:r>
          </a:p>
          <a:p>
            <a:pPr>
              <a:lnSpc>
                <a:spcPct val="220000"/>
              </a:lnSpc>
              <a:buNone/>
            </a:pPr>
            <a:endParaRPr lang="en-US"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Y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(1, 3).</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For Coordinates B(0, 0)</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Let the new coordinates of corner B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Applying the shearing equations, we have-</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a:t>
            </a: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0 = 0</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Thus, New coordinates of corner B after shearing = (0, 0).</a:t>
            </a:r>
          </a:p>
          <a:p>
            <a:pPr>
              <a:lnSpc>
                <a:spcPct val="15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60000"/>
              </a:lnSpc>
              <a:buNone/>
            </a:pPr>
            <a:r>
              <a:rPr lang="en-US" sz="2000" b="1" u="sng" dirty="0" smtClean="0">
                <a:latin typeface="Times New Roman" pitchFamily="18" charset="0"/>
                <a:cs typeface="Times New Roman" pitchFamily="18" charset="0"/>
              </a:rPr>
              <a:t>For Coordinates C(1, 0)</a:t>
            </a:r>
            <a:endParaRPr lang="en-US" sz="2000" b="1" dirty="0" smtClean="0">
              <a:latin typeface="Times New Roman" pitchFamily="18" charset="0"/>
              <a:cs typeface="Times New Roman" pitchFamily="18" charset="0"/>
            </a:endParaRP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Let the new coordinates of corner C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Applying the shearing equations, we have-</a:t>
            </a:r>
          </a:p>
          <a:p>
            <a:pPr fontAlgn="base">
              <a:lnSpc>
                <a:spcPct val="16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1</a:t>
            </a:r>
          </a:p>
          <a:p>
            <a:pPr fontAlgn="base">
              <a:lnSpc>
                <a:spcPct val="16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1 = 2</a:t>
            </a:r>
          </a:p>
          <a:p>
            <a:pPr>
              <a:lnSpc>
                <a:spcPct val="16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4525963"/>
          </a:xfrm>
        </p:spPr>
        <p:txBody>
          <a:bodyPr>
            <a:normAutofit/>
          </a:bodyPr>
          <a:lstStyle/>
          <a:p>
            <a:pPr fontAlgn="base"/>
            <a:r>
              <a:rPr lang="en-US" sz="2000" dirty="0" smtClean="0">
                <a:latin typeface="Times New Roman" pitchFamily="18" charset="0"/>
                <a:cs typeface="Times New Roman" pitchFamily="18" charset="0"/>
              </a:rPr>
              <a:t>Thus, New coordinates of corner C after shearing = (1, 2).</a:t>
            </a:r>
          </a:p>
          <a:p>
            <a:pPr fontAlgn="base"/>
            <a:r>
              <a:rPr lang="en-US" sz="2000" dirty="0" smtClean="0">
                <a:latin typeface="Times New Roman" pitchFamily="18" charset="0"/>
                <a:cs typeface="Times New Roman" pitchFamily="18" charset="0"/>
              </a:rPr>
              <a:t>Thus, New coordinates of the triangle after shearing in Y axis = A (1, 3), B(0, 0), C(1, 2).</a:t>
            </a:r>
          </a:p>
          <a:p>
            <a:pPr>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pic>
        <p:nvPicPr>
          <p:cNvPr id="173058" name="Picture 2" descr="https://www.gatevidyalay.com/wp-content/uploads/2019/09/Shearing-in-Computer-Graphics-Problem-01-Solution-1.png"/>
          <p:cNvPicPr>
            <a:picLocks noChangeAspect="1" noChangeArrowheads="1"/>
          </p:cNvPicPr>
          <p:nvPr/>
        </p:nvPicPr>
        <p:blipFill>
          <a:blip r:embed="rId2" cstate="print"/>
          <a:srcRect/>
          <a:stretch>
            <a:fillRect/>
          </a:stretch>
        </p:blipFill>
        <p:spPr bwMode="auto">
          <a:xfrm>
            <a:off x="2051720" y="1916832"/>
            <a:ext cx="4968552" cy="4352007"/>
          </a:xfrm>
          <a:prstGeom prst="rect">
            <a:avLst/>
          </a:prstGeom>
          <a:noFill/>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fontScale="92500" lnSpcReduction="10000"/>
          </a:bodyPr>
          <a:lstStyle/>
          <a:p>
            <a:pPr fontAlgn="base">
              <a:buNone/>
            </a:pPr>
            <a:r>
              <a:rPr lang="en-US" sz="2200" b="1" u="sng" dirty="0" smtClean="0">
                <a:latin typeface="Times New Roman" pitchFamily="18" charset="0"/>
                <a:cs typeface="Times New Roman" pitchFamily="18" charset="0"/>
              </a:rPr>
              <a:t>PRACTICE PROBLEMS BASED ON 2D SHEARING IN COMPUTER GRAPHICS-</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Problem-01:</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 a triangle with points (1, 1), (0, 0) and (1, 0). Apply shear parameter 2 on X axis and 2 on Y axis and find out the new coordinates of the object.</a:t>
            </a:r>
          </a:p>
          <a:p>
            <a:pPr fontAlgn="base">
              <a:buNone/>
            </a:pPr>
            <a:r>
              <a:rPr lang="en-US" sz="2200" dirty="0" smtClean="0">
                <a:latin typeface="Times New Roman" pitchFamily="18" charset="0"/>
                <a:cs typeface="Times New Roman" pitchFamily="18" charset="0"/>
              </a:rPr>
              <a:t> </a:t>
            </a:r>
          </a:p>
          <a:p>
            <a:pPr fontAlgn="base">
              <a:buNone/>
            </a:pPr>
            <a:r>
              <a:rPr lang="en-US" sz="2200" b="1" u="sng" dirty="0" smtClean="0">
                <a:latin typeface="Times New Roman" pitchFamily="18" charset="0"/>
                <a:cs typeface="Times New Roman" pitchFamily="18" charset="0"/>
              </a:rPr>
              <a:t>Solution-</a:t>
            </a:r>
            <a:endParaRPr lang="en-US" sz="2200" b="1" dirty="0" smtClean="0">
              <a:latin typeface="Times New Roman" pitchFamily="18" charset="0"/>
              <a:cs typeface="Times New Roman" pitchFamily="18" charset="0"/>
            </a:endParaRPr>
          </a:p>
          <a:p>
            <a:pPr fontAlgn="base">
              <a:buNone/>
            </a:pPr>
            <a:r>
              <a:rPr lang="en-US" sz="2200" dirty="0" smtClean="0">
                <a:latin typeface="Times New Roman" pitchFamily="18" charset="0"/>
                <a:cs typeface="Times New Roman" pitchFamily="18" charset="0"/>
              </a:rPr>
              <a:t> </a:t>
            </a:r>
          </a:p>
          <a:p>
            <a:pPr fontAlgn="base">
              <a:buNone/>
            </a:pPr>
            <a:r>
              <a:rPr lang="en-US" sz="2200" dirty="0" smtClean="0">
                <a:latin typeface="Times New Roman" pitchFamily="18" charset="0"/>
                <a:cs typeface="Times New Roman" pitchFamily="18" charset="0"/>
              </a:rPr>
              <a:t>Given-</a:t>
            </a:r>
          </a:p>
          <a:p>
            <a:pPr fontAlgn="base">
              <a:buNone/>
            </a:pPr>
            <a:r>
              <a:rPr lang="en-US" sz="2200" dirty="0" smtClean="0">
                <a:latin typeface="Times New Roman" pitchFamily="18" charset="0"/>
                <a:cs typeface="Times New Roman" pitchFamily="18" charset="0"/>
              </a:rPr>
              <a:t>Old corner coordinates of the triangle = A (1, 1), B(0, 0), C(1, 0)</a:t>
            </a:r>
          </a:p>
          <a:p>
            <a:pPr fontAlgn="base">
              <a:buNone/>
            </a:pPr>
            <a:r>
              <a:rPr lang="en-US" sz="2200" dirty="0" smtClean="0">
                <a:latin typeface="Times New Roman" pitchFamily="18" charset="0"/>
                <a:cs typeface="Times New Roman" pitchFamily="18" charset="0"/>
              </a:rPr>
              <a:t>Shearing parameter towards X direction (</a:t>
            </a:r>
            <a:r>
              <a:rPr lang="en-US" sz="2200" dirty="0" err="1" smtClean="0">
                <a:latin typeface="Times New Roman" pitchFamily="18" charset="0"/>
                <a:cs typeface="Times New Roman" pitchFamily="18" charset="0"/>
              </a:rPr>
              <a:t>Sh</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 2</a:t>
            </a:r>
          </a:p>
          <a:p>
            <a:pPr fontAlgn="base">
              <a:buNone/>
            </a:pPr>
            <a:r>
              <a:rPr lang="en-US" sz="2200" dirty="0" smtClean="0">
                <a:latin typeface="Times New Roman" pitchFamily="18" charset="0"/>
                <a:cs typeface="Times New Roman" pitchFamily="18" charset="0"/>
              </a:rPr>
              <a:t>Shearing parameter towards Y direction (Sh</a:t>
            </a:r>
            <a:r>
              <a:rPr lang="en-US" sz="2200" baseline="-25000" dirty="0" smtClean="0">
                <a:latin typeface="Times New Roman" pitchFamily="18" charset="0"/>
                <a:cs typeface="Times New Roman" pitchFamily="18" charset="0"/>
              </a:rPr>
              <a:t>y</a:t>
            </a:r>
            <a:r>
              <a:rPr lang="en-US" sz="2200" dirty="0" smtClean="0">
                <a:latin typeface="Times New Roman" pitchFamily="18" charset="0"/>
                <a:cs typeface="Times New Roman" pitchFamily="18" charset="0"/>
              </a:rPr>
              <a:t>) = 2</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X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(3, 1).</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fontAlgn="base">
              <a:lnSpc>
                <a:spcPct val="150000"/>
              </a:lnSpc>
              <a:buNone/>
            </a:pPr>
            <a:r>
              <a:rPr lang="en-US" sz="2400" b="1" u="sng" dirty="0" smtClean="0">
                <a:latin typeface="Times New Roman" pitchFamily="18" charset="0"/>
                <a:cs typeface="Times New Roman" pitchFamily="18" charset="0"/>
              </a:rPr>
              <a:t>For Coordinates B(0, 0)</a:t>
            </a:r>
            <a:endParaRPr lang="en-US" sz="2400" b="1" dirty="0" smtClean="0">
              <a:latin typeface="Times New Roman" pitchFamily="18" charset="0"/>
              <a:cs typeface="Times New Roman" pitchFamily="18" charset="0"/>
            </a:endParaRP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Let the new coordinates of corner B after shearing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Applying the shearing equations, we have-</a:t>
            </a:r>
          </a:p>
          <a:p>
            <a:pPr fontAlgn="base">
              <a:lnSpc>
                <a:spcPct val="150000"/>
              </a:lnSpc>
              <a:buNone/>
            </a:pP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Sh</a:t>
            </a:r>
            <a:r>
              <a:rPr lang="en-US" sz="2400" baseline="-25000" dirty="0" err="1"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x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 + 2 x 0 = 0</a:t>
            </a:r>
          </a:p>
          <a:p>
            <a:pPr fontAlgn="base">
              <a:lnSpc>
                <a:spcPct val="150000"/>
              </a:lnSpc>
              <a:buNone/>
            </a:pP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new</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old</a:t>
            </a:r>
            <a:r>
              <a:rPr lang="en-US" sz="2400" dirty="0" smtClean="0">
                <a:latin typeface="Times New Roman" pitchFamily="18" charset="0"/>
                <a:cs typeface="Times New Roman" pitchFamily="18" charset="0"/>
              </a:rPr>
              <a:t> = 0</a:t>
            </a:r>
          </a:p>
          <a:p>
            <a:pPr fontAlgn="base">
              <a:lnSpc>
                <a:spcPct val="150000"/>
              </a:lnSpc>
              <a:buNone/>
            </a:pPr>
            <a:r>
              <a:rPr lang="en-US" sz="2400" dirty="0" smtClean="0">
                <a:latin typeface="Times New Roman" pitchFamily="18" charset="0"/>
                <a:cs typeface="Times New Roman" pitchFamily="18" charset="0"/>
              </a:rPr>
              <a:t> </a:t>
            </a:r>
          </a:p>
          <a:p>
            <a:pPr fontAlgn="base">
              <a:lnSpc>
                <a:spcPct val="150000"/>
              </a:lnSpc>
              <a:buNone/>
            </a:pPr>
            <a:r>
              <a:rPr lang="en-US" sz="2400" dirty="0" smtClean="0">
                <a:latin typeface="Times New Roman" pitchFamily="18" charset="0"/>
                <a:cs typeface="Times New Roman" pitchFamily="18" charset="0"/>
              </a:rPr>
              <a:t>Thus, New coordinates of corner B after shearing = (0, 0).</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363272" cy="5328592"/>
          </a:xfrm>
        </p:spPr>
        <p:txBody>
          <a:bodyPr>
            <a:normAutofit fontScale="25000" lnSpcReduction="20000"/>
          </a:bodyPr>
          <a:lstStyle/>
          <a:p>
            <a:pPr fontAlgn="base">
              <a:lnSpc>
                <a:spcPct val="220000"/>
              </a:lnSpc>
              <a:buNone/>
            </a:pPr>
            <a:r>
              <a:rPr lang="en-US" sz="8000" b="1" u="sng" dirty="0" smtClean="0">
                <a:latin typeface="Times New Roman" pitchFamily="18" charset="0"/>
                <a:cs typeface="Times New Roman" pitchFamily="18" charset="0"/>
              </a:rPr>
              <a:t>For Coordinates C(1, 0)</a:t>
            </a:r>
            <a:endParaRPr lang="en-US" sz="8000" b="1" dirty="0" smtClean="0">
              <a:latin typeface="Times New Roman" pitchFamily="18" charset="0"/>
              <a:cs typeface="Times New Roman" pitchFamily="18" charset="0"/>
            </a:endParaRPr>
          </a:p>
          <a:p>
            <a:pPr fontAlgn="base">
              <a:lnSpc>
                <a:spcPct val="220000"/>
              </a:lnSpc>
              <a:buNone/>
            </a:pPr>
            <a:r>
              <a:rPr lang="en-US" sz="8000" dirty="0" smtClean="0">
                <a:latin typeface="Times New Roman" pitchFamily="18" charset="0"/>
                <a:cs typeface="Times New Roman" pitchFamily="18" charset="0"/>
              </a:rPr>
              <a:t> Let the new coordinates of corner C after shearing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a:t>
            </a:r>
          </a:p>
          <a:p>
            <a:pPr fontAlgn="base">
              <a:lnSpc>
                <a:spcPct val="220000"/>
              </a:lnSpc>
              <a:buNone/>
            </a:pPr>
            <a:r>
              <a:rPr lang="en-US" sz="8000" dirty="0" smtClean="0">
                <a:latin typeface="Times New Roman" pitchFamily="18" charset="0"/>
                <a:cs typeface="Times New Roman" pitchFamily="18" charset="0"/>
              </a:rPr>
              <a:t> Applying the shearing equations, we have-</a:t>
            </a:r>
          </a:p>
          <a:p>
            <a:pPr fontAlgn="base">
              <a:lnSpc>
                <a:spcPct val="220000"/>
              </a:lnSpc>
              <a:buNone/>
            </a:pP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x</a:t>
            </a:r>
            <a:r>
              <a:rPr lang="en-US" sz="8000" dirty="0" smtClean="0">
                <a:latin typeface="Times New Roman" pitchFamily="18" charset="0"/>
                <a:cs typeface="Times New Roman" pitchFamily="18" charset="0"/>
              </a:rPr>
              <a:t> x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1 + 2 x 0 = 1</a:t>
            </a:r>
          </a:p>
          <a:p>
            <a:pPr fontAlgn="base">
              <a:lnSpc>
                <a:spcPct val="220000"/>
              </a:lnSpc>
              <a:buNone/>
            </a:pP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0</a:t>
            </a:r>
          </a:p>
          <a:p>
            <a:pPr fontAlgn="base">
              <a:lnSpc>
                <a:spcPct val="220000"/>
              </a:lnSpc>
              <a:buNone/>
            </a:pPr>
            <a:r>
              <a:rPr lang="en-US" sz="8000" dirty="0" smtClean="0">
                <a:latin typeface="Times New Roman" pitchFamily="18" charset="0"/>
                <a:cs typeface="Times New Roman" pitchFamily="18" charset="0"/>
              </a:rPr>
              <a:t> Thus, New coordinates of corner C after shearing = (1, 0).</a:t>
            </a:r>
          </a:p>
          <a:p>
            <a:pPr fontAlgn="base">
              <a:lnSpc>
                <a:spcPct val="220000"/>
              </a:lnSpc>
              <a:buNone/>
            </a:pPr>
            <a:r>
              <a:rPr lang="en-US" sz="8000" dirty="0" smtClean="0">
                <a:latin typeface="Times New Roman" pitchFamily="18" charset="0"/>
                <a:cs typeface="Times New Roman" pitchFamily="18" charset="0"/>
              </a:rPr>
              <a:t>Thus, New coordinates of the triangle after shearing in X axis = A (3, 1), </a:t>
            </a:r>
          </a:p>
          <a:p>
            <a:pPr fontAlgn="base">
              <a:lnSpc>
                <a:spcPct val="220000"/>
              </a:lnSpc>
              <a:buNone/>
            </a:pPr>
            <a:r>
              <a:rPr lang="en-US" sz="8000" dirty="0" smtClean="0">
                <a:latin typeface="Times New Roman" pitchFamily="18" charset="0"/>
                <a:cs typeface="Times New Roman" pitchFamily="18" charset="0"/>
              </a:rPr>
              <a:t>B(0, 0), C(1, 0).</a:t>
            </a:r>
          </a:p>
          <a:p>
            <a:pPr>
              <a:lnSpc>
                <a:spcPct val="220000"/>
              </a:lnSpc>
              <a:buNone/>
            </a:pPr>
            <a:endParaRPr lang="en-US"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Y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A(1,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 + 2 x 1 = 3</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(1, 3).</a:t>
            </a:r>
          </a:p>
          <a:p>
            <a:pPr>
              <a:buNone/>
            </a:pPr>
            <a:endParaRPr lang="en-US" dirty="0"/>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5856" y="5661248"/>
            <a:ext cx="1944216" cy="5760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216" y="332656"/>
            <a:ext cx="8229600" cy="1143000"/>
          </a:xfrm>
        </p:spPr>
        <p:txBody>
          <a:bodyPr>
            <a:normAutofit fontScale="90000"/>
          </a:bodyPr>
          <a:lstStyle/>
          <a:p>
            <a:r>
              <a:rPr lang="en-US" sz="3300" b="1" dirty="0" smtClean="0">
                <a:solidFill>
                  <a:srgbClr val="FFC000"/>
                </a:solidFill>
                <a:latin typeface="Times New Roman" pitchFamily="18" charset="0"/>
                <a:ea typeface="Tahoma" pitchFamily="34" charset="0"/>
                <a:cs typeface="Times New Roman" pitchFamily="18" charset="0"/>
              </a:rPr>
              <a:t>Introduction to Line Drawing Algorithm</a:t>
            </a:r>
            <a:r>
              <a:rPr lang="en-US" b="1" dirty="0" smtClean="0"/>
              <a:t/>
            </a:r>
            <a:br>
              <a:rPr lang="en-US" b="1" dirty="0" smtClean="0"/>
            </a:br>
            <a:endParaRPr lang="en-US" dirty="0"/>
          </a:p>
        </p:txBody>
      </p:sp>
      <p:sp>
        <p:nvSpPr>
          <p:cNvPr id="3" name="Content Placeholder 2"/>
          <p:cNvSpPr>
            <a:spLocks noGrp="1"/>
          </p:cNvSpPr>
          <p:nvPr>
            <p:ph idx="1"/>
          </p:nvPr>
        </p:nvSpPr>
        <p:spPr>
          <a:xfrm>
            <a:off x="107504" y="908720"/>
            <a:ext cx="8229600" cy="5472608"/>
          </a:xfrm>
        </p:spPr>
        <p:txBody>
          <a:bodyPr>
            <a:normAutofit fontScale="92500" lnSpcReduction="10000"/>
          </a:bodyPr>
          <a:lstStyle/>
          <a:p>
            <a:pPr algn="just">
              <a:lnSpc>
                <a:spcPct val="150000"/>
              </a:lnSpc>
              <a:buNone/>
            </a:pPr>
            <a:r>
              <a:rPr lang="en-US" sz="2200" dirty="0" smtClean="0">
                <a:latin typeface="Times New Roman" pitchFamily="18" charset="0"/>
                <a:cs typeface="Times New Roman" pitchFamily="18" charset="0"/>
              </a:rPr>
              <a:t>	Line drawing on the computer means the computer screen is dividing into two parts </a:t>
            </a:r>
            <a:r>
              <a:rPr lang="en-US" sz="2200" dirty="0" smtClean="0">
                <a:solidFill>
                  <a:srgbClr val="FF0000"/>
                </a:solidFill>
                <a:latin typeface="Times New Roman" pitchFamily="18" charset="0"/>
                <a:cs typeface="Times New Roman" pitchFamily="18" charset="0"/>
              </a:rPr>
              <a:t>rows and columns. </a:t>
            </a:r>
          </a:p>
          <a:p>
            <a:pPr algn="just">
              <a:lnSpc>
                <a:spcPct val="150000"/>
              </a:lnSpc>
              <a:buNone/>
            </a:pP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Those rows and columns are also known as </a:t>
            </a:r>
            <a:r>
              <a:rPr lang="en-US" sz="2200" dirty="0" smtClean="0">
                <a:solidFill>
                  <a:srgbClr val="FF0000"/>
                </a:solidFill>
                <a:latin typeface="Times New Roman" pitchFamily="18" charset="0"/>
                <a:cs typeface="Times New Roman" pitchFamily="18" charset="0"/>
              </a:rPr>
              <a:t>Pixels</a:t>
            </a:r>
            <a:r>
              <a:rPr lang="en-US" sz="2200" dirty="0" smtClean="0">
                <a:latin typeface="Times New Roman" pitchFamily="18" charset="0"/>
                <a:cs typeface="Times New Roman" pitchFamily="18" charset="0"/>
              </a:rPr>
              <a:t>. </a:t>
            </a:r>
          </a:p>
          <a:p>
            <a:pPr algn="just">
              <a:lnSpc>
                <a:spcPct val="150000"/>
              </a:lnSpc>
              <a:buNone/>
            </a:pPr>
            <a:r>
              <a:rPr lang="en-US" sz="2200" dirty="0" smtClean="0">
                <a:latin typeface="Times New Roman" pitchFamily="18" charset="0"/>
                <a:cs typeface="Times New Roman" pitchFamily="18" charset="0"/>
              </a:rPr>
              <a:t>	In case we have to draw a line on the computer, first of all, we need to know which pixels should be on. </a:t>
            </a:r>
          </a:p>
          <a:p>
            <a:pPr algn="just">
              <a:lnSpc>
                <a:spcPct val="150000"/>
              </a:lnSpc>
              <a:buNone/>
            </a:pPr>
            <a:r>
              <a:rPr lang="en-US" sz="2200" dirty="0" smtClean="0">
                <a:latin typeface="Times New Roman" pitchFamily="18" charset="0"/>
                <a:cs typeface="Times New Roman" pitchFamily="18" charset="0"/>
              </a:rPr>
              <a:t>	A line is a part of a straight line that extends in the opposite direction indefinitely. </a:t>
            </a:r>
          </a:p>
          <a:p>
            <a:pPr algn="just">
              <a:lnSpc>
                <a:spcPct val="150000"/>
              </a:lnSpc>
              <a:buNone/>
            </a:pPr>
            <a:r>
              <a:rPr lang="en-US" sz="2200" dirty="0" smtClean="0">
                <a:latin typeface="Times New Roman" pitchFamily="18" charset="0"/>
                <a:cs typeface="Times New Roman" pitchFamily="18" charset="0"/>
              </a:rPr>
              <a:t>	The line is defined by two Endpoints. Its density should be separate from the length of the line.</a:t>
            </a:r>
          </a:p>
          <a:p>
            <a:pPr algn="just">
              <a:lnSpc>
                <a:spcPct val="150000"/>
              </a:lnSpc>
              <a:buNone/>
            </a:pPr>
            <a:r>
              <a:rPr lang="en-US" sz="2200" dirty="0" smtClean="0">
                <a:latin typeface="Times New Roman" pitchFamily="18" charset="0"/>
                <a:cs typeface="Times New Roman" pitchFamily="18" charset="0"/>
              </a:rPr>
              <a:t>      The formula for a line interception of the slope:</a:t>
            </a:r>
          </a:p>
          <a:p>
            <a:pPr algn="ctr">
              <a:lnSpc>
                <a:spcPct val="150000"/>
              </a:lnSpc>
              <a:buNone/>
            </a:pPr>
            <a:r>
              <a:rPr lang="en-US" sz="2800" b="1" dirty="0" smtClean="0">
                <a:solidFill>
                  <a:schemeClr val="bg1"/>
                </a:solidFill>
                <a:latin typeface="Times New Roman" pitchFamily="18" charset="0"/>
                <a:cs typeface="Times New Roman" pitchFamily="18" charset="0"/>
              </a:rPr>
              <a:t>Y = </a:t>
            </a:r>
            <a:r>
              <a:rPr lang="en-US" sz="2800" b="1" dirty="0" err="1" smtClean="0">
                <a:solidFill>
                  <a:schemeClr val="bg1"/>
                </a:solidFill>
                <a:latin typeface="Times New Roman" pitchFamily="18" charset="0"/>
                <a:cs typeface="Times New Roman" pitchFamily="18" charset="0"/>
              </a:rPr>
              <a:t>mx</a:t>
            </a:r>
            <a:r>
              <a:rPr lang="en-US" sz="2800" b="1" dirty="0" smtClean="0">
                <a:solidFill>
                  <a:schemeClr val="bg1"/>
                </a:solidFill>
                <a:latin typeface="Times New Roman" pitchFamily="18" charset="0"/>
                <a:cs typeface="Times New Roman" pitchFamily="18" charset="0"/>
              </a:rPr>
              <a:t> + b</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For Coordinates B(0, 0)</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Let the new coordinates of corner B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Applying the shearing equations, we have-</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a:t>
            </a: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0 = 0</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Thus, New coordinates of corner B after shearing = (0, 0).</a:t>
            </a:r>
          </a:p>
          <a:p>
            <a:pPr>
              <a:lnSpc>
                <a:spcPct val="15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60000"/>
              </a:lnSpc>
              <a:buNone/>
            </a:pPr>
            <a:r>
              <a:rPr lang="en-US" sz="2000" b="1" u="sng" dirty="0" smtClean="0">
                <a:latin typeface="Times New Roman" pitchFamily="18" charset="0"/>
                <a:cs typeface="Times New Roman" pitchFamily="18" charset="0"/>
              </a:rPr>
              <a:t>For Coordinates C(1, 0)</a:t>
            </a:r>
            <a:endParaRPr lang="en-US" sz="2000" b="1" dirty="0" smtClean="0">
              <a:latin typeface="Times New Roman" pitchFamily="18" charset="0"/>
              <a:cs typeface="Times New Roman" pitchFamily="18" charset="0"/>
            </a:endParaRP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Let the new coordinates of corner C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60000"/>
              </a:lnSpc>
              <a:buNone/>
            </a:pPr>
            <a:r>
              <a:rPr lang="en-US" sz="2000" dirty="0" smtClean="0">
                <a:latin typeface="Times New Roman" pitchFamily="18" charset="0"/>
                <a:cs typeface="Times New Roman" pitchFamily="18" charset="0"/>
              </a:rPr>
              <a:t> </a:t>
            </a:r>
          </a:p>
          <a:p>
            <a:pPr fontAlgn="base">
              <a:lnSpc>
                <a:spcPct val="160000"/>
              </a:lnSpc>
              <a:buNone/>
            </a:pPr>
            <a:r>
              <a:rPr lang="en-US" sz="2000" dirty="0" smtClean="0">
                <a:latin typeface="Times New Roman" pitchFamily="18" charset="0"/>
                <a:cs typeface="Times New Roman" pitchFamily="18" charset="0"/>
              </a:rPr>
              <a:t>Applying the shearing equations, we have-</a:t>
            </a:r>
          </a:p>
          <a:p>
            <a:pPr fontAlgn="base">
              <a:lnSpc>
                <a:spcPct val="16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1</a:t>
            </a:r>
          </a:p>
          <a:p>
            <a:pPr fontAlgn="base">
              <a:lnSpc>
                <a:spcPct val="16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0 + 2 x 1 = 2</a:t>
            </a:r>
          </a:p>
          <a:p>
            <a:pPr>
              <a:lnSpc>
                <a:spcPct val="160000"/>
              </a:lnSpc>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4525963"/>
          </a:xfrm>
        </p:spPr>
        <p:txBody>
          <a:bodyPr>
            <a:normAutofit/>
          </a:bodyPr>
          <a:lstStyle/>
          <a:p>
            <a:pPr fontAlgn="base"/>
            <a:r>
              <a:rPr lang="en-US" sz="2000" dirty="0" smtClean="0">
                <a:latin typeface="Times New Roman" pitchFamily="18" charset="0"/>
                <a:cs typeface="Times New Roman" pitchFamily="18" charset="0"/>
              </a:rPr>
              <a:t>Thus, New coordinates of corner C after shearing = (1, 2).</a:t>
            </a:r>
          </a:p>
          <a:p>
            <a:pPr fontAlgn="base"/>
            <a:r>
              <a:rPr lang="en-US" sz="2000" dirty="0" smtClean="0">
                <a:latin typeface="Times New Roman" pitchFamily="18" charset="0"/>
                <a:cs typeface="Times New Roman" pitchFamily="18" charset="0"/>
              </a:rPr>
              <a:t>Thus, New coordinates of the triangle after shearing in Y axis = A (1, 3), B(0, 0), C(1, 2).</a:t>
            </a:r>
          </a:p>
          <a:p>
            <a:pPr>
              <a:buNone/>
            </a:pPr>
            <a:endParaRPr lang="en-US" sz="2000" dirty="0">
              <a:latin typeface="Times New Roman" pitchFamily="18" charset="0"/>
              <a:cs typeface="Times New Roman" pitchFamily="18" charset="0"/>
            </a:endParaRPr>
          </a:p>
        </p:txBody>
      </p:sp>
      <p:sp>
        <p:nvSpPr>
          <p:cNvPr id="4" name="Content Placeholder 2"/>
          <p:cNvSpPr txBox="1">
            <a:spLocks/>
          </p:cNvSpPr>
          <p:nvPr/>
        </p:nvSpPr>
        <p:spPr>
          <a:xfrm>
            <a:off x="395536" y="309078"/>
            <a:ext cx="2361544" cy="1175706"/>
          </a:xfrm>
          <a:prstGeom prst="rect">
            <a:avLst/>
          </a:prstGeom>
        </p:spPr>
        <p:txBody>
          <a:bodyPr vert="horz" wrap="none" lIns="91440" tIns="45720" rIns="91440" bIns="45720" rtlCol="0">
            <a:spAutoFit/>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2D Shearing</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pic>
        <p:nvPicPr>
          <p:cNvPr id="173058" name="Picture 2" descr="https://www.gatevidyalay.com/wp-content/uploads/2019/09/Shearing-in-Computer-Graphics-Problem-01-Solution-1.png"/>
          <p:cNvPicPr>
            <a:picLocks noChangeAspect="1" noChangeArrowheads="1"/>
          </p:cNvPicPr>
          <p:nvPr/>
        </p:nvPicPr>
        <p:blipFill>
          <a:blip r:embed="rId2" cstate="print"/>
          <a:srcRect/>
          <a:stretch>
            <a:fillRect/>
          </a:stretch>
        </p:blipFill>
        <p:spPr bwMode="auto">
          <a:xfrm>
            <a:off x="2051720" y="1916832"/>
            <a:ext cx="4968552" cy="4352007"/>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Transformation</a:t>
            </a:r>
            <a:r>
              <a:rPr lang="en-US" b="1" dirty="0" smtClean="0"/>
              <a:t/>
            </a:r>
            <a:br>
              <a:rPr lang="en-US" b="1" dirty="0" smtClean="0"/>
            </a:br>
            <a:endParaRPr lang="en-US" dirty="0"/>
          </a:p>
        </p:txBody>
      </p:sp>
      <p:sp>
        <p:nvSpPr>
          <p:cNvPr id="3" name="Content Placeholder 2"/>
          <p:cNvSpPr>
            <a:spLocks noGrp="1"/>
          </p:cNvSpPr>
          <p:nvPr>
            <p:ph idx="1"/>
          </p:nvPr>
        </p:nvSpPr>
        <p:spPr>
          <a:xfrm>
            <a:off x="395536" y="1196752"/>
            <a:ext cx="8229600" cy="5217443"/>
          </a:xfrm>
        </p:spPr>
        <p:txBody>
          <a:bodyPr/>
          <a:lstStyle/>
          <a:p>
            <a:pPr fontAlgn="base"/>
            <a:r>
              <a:rPr lang="en-US" sz="2000" dirty="0" smtClean="0">
                <a:latin typeface="Times New Roman" pitchFamily="18" charset="0"/>
                <a:cs typeface="Times New Roman" pitchFamily="18" charset="0"/>
              </a:rPr>
              <a:t>3D Transformations take place in a three dimensional plane.</a:t>
            </a:r>
          </a:p>
          <a:p>
            <a:pPr fontAlgn="base"/>
            <a:r>
              <a:rPr lang="en-US" sz="2000" dirty="0" smtClean="0">
                <a:latin typeface="Times New Roman" pitchFamily="18" charset="0"/>
                <a:cs typeface="Times New Roman" pitchFamily="18" charset="0"/>
              </a:rPr>
              <a:t>3D Transformations are important and a bit more complex than 2D Transformations.</a:t>
            </a:r>
          </a:p>
          <a:p>
            <a:pPr fontAlgn="base"/>
            <a:r>
              <a:rPr lang="en-US" sz="2000" dirty="0" smtClean="0">
                <a:latin typeface="Times New Roman" pitchFamily="18" charset="0"/>
                <a:cs typeface="Times New Roman" pitchFamily="18" charset="0"/>
              </a:rPr>
              <a:t>Transformations are helpful in changing the position, size, orientation, shape etc of the object.</a:t>
            </a:r>
          </a:p>
          <a:p>
            <a:pPr>
              <a:buNone/>
            </a:pPr>
            <a:r>
              <a:rPr lang="en-US" sz="2000" b="1" dirty="0" smtClean="0">
                <a:latin typeface="Times New Roman" pitchFamily="18" charset="0"/>
                <a:cs typeface="Times New Roman" pitchFamily="18" charset="0"/>
              </a:rPr>
              <a:t>Transformation Techniques</a:t>
            </a:r>
          </a:p>
          <a:p>
            <a:endParaRPr lang="en-US" dirty="0"/>
          </a:p>
        </p:txBody>
      </p:sp>
      <p:pic>
        <p:nvPicPr>
          <p:cNvPr id="167938" name="Picture 2" descr="https://www.gatevidyalay.com/wp-content/uploads/2019/09/3D-Transformation-in-Computer-Graphics.png"/>
          <p:cNvPicPr>
            <a:picLocks noChangeAspect="1" noChangeArrowheads="1"/>
          </p:cNvPicPr>
          <p:nvPr/>
        </p:nvPicPr>
        <p:blipFill>
          <a:blip r:embed="rId2" cstate="print"/>
          <a:srcRect/>
          <a:stretch>
            <a:fillRect/>
          </a:stretch>
        </p:blipFill>
        <p:spPr bwMode="auto">
          <a:xfrm>
            <a:off x="2267744" y="3330277"/>
            <a:ext cx="3819525" cy="32670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7938"/>
                                        </p:tgtEl>
                                        <p:attrNameLst>
                                          <p:attrName>style.visibility</p:attrName>
                                        </p:attrNameLst>
                                      </p:cBhvr>
                                      <p:to>
                                        <p:strVal val="visible"/>
                                      </p:to>
                                    </p:set>
                                    <p:animEffect transition="in" filter="blinds(horizontal)">
                                      <p:cBhvr>
                                        <p:cTn id="27" dur="500"/>
                                        <p:tgtEl>
                                          <p:spTgt spid="167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
        <p:nvSpPr>
          <p:cNvPr id="3" name="Content Placeholder 2"/>
          <p:cNvSpPr>
            <a:spLocks noGrp="1"/>
          </p:cNvSpPr>
          <p:nvPr>
            <p:ph idx="1"/>
          </p:nvPr>
        </p:nvSpPr>
        <p:spPr>
          <a:xfrm>
            <a:off x="457200" y="803845"/>
            <a:ext cx="8229600" cy="5073427"/>
          </a:xfrm>
        </p:spPr>
        <p:txBody>
          <a:bodyPr>
            <a:normAutofit/>
          </a:bodyPr>
          <a:lstStyle/>
          <a:p>
            <a:pPr fontAlgn="base">
              <a:lnSpc>
                <a:spcPct val="150000"/>
              </a:lnSpc>
              <a:buNone/>
            </a:pPr>
            <a:r>
              <a:rPr lang="en-US" sz="2000" dirty="0" smtClean="0">
                <a:solidFill>
                  <a:srgbClr val="FF0000"/>
                </a:solidFill>
                <a:latin typeface="Times New Roman" pitchFamily="18" charset="0"/>
                <a:cs typeface="Times New Roman" pitchFamily="18" charset="0"/>
              </a:rPr>
              <a:t>In Computer graphics,3D Translation is a process of moving an object from one position to another in a three dimensional plane.</a:t>
            </a:r>
          </a:p>
          <a:p>
            <a:pPr fontAlgn="base">
              <a:lnSpc>
                <a:spcPct val="150000"/>
              </a:lnSpc>
            </a:pPr>
            <a:r>
              <a:rPr lang="en-US" sz="2000" dirty="0" smtClean="0">
                <a:latin typeface="Times New Roman" pitchFamily="18" charset="0"/>
                <a:cs typeface="Times New Roman" pitchFamily="18" charset="0"/>
              </a:rPr>
              <a:t>Consider a point object O has to be moved from one position to another in a 3D plane.</a:t>
            </a:r>
          </a:p>
          <a:p>
            <a:pPr fontAlgn="base">
              <a:lnSpc>
                <a:spcPct val="150000"/>
              </a:lnSpc>
              <a:buNone/>
            </a:pPr>
            <a:r>
              <a:rPr lang="en-US" sz="2000" dirty="0" smtClean="0">
                <a:latin typeface="Times New Roman" pitchFamily="18" charset="0"/>
                <a:cs typeface="Times New Roman" pitchFamily="18" charset="0"/>
              </a:rPr>
              <a:t>Let-</a:t>
            </a:r>
          </a:p>
          <a:p>
            <a:pPr fontAlgn="base">
              <a:lnSpc>
                <a:spcPct val="150000"/>
              </a:lnSpc>
            </a:pPr>
            <a:r>
              <a:rPr lang="en-US" sz="2000" dirty="0" smtClean="0">
                <a:latin typeface="Times New Roman" pitchFamily="18" charset="0"/>
                <a:cs typeface="Times New Roman" pitchFamily="18" charset="0"/>
              </a:rPr>
              <a:t>Initial coordinates of the object O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New coordinates of the object O after translation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Translation vector or Shift vector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C:\Users\jagan\Downloads\affine-space-translation.gif"/>
          <p:cNvPicPr>
            <a:picLocks noGrp="1" noChangeAspect="1" noChangeArrowheads="1" noCrop="1"/>
          </p:cNvPicPr>
          <p:nvPr>
            <p:ph idx="1"/>
          </p:nvPr>
        </p:nvPicPr>
        <p:blipFill>
          <a:blip r:embed="rId2" cstate="print"/>
          <a:srcRect/>
          <a:stretch>
            <a:fillRect/>
          </a:stretch>
        </p:blipFill>
        <p:spPr bwMode="auto">
          <a:xfrm>
            <a:off x="2483768" y="1196752"/>
            <a:ext cx="4708996" cy="5211704"/>
          </a:xfrm>
          <a:prstGeom prst="rect">
            <a:avLst/>
          </a:prstGeom>
          <a:noFill/>
        </p:spPr>
      </p:pic>
      <p:sp>
        <p:nvSpPr>
          <p:cNvPr id="5"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4525963"/>
          </a:xfrm>
        </p:spPr>
        <p:txBody>
          <a:bodyPr/>
          <a:lstStyle/>
          <a:p>
            <a:pPr fontAlgn="base">
              <a:lnSpc>
                <a:spcPct val="200000"/>
              </a:lnSpc>
              <a:buNone/>
            </a:pPr>
            <a:r>
              <a:rPr lang="en-US" sz="2000" dirty="0" smtClean="0">
                <a:latin typeface="Times New Roman" pitchFamily="18" charset="0"/>
                <a:cs typeface="Times New Roman" pitchFamily="18" charset="0"/>
              </a:rPr>
              <a:t>Given a Translation vector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a:t>
            </a:r>
          </a:p>
          <a:p>
            <a:pPr fontAlgn="base">
              <a:lnSpc>
                <a:spcPct val="200000"/>
              </a:lnSpc>
            </a:pP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defines the distance the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coordinate has to be moved.</a:t>
            </a:r>
          </a:p>
          <a:p>
            <a:pPr fontAlgn="base">
              <a:lnSpc>
                <a:spcPct val="200000"/>
              </a:lnSpc>
            </a:pPr>
            <a:r>
              <a:rPr lang="en-US" sz="2000" dirty="0" smtClean="0">
                <a:latin typeface="Times New Roman" pitchFamily="18" charset="0"/>
                <a:cs typeface="Times New Roman" pitchFamily="18" charset="0"/>
              </a:rPr>
              <a:t>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defines the distance the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coordinate has to be moved.</a:t>
            </a:r>
          </a:p>
          <a:p>
            <a:pPr fontAlgn="base">
              <a:lnSpc>
                <a:spcPct val="200000"/>
              </a:lnSpc>
            </a:pP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defines the distance the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coordinate has to be moved.</a:t>
            </a:r>
          </a:p>
          <a:p>
            <a:pPr>
              <a:buNone/>
            </a:pPr>
            <a:endParaRPr lang="en-US" dirty="0"/>
          </a:p>
        </p:txBody>
      </p:sp>
      <p:pic>
        <p:nvPicPr>
          <p:cNvPr id="165890" name="Picture 2" descr="https://www.gatevidyalay.com/wp-content/uploads/2019/09/3D-Translation-in-Computer-Graphics.png"/>
          <p:cNvPicPr>
            <a:picLocks noChangeAspect="1" noChangeArrowheads="1"/>
          </p:cNvPicPr>
          <p:nvPr/>
        </p:nvPicPr>
        <p:blipFill>
          <a:blip r:embed="rId2" cstate="print"/>
          <a:srcRect/>
          <a:stretch>
            <a:fillRect/>
          </a:stretch>
        </p:blipFill>
        <p:spPr bwMode="auto">
          <a:xfrm>
            <a:off x="2339752" y="3717032"/>
            <a:ext cx="3609349" cy="2556000"/>
          </a:xfrm>
          <a:prstGeom prst="rect">
            <a:avLst/>
          </a:prstGeom>
          <a:noFill/>
        </p:spPr>
      </p:pic>
      <p:sp>
        <p:nvSpPr>
          <p:cNvPr id="5"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65890"/>
                                        </p:tgtEl>
                                        <p:attrNameLst>
                                          <p:attrName>style.visibility</p:attrName>
                                        </p:attrNameLst>
                                      </p:cBhvr>
                                      <p:to>
                                        <p:strVal val="visible"/>
                                      </p:to>
                                    </p:set>
                                    <p:animEffect transition="in" filter="box(in)">
                                      <p:cBhvr>
                                        <p:cTn id="27" dur="500"/>
                                        <p:tgtEl>
                                          <p:spTgt spid="16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fontAlgn="base">
              <a:lnSpc>
                <a:spcPct val="150000"/>
              </a:lnSpc>
              <a:buNone/>
            </a:pPr>
            <a:r>
              <a:rPr lang="en-US" sz="2000" dirty="0" smtClean="0">
                <a:latin typeface="Times New Roman" pitchFamily="18" charset="0"/>
                <a:cs typeface="Times New Roman" pitchFamily="18" charset="0"/>
              </a:rPr>
              <a:t>This translation is achieved by adding the translation coordinates to the old coordinates of the object as-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(This denotes translation towards X axis)</a:t>
            </a: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(This denotes translation towards Y axis)</a:t>
            </a: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(This denotes translation towards Z axis)</a:t>
            </a:r>
          </a:p>
          <a:p>
            <a:pPr>
              <a:buNone/>
            </a:pPr>
            <a:r>
              <a:rPr lang="en-US" sz="2000" dirty="0" smtClean="0">
                <a:latin typeface="Times New Roman" pitchFamily="18" charset="0"/>
                <a:cs typeface="Times New Roman" pitchFamily="18" charset="0"/>
              </a:rPr>
              <a:t>In Matrix form, the above translation equations may be represented as-</a:t>
            </a: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pic>
        <p:nvPicPr>
          <p:cNvPr id="164866" name="Picture 2" descr="https://www.gatevidyalay.com/wp-content/uploads/2019/09/3D-Translation-Matrix-in-Computer-Graphics-1.png"/>
          <p:cNvPicPr>
            <a:picLocks noChangeAspect="1" noChangeArrowheads="1"/>
          </p:cNvPicPr>
          <p:nvPr/>
        </p:nvPicPr>
        <p:blipFill>
          <a:blip r:embed="rId2" cstate="print"/>
          <a:srcRect/>
          <a:stretch>
            <a:fillRect/>
          </a:stretch>
        </p:blipFill>
        <p:spPr bwMode="auto">
          <a:xfrm>
            <a:off x="1835696" y="4005064"/>
            <a:ext cx="5112568" cy="247441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64866"/>
                                        </p:tgtEl>
                                        <p:attrNameLst>
                                          <p:attrName>style.visibility</p:attrName>
                                        </p:attrNameLst>
                                      </p:cBhvr>
                                      <p:to>
                                        <p:strVal val="visible"/>
                                      </p:to>
                                    </p:set>
                                    <p:animEffect transition="in" filter="checkerboard(across)">
                                      <p:cBhvr>
                                        <p:cTn id="32" dur="500"/>
                                        <p:tgtEl>
                                          <p:spTgt spid="164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147248" cy="5400600"/>
          </a:xfrm>
        </p:spPr>
        <p:txBody>
          <a:bodyPr>
            <a:normAutofit lnSpcReduction="10000"/>
          </a:bodyPr>
          <a:lstStyle/>
          <a:p>
            <a:pPr algn="ctr" fontAlgn="base">
              <a:lnSpc>
                <a:spcPct val="150000"/>
              </a:lnSpc>
              <a:buNone/>
            </a:pPr>
            <a:r>
              <a:rPr lang="en-US" sz="2000" b="1" u="sng" dirty="0" smtClean="0">
                <a:latin typeface="Times New Roman" pitchFamily="18" charset="0"/>
                <a:cs typeface="Times New Roman" pitchFamily="18" charset="0"/>
              </a:rPr>
              <a:t>PRACTICE PROBLEM BASED ON 3D TRANSLATION IN COMPUTER GRAPHICS-</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Problem-</a:t>
            </a:r>
            <a:endParaRPr lang="en-US" sz="2000" b="1" dirty="0" smtClean="0">
              <a:latin typeface="Times New Roman" pitchFamily="18" charset="0"/>
              <a:cs typeface="Times New Roman" pitchFamily="18" charset="0"/>
            </a:endParaRPr>
          </a:p>
          <a:p>
            <a:pPr algn="just" fontAlgn="base">
              <a:lnSpc>
                <a:spcPct val="150000"/>
              </a:lnSpc>
              <a:buNone/>
            </a:pPr>
            <a:r>
              <a:rPr lang="en-US" sz="2000" dirty="0" smtClean="0">
                <a:latin typeface="Times New Roman" pitchFamily="18" charset="0"/>
                <a:cs typeface="Times New Roman" pitchFamily="18" charset="0"/>
              </a:rPr>
              <a:t>	Given a 3D object with coordinate points A(0, 3, 1), B(3, 3, 2), C(3, 0, 0), D(0, 0, 0). Apply the translation with the distance 1 towards X axis, 1 towards Y axis and 2 towards Z axis and obtain the new coordinates of the object.</a:t>
            </a:r>
          </a:p>
          <a:p>
            <a:pPr fontAlgn="base">
              <a:lnSpc>
                <a:spcPct val="160000"/>
              </a:lnSpc>
              <a:buNone/>
            </a:pPr>
            <a:r>
              <a:rPr lang="en-US" sz="2000" b="1" u="sng" dirty="0" smtClean="0">
                <a:latin typeface="Times New Roman" pitchFamily="18" charset="0"/>
                <a:cs typeface="Times New Roman" pitchFamily="18" charset="0"/>
              </a:rPr>
              <a:t>Solution</a:t>
            </a:r>
            <a:endParaRPr lang="en-US" sz="2000" b="1" dirty="0" smtClean="0">
              <a:latin typeface="Times New Roman" pitchFamily="18" charset="0"/>
              <a:cs typeface="Times New Roman" pitchFamily="18" charset="0"/>
            </a:endParaRPr>
          </a:p>
          <a:p>
            <a:pPr fontAlgn="base">
              <a:lnSpc>
                <a:spcPct val="160000"/>
              </a:lnSpc>
              <a:buNone/>
            </a:pPr>
            <a:r>
              <a:rPr lang="en-US" sz="2100" dirty="0" smtClean="0">
                <a:latin typeface="Times New Roman" pitchFamily="18" charset="0"/>
                <a:cs typeface="Times New Roman" pitchFamily="18" charset="0"/>
              </a:rPr>
              <a:t>Given-</a:t>
            </a:r>
          </a:p>
          <a:p>
            <a:pPr fontAlgn="base">
              <a:lnSpc>
                <a:spcPct val="160000"/>
              </a:lnSpc>
              <a:buNone/>
            </a:pPr>
            <a:r>
              <a:rPr lang="en-US" sz="2100" dirty="0" smtClean="0">
                <a:latin typeface="Times New Roman" pitchFamily="18" charset="0"/>
                <a:cs typeface="Times New Roman" pitchFamily="18" charset="0"/>
              </a:rPr>
              <a:t>Old coordinates of the object = A (0, 3, 1), B(3, 3, 2), C(3, 0, 0), D(0, 0, 0)</a:t>
            </a:r>
          </a:p>
          <a:p>
            <a:pPr fontAlgn="base">
              <a:lnSpc>
                <a:spcPct val="160000"/>
              </a:lnSpc>
              <a:buNone/>
            </a:pPr>
            <a:r>
              <a:rPr lang="en-US" sz="2100" dirty="0" smtClean="0">
                <a:latin typeface="Times New Roman" pitchFamily="18" charset="0"/>
                <a:cs typeface="Times New Roman" pitchFamily="18" charset="0"/>
              </a:rPr>
              <a:t>Translation vector = (</a:t>
            </a:r>
            <a:r>
              <a:rPr lang="en-US" sz="2100" dirty="0" err="1" smtClean="0">
                <a:latin typeface="Times New Roman" pitchFamily="18" charset="0"/>
                <a:cs typeface="Times New Roman" pitchFamily="18" charset="0"/>
              </a:rPr>
              <a:t>Tx</a:t>
            </a:r>
            <a:r>
              <a:rPr lang="en-US" sz="2100" dirty="0" smtClean="0">
                <a:latin typeface="Times New Roman" pitchFamily="18" charset="0"/>
                <a:cs typeface="Times New Roman" pitchFamily="18" charset="0"/>
              </a:rPr>
              <a:t>, Ty, </a:t>
            </a:r>
            <a:r>
              <a:rPr lang="en-US" sz="2100" dirty="0" err="1" smtClean="0">
                <a:latin typeface="Times New Roman" pitchFamily="18" charset="0"/>
                <a:cs typeface="Times New Roman" pitchFamily="18" charset="0"/>
              </a:rPr>
              <a:t>Tz</a:t>
            </a:r>
            <a:r>
              <a:rPr lang="en-US" sz="2100" dirty="0" smtClean="0">
                <a:latin typeface="Times New Roman" pitchFamily="18" charset="0"/>
                <a:cs typeface="Times New Roman" pitchFamily="18" charset="0"/>
              </a:rPr>
              <a:t>)=(1,1,2)</a:t>
            </a:r>
          </a:p>
          <a:p>
            <a:pPr>
              <a:buNone/>
            </a:pPr>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amond(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62500" lnSpcReduction="20000"/>
          </a:bodyPr>
          <a:lstStyle/>
          <a:p>
            <a:pPr fontAlgn="base">
              <a:lnSpc>
                <a:spcPct val="160000"/>
              </a:lnSpc>
              <a:buNone/>
            </a:pPr>
            <a:r>
              <a:rPr lang="en-US" b="1" u="sng" dirty="0" smtClean="0">
                <a:latin typeface="Times New Roman" pitchFamily="18" charset="0"/>
                <a:cs typeface="Times New Roman" pitchFamily="18" charset="0"/>
              </a:rPr>
              <a:t>For Coordinates A(0, 3, 1)</a:t>
            </a:r>
            <a:endParaRPr lang="en-US" b="1" dirty="0" smtClean="0">
              <a:latin typeface="Times New Roman" pitchFamily="18" charset="0"/>
              <a:cs typeface="Times New Roman" pitchFamily="18" charset="0"/>
            </a:endParaRPr>
          </a:p>
          <a:p>
            <a:pPr fontAlgn="base">
              <a:lnSpc>
                <a:spcPct val="160000"/>
              </a:lnSpc>
              <a:buNone/>
            </a:pPr>
            <a:r>
              <a:rPr lang="en-US" dirty="0" smtClean="0">
                <a:latin typeface="Times New Roman" pitchFamily="18" charset="0"/>
                <a:cs typeface="Times New Roman" pitchFamily="18" charset="0"/>
              </a:rPr>
              <a:t> </a:t>
            </a:r>
          </a:p>
          <a:p>
            <a:pPr fontAlgn="base">
              <a:lnSpc>
                <a:spcPct val="160000"/>
              </a:lnSpc>
              <a:buNone/>
            </a:pPr>
            <a:r>
              <a:rPr lang="en-US" dirty="0" smtClean="0">
                <a:latin typeface="Times New Roman" pitchFamily="18" charset="0"/>
                <a:cs typeface="Times New Roman" pitchFamily="18" charset="0"/>
              </a:rPr>
              <a:t>Let the new coordinates of A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60000"/>
              </a:lnSpc>
              <a:buNone/>
            </a:pPr>
            <a:r>
              <a:rPr lang="en-US" dirty="0" smtClean="0">
                <a:latin typeface="Times New Roman" pitchFamily="18" charset="0"/>
                <a:cs typeface="Times New Roman" pitchFamily="18" charset="0"/>
              </a:rPr>
              <a:t> </a:t>
            </a:r>
          </a:p>
          <a:p>
            <a:pPr fontAlgn="base">
              <a:lnSpc>
                <a:spcPct val="160000"/>
              </a:lnSpc>
              <a:buNone/>
            </a:pPr>
            <a:r>
              <a:rPr lang="en-US" dirty="0" smtClean="0">
                <a:latin typeface="Times New Roman" pitchFamily="18" charset="0"/>
                <a:cs typeface="Times New Roman" pitchFamily="18" charset="0"/>
              </a:rPr>
              <a:t>Applying the translation equations, we have-</a:t>
            </a:r>
          </a:p>
          <a:p>
            <a:pPr fontAlgn="base">
              <a:lnSpc>
                <a:spcPct val="16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 0 + 1 = 1</a:t>
            </a:r>
          </a:p>
          <a:p>
            <a:pPr fontAlgn="base">
              <a:lnSpc>
                <a:spcPct val="16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T</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 3 + 1 = 4</a:t>
            </a:r>
          </a:p>
          <a:p>
            <a:pPr fontAlgn="base">
              <a:lnSpc>
                <a:spcPct val="160000"/>
              </a:lnSpc>
              <a:buNone/>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a:t>
            </a:r>
            <a:r>
              <a:rPr lang="en-US" baseline="-25000" dirty="0" err="1" smtClean="0">
                <a:latin typeface="Times New Roman" pitchFamily="18" charset="0"/>
                <a:cs typeface="Times New Roman" pitchFamily="18" charset="0"/>
              </a:rPr>
              <a:t>z</a:t>
            </a:r>
            <a:r>
              <a:rPr lang="en-US" dirty="0" smtClean="0">
                <a:latin typeface="Times New Roman" pitchFamily="18" charset="0"/>
                <a:cs typeface="Times New Roman" pitchFamily="18" charset="0"/>
              </a:rPr>
              <a:t> = 1 + 2 = 3</a:t>
            </a:r>
          </a:p>
          <a:p>
            <a:pPr fontAlgn="base">
              <a:lnSpc>
                <a:spcPct val="160000"/>
              </a:lnSpc>
              <a:buNone/>
            </a:pPr>
            <a:r>
              <a:rPr lang="en-US" dirty="0" smtClean="0">
                <a:latin typeface="Times New Roman" pitchFamily="18" charset="0"/>
                <a:cs typeface="Times New Roman" pitchFamily="18" charset="0"/>
              </a:rPr>
              <a:t> </a:t>
            </a:r>
          </a:p>
          <a:p>
            <a:pPr fontAlgn="base">
              <a:lnSpc>
                <a:spcPct val="160000"/>
              </a:lnSpc>
              <a:buNone/>
            </a:pPr>
            <a:r>
              <a:rPr lang="en-US" dirty="0" smtClean="0">
                <a:latin typeface="Times New Roman" pitchFamily="18" charset="0"/>
                <a:cs typeface="Times New Roman" pitchFamily="18" charset="0"/>
              </a:rPr>
              <a:t>Thus, New coordinates of A = (1, 4, 3).</a:t>
            </a:r>
          </a:p>
          <a:p>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amond(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amond(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amond(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amond(in)">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a:bodyPr>
          <a:lstStyle/>
          <a:p>
            <a:r>
              <a:rPr lang="en-US" sz="2200" dirty="0" smtClean="0">
                <a:latin typeface="Times New Roman" pitchFamily="18" charset="0"/>
                <a:cs typeface="Times New Roman" pitchFamily="18" charset="0"/>
              </a:rPr>
              <a:t>In this formula, m is a line of the slope and b is intercept of y in the line. In positions (x1, y1) and (x2, y2), two endpoints are specified for the line segment.</a:t>
            </a: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endParaRPr lang="en-IN"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value of slope m and b can be determined accordingly</a:t>
            </a:r>
            <a:br>
              <a:rPr lang="en-US" sz="2200" dirty="0" smtClean="0">
                <a:latin typeface="Times New Roman" pitchFamily="18" charset="0"/>
                <a:cs typeface="Times New Roman" pitchFamily="18" charset="0"/>
              </a:rPr>
            </a:br>
            <a:r>
              <a:rPr lang="en-US" sz="2200" dirty="0" smtClean="0">
                <a:latin typeface="Times New Roman" pitchFamily="18" charset="0"/>
                <a:cs typeface="Times New Roman" pitchFamily="18" charset="0"/>
              </a:rPr>
              <a:t>                             • m = y2 – y1 / x2 – x1</a:t>
            </a:r>
            <a:br>
              <a:rPr lang="en-US" sz="2200" dirty="0" smtClean="0">
                <a:latin typeface="Times New Roman" pitchFamily="18" charset="0"/>
                <a:cs typeface="Times New Roman" pitchFamily="18" charset="0"/>
              </a:rPr>
            </a:br>
            <a:r>
              <a:rPr lang="en-US" sz="2200" dirty="0" smtClean="0">
                <a:latin typeface="Times New Roman" pitchFamily="18" charset="0"/>
                <a:cs typeface="Times New Roman" pitchFamily="18" charset="0"/>
              </a:rPr>
              <a:t>                             • i.e. M = </a:t>
            </a:r>
            <a:r>
              <a:rPr lang="en-US" sz="2200" dirty="0" err="1" smtClean="0">
                <a:latin typeface="Times New Roman" pitchFamily="18" charset="0"/>
                <a:cs typeface="Times New Roman" pitchFamily="18" charset="0"/>
              </a:rPr>
              <a:t>Δy</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Δx</a:t>
            </a:r>
            <a:endParaRPr lang="en-US" sz="2200" dirty="0" smtClean="0">
              <a:latin typeface="Times New Roman" pitchFamily="18" charset="0"/>
              <a:cs typeface="Times New Roman" pitchFamily="18" charset="0"/>
            </a:endParaRPr>
          </a:p>
          <a:p>
            <a:endParaRPr lang="en-US" dirty="0"/>
          </a:p>
        </p:txBody>
      </p:sp>
      <p:pic>
        <p:nvPicPr>
          <p:cNvPr id="97282" name="Picture 2" descr="line segment"/>
          <p:cNvPicPr>
            <a:picLocks noChangeAspect="1" noChangeArrowheads="1"/>
          </p:cNvPicPr>
          <p:nvPr/>
        </p:nvPicPr>
        <p:blipFill>
          <a:blip r:embed="rId2" cstate="print"/>
          <a:srcRect l="8042" t="5876" r="3490" b="7949"/>
          <a:stretch>
            <a:fillRect/>
          </a:stretch>
        </p:blipFill>
        <p:spPr bwMode="auto">
          <a:xfrm>
            <a:off x="3203848" y="2176061"/>
            <a:ext cx="3456384" cy="2765107"/>
          </a:xfrm>
          <a:prstGeom prst="rect">
            <a:avLst/>
          </a:prstGeom>
          <a:noFill/>
        </p:spPr>
      </p:pic>
      <p:sp>
        <p:nvSpPr>
          <p:cNvPr id="5" name="Title 1"/>
          <p:cNvSpPr txBox="1">
            <a:spLocks/>
          </p:cNvSpPr>
          <p:nvPr/>
        </p:nvSpPr>
        <p:spPr>
          <a:xfrm>
            <a:off x="-201216" y="332656"/>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smtClean="0">
                <a:ln>
                  <a:noFill/>
                </a:ln>
                <a:solidFill>
                  <a:srgbClr val="FFC000"/>
                </a:solidFill>
                <a:effectLst/>
                <a:uLnTx/>
                <a:uFillTx/>
                <a:latin typeface="Times New Roman" pitchFamily="18" charset="0"/>
                <a:ea typeface="Tahoma" pitchFamily="34" charset="0"/>
                <a:cs typeface="Times New Roman" pitchFamily="18" charset="0"/>
              </a:rPr>
              <a:t>Introduction to Line Drawing Algorithm</a:t>
            </a:r>
            <a:r>
              <a:rPr kumimoji="0" lang="en-US" sz="4400" b="1" i="0" u="none" strike="noStrike" kern="1200" cap="none" spc="0" normalizeH="0" baseline="0" noProof="0" smtClean="0">
                <a:ln>
                  <a:noFill/>
                </a:ln>
                <a:solidFill>
                  <a:schemeClr val="tx1"/>
                </a:solidFill>
                <a:effectLst/>
                <a:uLnTx/>
                <a:uFillTx/>
                <a:latin typeface="+mj-lt"/>
                <a:ea typeface="+mj-ea"/>
                <a:cs typeface="+mj-cs"/>
              </a:rPr>
              <a:t/>
            </a:r>
            <a:br>
              <a:rPr kumimoji="0" lang="en-US" sz="4400" b="1" i="0" u="none" strike="noStrike" kern="1200" cap="none" spc="0" normalizeH="0" baseline="0" noProof="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fontScale="62500" lnSpcReduction="20000"/>
          </a:bodyPr>
          <a:lstStyle/>
          <a:p>
            <a:pPr fontAlgn="base">
              <a:lnSpc>
                <a:spcPct val="150000"/>
              </a:lnSpc>
              <a:buNone/>
            </a:pPr>
            <a:r>
              <a:rPr lang="en-US" b="1" u="sng" dirty="0" smtClean="0">
                <a:latin typeface="Times New Roman" pitchFamily="18" charset="0"/>
                <a:cs typeface="Times New Roman" pitchFamily="18" charset="0"/>
              </a:rPr>
              <a:t>For Coordinates B(3, 3, 2)</a:t>
            </a:r>
            <a:endParaRPr lang="en-US" b="1" dirty="0" smtClean="0">
              <a:latin typeface="Times New Roman" pitchFamily="18" charset="0"/>
              <a:cs typeface="Times New Roman" pitchFamily="18" charset="0"/>
            </a:endParaRPr>
          </a:p>
          <a:p>
            <a:pPr fontAlgn="base">
              <a:lnSpc>
                <a:spcPct val="150000"/>
              </a:lnSpc>
              <a:buNone/>
            </a:pPr>
            <a:r>
              <a:rPr lang="en-US" dirty="0" smtClean="0">
                <a:latin typeface="Times New Roman" pitchFamily="18" charset="0"/>
                <a:cs typeface="Times New Roman" pitchFamily="18" charset="0"/>
              </a:rPr>
              <a:t> Let the new coordinates of B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50000"/>
              </a:lnSpc>
              <a:buNone/>
            </a:pPr>
            <a:endParaRPr lang="en-US" dirty="0" smtClean="0">
              <a:latin typeface="Times New Roman" pitchFamily="18" charset="0"/>
              <a:cs typeface="Times New Roman" pitchFamily="18" charset="0"/>
            </a:endParaRPr>
          </a:p>
          <a:p>
            <a:pPr fontAlgn="base">
              <a:lnSpc>
                <a:spcPct val="150000"/>
              </a:lnSpc>
              <a:buNone/>
            </a:pPr>
            <a:r>
              <a:rPr lang="en-US" dirty="0" smtClean="0">
                <a:latin typeface="Times New Roman" pitchFamily="18" charset="0"/>
                <a:cs typeface="Times New Roman" pitchFamily="18" charset="0"/>
              </a:rPr>
              <a:t> Applying the translation equations, we have-</a:t>
            </a:r>
          </a:p>
          <a:p>
            <a:pPr fontAlgn="base">
              <a:lnSpc>
                <a:spcPct val="150000"/>
              </a:lnSpc>
              <a:buNone/>
            </a:pPr>
            <a:endParaRPr lang="en-US" dirty="0" smtClean="0">
              <a:latin typeface="Times New Roman" pitchFamily="18" charset="0"/>
              <a:cs typeface="Times New Roman" pitchFamily="18" charset="0"/>
            </a:endParaRPr>
          </a:p>
          <a:p>
            <a:pPr fontAlgn="base">
              <a:lnSpc>
                <a:spcPct val="150000"/>
              </a:lnSpc>
              <a:buNone/>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 3 + 1 = 4</a:t>
            </a:r>
          </a:p>
          <a:p>
            <a:pPr fontAlgn="base">
              <a:lnSpc>
                <a:spcPct val="150000"/>
              </a:lnSpc>
              <a:buNone/>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T</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 3 + 1 = 4</a:t>
            </a:r>
          </a:p>
          <a:p>
            <a:pPr fontAlgn="base">
              <a:lnSpc>
                <a:spcPct val="150000"/>
              </a:lnSpc>
              <a:buNone/>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a:t>
            </a:r>
            <a:r>
              <a:rPr lang="en-US" baseline="-25000" dirty="0" err="1" smtClean="0">
                <a:latin typeface="Times New Roman" pitchFamily="18" charset="0"/>
                <a:cs typeface="Times New Roman" pitchFamily="18" charset="0"/>
              </a:rPr>
              <a:t>z</a:t>
            </a:r>
            <a:r>
              <a:rPr lang="en-US" dirty="0" smtClean="0">
                <a:latin typeface="Times New Roman" pitchFamily="18" charset="0"/>
                <a:cs typeface="Times New Roman" pitchFamily="18" charset="0"/>
              </a:rPr>
              <a:t> = 2 + 2 = 4</a:t>
            </a:r>
          </a:p>
          <a:p>
            <a:pPr fontAlgn="base">
              <a:lnSpc>
                <a:spcPct val="150000"/>
              </a:lnSpc>
              <a:buNone/>
            </a:pPr>
            <a:endParaRPr lang="en-US" dirty="0" smtClean="0">
              <a:latin typeface="Times New Roman" pitchFamily="18" charset="0"/>
              <a:cs typeface="Times New Roman" pitchFamily="18" charset="0"/>
            </a:endParaRPr>
          </a:p>
          <a:p>
            <a:pPr fontAlgn="base">
              <a:lnSpc>
                <a:spcPct val="150000"/>
              </a:lnSpc>
              <a:buNone/>
            </a:pPr>
            <a:r>
              <a:rPr lang="en-US" dirty="0" smtClean="0">
                <a:latin typeface="Times New Roman" pitchFamily="18" charset="0"/>
                <a:cs typeface="Times New Roman" pitchFamily="18" charset="0"/>
              </a:rPr>
              <a:t> Thus, New coordinates of B = (4, 4, 4).</a:t>
            </a:r>
          </a:p>
          <a:p>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amond(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amond(in)">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amond(in)">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amond(in)">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diamond(in)">
                                      <p:cBhvr>
                                        <p:cTn id="37"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For Coordinates C(3, 0, 0)</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Let the new coordinates of C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Applying the translation equations, we have-</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 3 + 1 = 4</a:t>
            </a: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 0 + 1 = 1</a:t>
            </a:r>
          </a:p>
          <a:p>
            <a:pPr fontAlgn="base">
              <a:lnSpc>
                <a:spcPct val="150000"/>
              </a:lnSpc>
              <a:buNone/>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 0 + 2 = 2</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Thus, New coordinates of C = (4, 1, 2).</a:t>
            </a:r>
          </a:p>
          <a:p>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amond(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amond(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amond(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amond(in)">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435280" cy="4929411"/>
          </a:xfrm>
        </p:spPr>
        <p:txBody>
          <a:bodyPr>
            <a:normAutofit/>
          </a:bodyPr>
          <a:lstStyle/>
          <a:p>
            <a:pPr fontAlgn="base">
              <a:buNone/>
            </a:pPr>
            <a:r>
              <a:rPr lang="en-US" sz="2000" b="1" u="sng" dirty="0" smtClean="0">
                <a:latin typeface="Times New Roman" pitchFamily="18" charset="0"/>
                <a:cs typeface="Times New Roman" pitchFamily="18" charset="0"/>
              </a:rPr>
              <a:t>For Coordinates D(0, 0, 0)</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Let the new coordinates of D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Applying the translation equations, we have-</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 0 + 1 = 1</a:t>
            </a: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T</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 0 + 1 = 1</a:t>
            </a:r>
          </a:p>
          <a:p>
            <a:pPr fontAlgn="base">
              <a:lnSpc>
                <a:spcPct val="150000"/>
              </a:lnSpc>
              <a:buNone/>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 0 + 2 = 2</a:t>
            </a:r>
          </a:p>
          <a:p>
            <a:pPr fontAlgn="base">
              <a:lnSpc>
                <a:spcPct val="150000"/>
              </a:lnSpc>
              <a:buNone/>
            </a:pPr>
            <a:r>
              <a:rPr lang="en-US" sz="2000" dirty="0" smtClean="0">
                <a:latin typeface="Times New Roman" pitchFamily="18" charset="0"/>
                <a:cs typeface="Times New Roman" pitchFamily="18" charset="0"/>
              </a:rPr>
              <a:t> Thus, New coordinates of D = (1, 1, 2).</a:t>
            </a:r>
          </a:p>
          <a:p>
            <a:pPr>
              <a:lnSpc>
                <a:spcPct val="150000"/>
              </a:lnSpc>
              <a:buNone/>
            </a:pPr>
            <a:r>
              <a:rPr lang="en-US" sz="2000" dirty="0" smtClean="0">
                <a:latin typeface="Times New Roman" pitchFamily="18" charset="0"/>
                <a:cs typeface="Times New Roman" pitchFamily="18" charset="0"/>
              </a:rPr>
              <a:t>Thus,</a:t>
            </a:r>
          </a:p>
          <a:p>
            <a:pPr>
              <a:lnSpc>
                <a:spcPct val="150000"/>
              </a:lnSpc>
              <a:buNone/>
            </a:pPr>
            <a:r>
              <a:rPr lang="en-US" sz="2000" dirty="0" smtClean="0">
                <a:latin typeface="Times New Roman" pitchFamily="18" charset="0"/>
                <a:cs typeface="Times New Roman" pitchFamily="18" charset="0"/>
              </a:rPr>
              <a:t>       New coordinates of the object = A (1, 4, 3), B(4, 4, 4), C(4, 1, 2), D(1, 1,2).</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Translation </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amond(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amond(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amond(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
        <p:nvSpPr>
          <p:cNvPr id="3" name="Content Placeholder 2"/>
          <p:cNvSpPr>
            <a:spLocks noGrp="1"/>
          </p:cNvSpPr>
          <p:nvPr>
            <p:ph idx="1"/>
          </p:nvPr>
        </p:nvSpPr>
        <p:spPr>
          <a:xfrm>
            <a:off x="457200" y="980728"/>
            <a:ext cx="8229600" cy="5400600"/>
          </a:xfrm>
        </p:spPr>
        <p:txBody>
          <a:bodyPr>
            <a:normAutofit fontScale="25000" lnSpcReduction="20000"/>
          </a:bodyPr>
          <a:lstStyle/>
          <a:p>
            <a:pPr fontAlgn="base">
              <a:lnSpc>
                <a:spcPct val="150000"/>
              </a:lnSpc>
              <a:buNone/>
            </a:pPr>
            <a:r>
              <a:rPr lang="en-US" sz="2000" dirty="0" smtClean="0">
                <a:solidFill>
                  <a:srgbClr val="FF0000"/>
                </a:solidFill>
                <a:latin typeface="Times New Roman" pitchFamily="18" charset="0"/>
                <a:cs typeface="Times New Roman" pitchFamily="18" charset="0"/>
              </a:rPr>
              <a:t>	</a:t>
            </a:r>
            <a:r>
              <a:rPr lang="en-US" sz="8000" dirty="0" smtClean="0">
                <a:solidFill>
                  <a:srgbClr val="FF0000"/>
                </a:solidFill>
                <a:latin typeface="Times New Roman" pitchFamily="18" charset="0"/>
                <a:cs typeface="Times New Roman" pitchFamily="18" charset="0"/>
              </a:rPr>
              <a:t>In Computer graphics,3D Rotation is a process of rotating an object with respect to an angle in a three dimensional plane.</a:t>
            </a:r>
          </a:p>
          <a:p>
            <a:pPr fontAlgn="base">
              <a:lnSpc>
                <a:spcPct val="170000"/>
              </a:lnSpc>
              <a:buNone/>
            </a:pPr>
            <a:r>
              <a:rPr lang="en-US" sz="8000" dirty="0" smtClean="0">
                <a:latin typeface="Times New Roman" pitchFamily="18" charset="0"/>
                <a:cs typeface="Times New Roman" pitchFamily="18" charset="0"/>
              </a:rPr>
              <a:t>Consider a point object O has to be rotated from one angle to another in a 3D plane.</a:t>
            </a:r>
          </a:p>
          <a:p>
            <a:pPr fontAlgn="base">
              <a:lnSpc>
                <a:spcPct val="170000"/>
              </a:lnSpc>
              <a:buNone/>
            </a:pPr>
            <a:r>
              <a:rPr lang="en-US" sz="8000" dirty="0" smtClean="0">
                <a:latin typeface="Times New Roman" pitchFamily="18" charset="0"/>
                <a:cs typeface="Times New Roman" pitchFamily="18" charset="0"/>
              </a:rPr>
              <a:t> Let- </a:t>
            </a:r>
          </a:p>
          <a:p>
            <a:pPr fontAlgn="base">
              <a:lnSpc>
                <a:spcPct val="170000"/>
              </a:lnSpc>
              <a:buNone/>
            </a:pPr>
            <a:r>
              <a:rPr lang="en-US" sz="8000" dirty="0" smtClean="0">
                <a:latin typeface="Times New Roman" pitchFamily="18" charset="0"/>
                <a:cs typeface="Times New Roman" pitchFamily="18" charset="0"/>
              </a:rPr>
              <a:t>Initial coordinates of the object O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Z</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a:t>
            </a:r>
          </a:p>
          <a:p>
            <a:pPr fontAlgn="base">
              <a:lnSpc>
                <a:spcPct val="170000"/>
              </a:lnSpc>
              <a:buNone/>
            </a:pPr>
            <a:r>
              <a:rPr lang="en-US" sz="8000" dirty="0" smtClean="0">
                <a:latin typeface="Times New Roman" pitchFamily="18" charset="0"/>
                <a:cs typeface="Times New Roman" pitchFamily="18" charset="0"/>
              </a:rPr>
              <a:t>Initial angle of the object O with respect to origin = Φ</a:t>
            </a:r>
          </a:p>
          <a:p>
            <a:pPr fontAlgn="base">
              <a:lnSpc>
                <a:spcPct val="170000"/>
              </a:lnSpc>
              <a:buNone/>
            </a:pPr>
            <a:r>
              <a:rPr lang="en-US" sz="8000" dirty="0" smtClean="0">
                <a:latin typeface="Times New Roman" pitchFamily="18" charset="0"/>
                <a:cs typeface="Times New Roman" pitchFamily="18" charset="0"/>
              </a:rPr>
              <a:t>Rotation angle = θ</a:t>
            </a:r>
          </a:p>
          <a:p>
            <a:pPr fontAlgn="base">
              <a:lnSpc>
                <a:spcPct val="170000"/>
              </a:lnSpc>
              <a:buNone/>
            </a:pPr>
            <a:r>
              <a:rPr lang="en-US" sz="8000" dirty="0" smtClean="0">
                <a:latin typeface="Times New Roman" pitchFamily="18" charset="0"/>
                <a:cs typeface="Times New Roman" pitchFamily="18" charset="0"/>
              </a:rPr>
              <a:t>New coordinates of the object O after rotation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Z</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a:t>
            </a:r>
          </a:p>
          <a:p>
            <a:pPr fontAlgn="base">
              <a:lnSpc>
                <a:spcPct val="170000"/>
              </a:lnSpc>
              <a:buNone/>
            </a:pPr>
            <a:r>
              <a:rPr lang="en-US" sz="8000" dirty="0" smtClean="0">
                <a:latin typeface="Times New Roman" pitchFamily="18" charset="0"/>
                <a:cs typeface="Times New Roman" pitchFamily="18" charset="0"/>
              </a:rPr>
              <a:t> In 3 dimensions, there are 3 possible types of rotation-</a:t>
            </a:r>
          </a:p>
          <a:p>
            <a:pPr fontAlgn="base">
              <a:lnSpc>
                <a:spcPct val="170000"/>
              </a:lnSpc>
              <a:buNone/>
            </a:pPr>
            <a:r>
              <a:rPr lang="en-US" sz="8000" dirty="0" smtClean="0">
                <a:latin typeface="Times New Roman" pitchFamily="18" charset="0"/>
                <a:cs typeface="Times New Roman" pitchFamily="18" charset="0"/>
              </a:rPr>
              <a:t>X-axis </a:t>
            </a:r>
            <a:r>
              <a:rPr lang="en-US" sz="8000" dirty="0" err="1" smtClean="0">
                <a:latin typeface="Times New Roman" pitchFamily="18" charset="0"/>
                <a:cs typeface="Times New Roman" pitchFamily="18" charset="0"/>
              </a:rPr>
              <a:t>Rotation,Y</a:t>
            </a:r>
            <a:r>
              <a:rPr lang="en-US" sz="8000" dirty="0" smtClean="0">
                <a:latin typeface="Times New Roman" pitchFamily="18" charset="0"/>
                <a:cs typeface="Times New Roman" pitchFamily="18" charset="0"/>
              </a:rPr>
              <a:t>-axis </a:t>
            </a:r>
            <a:r>
              <a:rPr lang="en-US" sz="8000" dirty="0" err="1" smtClean="0">
                <a:latin typeface="Times New Roman" pitchFamily="18" charset="0"/>
                <a:cs typeface="Times New Roman" pitchFamily="18" charset="0"/>
              </a:rPr>
              <a:t>Rotation,Z</a:t>
            </a:r>
            <a:r>
              <a:rPr lang="en-US" sz="8000" dirty="0" smtClean="0">
                <a:latin typeface="Times New Roman" pitchFamily="18" charset="0"/>
                <a:cs typeface="Times New Roman" pitchFamily="18" charset="0"/>
              </a:rPr>
              <a:t>-axis Rotation</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pic>
        <p:nvPicPr>
          <p:cNvPr id="199682" name="Picture 2" descr="C:\Users\jagan\Downloads\affine-space-rotationx.gif"/>
          <p:cNvPicPr>
            <a:picLocks noGrp="1" noChangeAspect="1" noChangeArrowheads="1" noCrop="1"/>
          </p:cNvPicPr>
          <p:nvPr>
            <p:ph idx="1"/>
          </p:nvPr>
        </p:nvPicPr>
        <p:blipFill>
          <a:blip r:embed="rId2" cstate="print"/>
          <a:srcRect/>
          <a:stretch>
            <a:fillRect/>
          </a:stretch>
        </p:blipFill>
        <p:spPr bwMode="auto">
          <a:xfrm>
            <a:off x="2051720" y="1340768"/>
            <a:ext cx="4388321" cy="4521668"/>
          </a:xfrm>
          <a:prstGeom prst="rect">
            <a:avLst/>
          </a:prstGeom>
          <a:noFill/>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pic>
        <p:nvPicPr>
          <p:cNvPr id="202754" name="Picture 2" descr="C:\Users\jagan\Downloads\affine-space-rotationz.jif"/>
          <p:cNvPicPr>
            <a:picLocks noGrp="1" noChangeAspect="1" noChangeArrowheads="1" noCrop="1"/>
          </p:cNvPicPr>
          <p:nvPr>
            <p:ph idx="1"/>
          </p:nvPr>
        </p:nvPicPr>
        <p:blipFill>
          <a:blip r:embed="rId2" cstate="print"/>
          <a:srcRect/>
          <a:stretch>
            <a:fillRect/>
          </a:stretch>
        </p:blipFill>
        <p:spPr bwMode="auto">
          <a:xfrm>
            <a:off x="2267744" y="1340768"/>
            <a:ext cx="4604345" cy="4744256"/>
          </a:xfrm>
          <a:prstGeom prst="rect">
            <a:avLst/>
          </a:prstGeom>
          <a:noFill/>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pic>
        <p:nvPicPr>
          <p:cNvPr id="203780" name="Picture 4" descr="C:\Users\jagan\Downloads\image25 (1).jif"/>
          <p:cNvPicPr>
            <a:picLocks noGrp="1" noChangeAspect="1" noChangeArrowheads="1" noCrop="1"/>
          </p:cNvPicPr>
          <p:nvPr>
            <p:ph idx="1"/>
          </p:nvPr>
        </p:nvPicPr>
        <p:blipFill>
          <a:blip r:embed="rId2" cstate="print"/>
          <a:srcRect/>
          <a:stretch>
            <a:fillRect/>
          </a:stretch>
        </p:blipFill>
        <p:spPr bwMode="auto">
          <a:xfrm>
            <a:off x="1979712" y="1052736"/>
            <a:ext cx="4748361" cy="5104296"/>
          </a:xfrm>
          <a:prstGeom prst="rect">
            <a:avLst/>
          </a:prstGeo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4525963"/>
          </a:xfrm>
        </p:spPr>
        <p:txBody>
          <a:bodyPr>
            <a:normAutofit fontScale="70000" lnSpcReduction="20000"/>
          </a:bodyPr>
          <a:lstStyle/>
          <a:p>
            <a:pPr fontAlgn="base">
              <a:lnSpc>
                <a:spcPct val="220000"/>
              </a:lnSpc>
              <a:buNone/>
            </a:pPr>
            <a:r>
              <a:rPr lang="en-US" b="1" u="sng" dirty="0" smtClean="0">
                <a:latin typeface="Times New Roman" pitchFamily="18" charset="0"/>
                <a:cs typeface="Times New Roman" pitchFamily="18" charset="0"/>
              </a:rPr>
              <a:t>For X-Axis Rotation-</a:t>
            </a:r>
            <a:endParaRPr lang="en-US" b="1" dirty="0" smtClean="0">
              <a:latin typeface="Times New Roman" pitchFamily="18" charset="0"/>
              <a:cs typeface="Times New Roman" pitchFamily="18" charset="0"/>
            </a:endParaRPr>
          </a:p>
          <a:p>
            <a:pPr fontAlgn="base">
              <a:lnSpc>
                <a:spcPct val="220000"/>
              </a:lnSpc>
              <a:buNone/>
            </a:pPr>
            <a:r>
              <a:rPr lang="en-US" sz="2900" dirty="0" smtClean="0">
                <a:latin typeface="Times New Roman" pitchFamily="18" charset="0"/>
                <a:cs typeface="Times New Roman" pitchFamily="18" charset="0"/>
              </a:rPr>
              <a:t> This rotation is achieved by using the following rotation equations-</a:t>
            </a:r>
          </a:p>
          <a:p>
            <a:pPr fontAlgn="base">
              <a:lnSpc>
                <a:spcPct val="220000"/>
              </a:lnSpc>
              <a:buNone/>
            </a:pP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old</a:t>
            </a:r>
            <a:endParaRPr lang="en-US" sz="2900" dirty="0" smtClean="0">
              <a:latin typeface="Times New Roman" pitchFamily="18" charset="0"/>
              <a:cs typeface="Times New Roman" pitchFamily="18" charset="0"/>
            </a:endParaRPr>
          </a:p>
          <a:p>
            <a:pPr fontAlgn="base">
              <a:lnSpc>
                <a:spcPct val="220000"/>
              </a:lnSpc>
              <a:buNone/>
            </a:pP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cosθ</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sinθ</a:t>
            </a:r>
            <a:endParaRPr lang="en-US" sz="2900" dirty="0" smtClean="0">
              <a:latin typeface="Times New Roman" pitchFamily="18" charset="0"/>
              <a:cs typeface="Times New Roman" pitchFamily="18" charset="0"/>
            </a:endParaRPr>
          </a:p>
          <a:p>
            <a:pPr fontAlgn="base">
              <a:lnSpc>
                <a:spcPct val="220000"/>
              </a:lnSpc>
              <a:buNone/>
            </a:pP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sinθ</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cosθ</a:t>
            </a:r>
            <a:endParaRPr lang="en-US" sz="2900" dirty="0" smtClean="0">
              <a:latin typeface="Times New Roman" pitchFamily="18" charset="0"/>
              <a:cs typeface="Times New Roman" pitchFamily="18" charset="0"/>
            </a:endParaRPr>
          </a:p>
          <a:p>
            <a:pPr fontAlgn="base">
              <a:lnSpc>
                <a:spcPct val="220000"/>
              </a:lnSpc>
              <a:buNone/>
            </a:pPr>
            <a:r>
              <a:rPr lang="en-US" sz="2900" dirty="0" smtClean="0">
                <a:latin typeface="Times New Roman" pitchFamily="18" charset="0"/>
                <a:cs typeface="Times New Roman" pitchFamily="18" charset="0"/>
              </a:rPr>
              <a:t> In Matrix form, the above rotation equations may be represented as-</a:t>
            </a:r>
          </a:p>
          <a:p>
            <a:pPr>
              <a:lnSpc>
                <a:spcPct val="220000"/>
              </a:lnSpc>
              <a:buNone/>
            </a:pPr>
            <a:endParaRPr lang="en-US" dirty="0">
              <a:latin typeface="Times New Roman" pitchFamily="18" charset="0"/>
              <a:cs typeface="Times New Roman" pitchFamily="18" charset="0"/>
            </a:endParaRPr>
          </a:p>
        </p:txBody>
      </p:sp>
      <p:pic>
        <p:nvPicPr>
          <p:cNvPr id="273410" name="Picture 2" descr="https://www.gatevidyalay.com/wp-content/uploads/2019/09/3D-Rotation-Matrix-in-Computer-Graphics-X-Axis-Rotation-1.png"/>
          <p:cNvPicPr>
            <a:picLocks noChangeAspect="1" noChangeArrowheads="1"/>
          </p:cNvPicPr>
          <p:nvPr/>
        </p:nvPicPr>
        <p:blipFill>
          <a:blip r:embed="rId2" cstate="print"/>
          <a:srcRect/>
          <a:stretch>
            <a:fillRect/>
          </a:stretch>
        </p:blipFill>
        <p:spPr bwMode="auto">
          <a:xfrm>
            <a:off x="2555776" y="4724022"/>
            <a:ext cx="3960440" cy="1801322"/>
          </a:xfrm>
          <a:prstGeom prst="rect">
            <a:avLst/>
          </a:prstGeom>
          <a:noFill/>
        </p:spPr>
      </p:pic>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73410"/>
                                        </p:tgtEl>
                                        <p:attrNameLst>
                                          <p:attrName>style.visibility</p:attrName>
                                        </p:attrNameLst>
                                      </p:cBhvr>
                                      <p:to>
                                        <p:strVal val="visible"/>
                                      </p:to>
                                    </p:set>
                                    <p:animEffect transition="in" filter="checkerboard(across)">
                                      <p:cBhvr>
                                        <p:cTn id="37" dur="500"/>
                                        <p:tgtEl>
                                          <p:spTgt spid="273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For Y-Axis Rotation-</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This rotation is achieved by using the following rotation equations-</a:t>
            </a:r>
          </a:p>
          <a:p>
            <a:pPr fontAlgn="base">
              <a:lnSpc>
                <a:spcPct val="15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sinθ</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cosθ</a:t>
            </a:r>
            <a:endParaRPr lang="en-US" sz="2000" dirty="0" smtClean="0">
              <a:latin typeface="Times New Roman" pitchFamily="18" charset="0"/>
              <a:cs typeface="Times New Roman" pitchFamily="18" charset="0"/>
            </a:endParaRPr>
          </a:p>
          <a:p>
            <a:pPr fontAlgn="base">
              <a:lnSpc>
                <a:spcPct val="15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cosθ</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sinθ</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In Matrix form, the above rotation equations may be represented as-</a:t>
            </a:r>
          </a:p>
          <a:p>
            <a:pPr>
              <a:buNone/>
            </a:pPr>
            <a:endParaRPr lang="en-US" dirty="0"/>
          </a:p>
        </p:txBody>
      </p:sp>
      <p:pic>
        <p:nvPicPr>
          <p:cNvPr id="272386" name="Picture 2" descr="https://www.gatevidyalay.com/wp-content/uploads/2019/09/3D-Rotation-Matrix-in-Computer-Graphics-Y-Axis-Rotation-1.png"/>
          <p:cNvPicPr>
            <a:picLocks noChangeAspect="1" noChangeArrowheads="1"/>
          </p:cNvPicPr>
          <p:nvPr/>
        </p:nvPicPr>
        <p:blipFill>
          <a:blip r:embed="rId2" cstate="print"/>
          <a:srcRect/>
          <a:stretch>
            <a:fillRect/>
          </a:stretch>
        </p:blipFill>
        <p:spPr bwMode="auto">
          <a:xfrm>
            <a:off x="1331641" y="4005064"/>
            <a:ext cx="5256584" cy="2477054"/>
          </a:xfrm>
          <a:prstGeom prst="rect">
            <a:avLst/>
          </a:prstGeom>
          <a:noFill/>
        </p:spPr>
      </p:pic>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72386"/>
                                        </p:tgtEl>
                                        <p:attrNameLst>
                                          <p:attrName>style.visibility</p:attrName>
                                        </p:attrNameLst>
                                      </p:cBhvr>
                                      <p:to>
                                        <p:strVal val="visible"/>
                                      </p:to>
                                    </p:set>
                                    <p:animEffect transition="in" filter="checkerboard(across)">
                                      <p:cBhvr>
                                        <p:cTn id="37" dur="500"/>
                                        <p:tgtEl>
                                          <p:spTgt spid="272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47253"/>
            <a:ext cx="8229600" cy="4525963"/>
          </a:xfrm>
        </p:spPr>
        <p:txBody>
          <a:bodyPr>
            <a:normAutofit/>
          </a:bodyPr>
          <a:lstStyle/>
          <a:p>
            <a:pPr fontAlgn="base">
              <a:lnSpc>
                <a:spcPct val="170000"/>
              </a:lnSpc>
              <a:buNone/>
            </a:pPr>
            <a:r>
              <a:rPr lang="en-US" sz="2000" b="1" u="sng" dirty="0" smtClean="0">
                <a:latin typeface="Times New Roman" pitchFamily="18" charset="0"/>
                <a:cs typeface="Times New Roman" pitchFamily="18" charset="0"/>
              </a:rPr>
              <a:t>For Z-Axis Rotation-</a:t>
            </a:r>
            <a:endParaRPr lang="en-US" sz="2000" b="1" dirty="0" smtClean="0">
              <a:latin typeface="Times New Roman" pitchFamily="18" charset="0"/>
              <a:cs typeface="Times New Roman" pitchFamily="18" charset="0"/>
            </a:endParaRPr>
          </a:p>
          <a:p>
            <a:pPr fontAlgn="base">
              <a:lnSpc>
                <a:spcPct val="170000"/>
              </a:lnSpc>
              <a:buNone/>
            </a:pPr>
            <a:r>
              <a:rPr lang="en-US" sz="2000" dirty="0" smtClean="0">
                <a:latin typeface="Times New Roman" pitchFamily="18" charset="0"/>
                <a:cs typeface="Times New Roman" pitchFamily="18" charset="0"/>
              </a:rPr>
              <a:t> This rotation is achieved by using the following rotation equations-</a:t>
            </a:r>
          </a:p>
          <a:p>
            <a:pPr fontAlgn="base">
              <a:lnSpc>
                <a:spcPct val="170000"/>
              </a:lnSpc>
              <a:buNone/>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cosθ</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sinθ</a:t>
            </a:r>
            <a:endParaRPr lang="en-US" sz="2000" dirty="0" smtClean="0">
              <a:latin typeface="Times New Roman" pitchFamily="18" charset="0"/>
              <a:cs typeface="Times New Roman" pitchFamily="18" charset="0"/>
            </a:endParaRPr>
          </a:p>
          <a:p>
            <a:pPr fontAlgn="base">
              <a:lnSpc>
                <a:spcPct val="170000"/>
              </a:lnSpc>
              <a:buNone/>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sinθ</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cosθ</a:t>
            </a:r>
            <a:endParaRPr lang="en-US" sz="2000" dirty="0" smtClean="0">
              <a:latin typeface="Times New Roman" pitchFamily="18" charset="0"/>
              <a:cs typeface="Times New Roman" pitchFamily="18" charset="0"/>
            </a:endParaRPr>
          </a:p>
          <a:p>
            <a:pPr fontAlgn="base">
              <a:lnSpc>
                <a:spcPct val="170000"/>
              </a:lnSpc>
              <a:buNone/>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70000"/>
              </a:lnSpc>
              <a:buNone/>
            </a:pPr>
            <a:r>
              <a:rPr lang="en-US" sz="2000" dirty="0" smtClean="0">
                <a:latin typeface="Times New Roman" pitchFamily="18" charset="0"/>
                <a:cs typeface="Times New Roman" pitchFamily="18" charset="0"/>
              </a:rPr>
              <a:t> In Matrix form, the above rotation equations may be represented as-</a:t>
            </a:r>
          </a:p>
          <a:p>
            <a:pPr>
              <a:buNone/>
            </a:pPr>
            <a:endParaRPr lang="en-US" sz="2000" dirty="0"/>
          </a:p>
        </p:txBody>
      </p:sp>
      <p:pic>
        <p:nvPicPr>
          <p:cNvPr id="271362" name="Picture 2" descr="https://www.gatevidyalay.com/wp-content/uploads/2019/09/3D-Rotation-Matrix-in-Computer-Graphics-Z-Axis-Rotation.png"/>
          <p:cNvPicPr>
            <a:picLocks noChangeAspect="1" noChangeArrowheads="1"/>
          </p:cNvPicPr>
          <p:nvPr/>
        </p:nvPicPr>
        <p:blipFill>
          <a:blip r:embed="rId2" cstate="print"/>
          <a:srcRect/>
          <a:stretch>
            <a:fillRect/>
          </a:stretch>
        </p:blipFill>
        <p:spPr bwMode="auto">
          <a:xfrm>
            <a:off x="1907704" y="4272010"/>
            <a:ext cx="5112568" cy="2325342"/>
          </a:xfrm>
          <a:prstGeom prst="rect">
            <a:avLst/>
          </a:prstGeom>
          <a:noFill/>
        </p:spPr>
      </p:pic>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71362"/>
                                        </p:tgtEl>
                                        <p:attrNameLst>
                                          <p:attrName>style.visibility</p:attrName>
                                        </p:attrNameLst>
                                      </p:cBhvr>
                                      <p:to>
                                        <p:strVal val="visible"/>
                                      </p:to>
                                    </p:set>
                                    <p:animEffect transition="in" filter="checkerboard(across)">
                                      <p:cBhvr>
                                        <p:cTn id="37" dur="500"/>
                                        <p:tgtEl>
                                          <p:spTgt spid="27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EXAMPLE</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5256584"/>
          </a:xfrm>
        </p:spPr>
        <p:txBody>
          <a:bodyPr>
            <a:normAutofit/>
          </a:bodyPr>
          <a:lstStyle/>
          <a:p>
            <a:pPr algn="just">
              <a:buNone/>
            </a:pPr>
            <a:r>
              <a:rPr lang="en-US" sz="2200" b="1" dirty="0" smtClean="0">
                <a:solidFill>
                  <a:srgbClr val="006600"/>
                </a:solidFill>
                <a:latin typeface="Times New Roman" pitchFamily="18" charset="0"/>
                <a:cs typeface="Times New Roman" pitchFamily="18" charset="0"/>
              </a:rPr>
              <a:t>Line endpoints are (0,0) and (4,12). Plot the result to calculate each value of y as the x steps of 0 to 4.</a:t>
            </a:r>
          </a:p>
          <a:p>
            <a:pPr>
              <a:buNone/>
            </a:pPr>
            <a:r>
              <a:rPr lang="en-US" sz="2200" b="1" dirty="0" smtClean="0">
                <a:latin typeface="Times New Roman" pitchFamily="18" charset="0"/>
                <a:cs typeface="Times New Roman" pitchFamily="18" charset="0"/>
              </a:rPr>
              <a:t>Solution: </a:t>
            </a:r>
          </a:p>
          <a:p>
            <a:pPr>
              <a:buNone/>
            </a:pPr>
            <a:r>
              <a:rPr lang="en-US" sz="2200" dirty="0" smtClean="0">
                <a:latin typeface="Times New Roman" pitchFamily="18" charset="0"/>
                <a:cs typeface="Times New Roman" pitchFamily="18" charset="0"/>
              </a:rPr>
              <a:t>So we have a formula of equation of line:</a:t>
            </a:r>
          </a:p>
          <a:p>
            <a:pPr algn="ctr">
              <a:buNone/>
            </a:pPr>
            <a:r>
              <a:rPr lang="en-US" sz="2200" dirty="0" smtClean="0">
                <a:latin typeface="Times New Roman" pitchFamily="18" charset="0"/>
                <a:cs typeface="Times New Roman" pitchFamily="18" charset="0"/>
              </a:rPr>
              <a:t>Y = </a:t>
            </a:r>
            <a:r>
              <a:rPr lang="en-US" sz="2200" dirty="0" err="1" smtClean="0">
                <a:latin typeface="Times New Roman" pitchFamily="18" charset="0"/>
                <a:cs typeface="Times New Roman" pitchFamily="18" charset="0"/>
              </a:rPr>
              <a:t>mx</a:t>
            </a:r>
            <a:r>
              <a:rPr lang="en-US" sz="2200" dirty="0" smtClean="0">
                <a:latin typeface="Times New Roman" pitchFamily="18" charset="0"/>
                <a:cs typeface="Times New Roman" pitchFamily="18" charset="0"/>
              </a:rPr>
              <a:t> + b</a:t>
            </a:r>
          </a:p>
          <a:p>
            <a:pPr>
              <a:buNone/>
            </a:pPr>
            <a:r>
              <a:rPr lang="es-ES" sz="2200" dirty="0" smtClean="0">
                <a:latin typeface="Times New Roman" pitchFamily="18" charset="0"/>
                <a:cs typeface="Times New Roman" pitchFamily="18" charset="0"/>
              </a:rPr>
              <a:t>	 m = y2 – y1 / x2 – x1</a:t>
            </a:r>
            <a:br>
              <a:rPr lang="es-ES" sz="2200" dirty="0" smtClean="0">
                <a:latin typeface="Times New Roman" pitchFamily="18" charset="0"/>
                <a:cs typeface="Times New Roman" pitchFamily="18" charset="0"/>
              </a:rPr>
            </a:br>
            <a:r>
              <a:rPr lang="es-ES" sz="2200" dirty="0" smtClean="0">
                <a:latin typeface="Times New Roman" pitchFamily="18" charset="0"/>
                <a:cs typeface="Times New Roman" pitchFamily="18" charset="0"/>
              </a:rPr>
              <a:t> m = 12 – 0 / 4 – 0</a:t>
            </a:r>
            <a:br>
              <a:rPr lang="es-ES" sz="2200" dirty="0" smtClean="0">
                <a:latin typeface="Times New Roman" pitchFamily="18" charset="0"/>
                <a:cs typeface="Times New Roman" pitchFamily="18" charset="0"/>
              </a:rPr>
            </a:br>
            <a:r>
              <a:rPr lang="es-ES" sz="2200" dirty="0" smtClean="0">
                <a:latin typeface="Times New Roman" pitchFamily="18" charset="0"/>
                <a:cs typeface="Times New Roman" pitchFamily="18" charset="0"/>
              </a:rPr>
              <a:t> m = 3</a:t>
            </a:r>
          </a:p>
          <a:p>
            <a:r>
              <a:rPr lang="en-US" sz="2200" dirty="0" smtClean="0">
                <a:latin typeface="Times New Roman" pitchFamily="18" charset="0"/>
                <a:cs typeface="Times New Roman" pitchFamily="18" charset="0"/>
              </a:rPr>
              <a:t>The y intercept b is then found by linking y1 and x1 to the y = 3 x + b formula, 0 = 3(0) + b. </a:t>
            </a:r>
          </a:p>
          <a:p>
            <a:r>
              <a:rPr lang="en-US" sz="2200" dirty="0" smtClean="0">
                <a:latin typeface="Times New Roman" pitchFamily="18" charset="0"/>
                <a:cs typeface="Times New Roman" pitchFamily="18" charset="0"/>
              </a:rPr>
              <a:t>Therefore, b = 0, so the y = 3x line formula.</a:t>
            </a:r>
          </a:p>
          <a:p>
            <a:r>
              <a:rPr lang="en-US" sz="2200" dirty="0" smtClean="0">
                <a:latin typeface="Times New Roman" pitchFamily="18" charset="0"/>
                <a:cs typeface="Times New Roman" pitchFamily="18" charset="0"/>
              </a:rPr>
              <a:t>The goal is to determine the next x, y location as quickly as possible by the previous one.</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92500" lnSpcReduction="10000"/>
          </a:bodyPr>
          <a:lstStyle/>
          <a:p>
            <a:pPr fontAlgn="base">
              <a:lnSpc>
                <a:spcPct val="170000"/>
              </a:lnSpc>
              <a:buNone/>
            </a:pPr>
            <a:r>
              <a:rPr lang="en-US" sz="2200" b="1" u="sng" dirty="0" smtClean="0">
                <a:latin typeface="Times New Roman" pitchFamily="18" charset="0"/>
                <a:cs typeface="Times New Roman" pitchFamily="18" charset="0"/>
              </a:rPr>
              <a:t>PRACTICE PROBLEMS BASED ON 3D ROTATION IN COMPUTER GRAPHICS-</a:t>
            </a:r>
            <a:endParaRPr lang="en-US" sz="2200" b="1" dirty="0" smtClean="0">
              <a:latin typeface="Times New Roman" pitchFamily="18" charset="0"/>
              <a:cs typeface="Times New Roman" pitchFamily="18" charset="0"/>
            </a:endParaRPr>
          </a:p>
          <a:p>
            <a:pPr fontAlgn="base">
              <a:lnSpc>
                <a:spcPct val="170000"/>
              </a:lnSpc>
              <a:buNone/>
            </a:pPr>
            <a:r>
              <a:rPr lang="en-US" sz="2200"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Problem-01:</a:t>
            </a:r>
            <a:endParaRPr lang="en-US" sz="2200" b="1" dirty="0" smtClean="0">
              <a:latin typeface="Times New Roman" pitchFamily="18" charset="0"/>
              <a:cs typeface="Times New Roman" pitchFamily="18" charset="0"/>
            </a:endParaRPr>
          </a:p>
          <a:p>
            <a:pPr fontAlgn="base">
              <a:lnSpc>
                <a:spcPct val="170000"/>
              </a:lnSpc>
              <a:buNone/>
            </a:pPr>
            <a:r>
              <a:rPr lang="en-US" sz="2200" dirty="0" smtClean="0">
                <a:latin typeface="Times New Roman" pitchFamily="18" charset="0"/>
                <a:cs typeface="Times New Roman" pitchFamily="18" charset="0"/>
              </a:rPr>
              <a:t> Given a homogeneous point (1, 2, 3). Apply rotation 90 degree towards X, Y and Z axis and find out the new coordinate points.</a:t>
            </a:r>
          </a:p>
          <a:p>
            <a:pPr fontAlgn="base">
              <a:lnSpc>
                <a:spcPct val="170000"/>
              </a:lnSpc>
              <a:buNone/>
            </a:pPr>
            <a:r>
              <a:rPr lang="en-US" sz="2200"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Solution-</a:t>
            </a:r>
            <a:endParaRPr lang="en-US" sz="2200" b="1" dirty="0" smtClean="0">
              <a:latin typeface="Times New Roman" pitchFamily="18" charset="0"/>
              <a:cs typeface="Times New Roman" pitchFamily="18" charset="0"/>
            </a:endParaRPr>
          </a:p>
          <a:p>
            <a:pPr fontAlgn="base">
              <a:lnSpc>
                <a:spcPct val="170000"/>
              </a:lnSpc>
              <a:buNone/>
            </a:pPr>
            <a:r>
              <a:rPr lang="en-US" sz="2200" dirty="0" smtClean="0">
                <a:latin typeface="Times New Roman" pitchFamily="18" charset="0"/>
                <a:cs typeface="Times New Roman" pitchFamily="18" charset="0"/>
              </a:rPr>
              <a:t> Given-</a:t>
            </a:r>
          </a:p>
          <a:p>
            <a:pPr fontAlgn="base">
              <a:lnSpc>
                <a:spcPct val="170000"/>
              </a:lnSpc>
              <a:buNone/>
            </a:pPr>
            <a:r>
              <a:rPr lang="en-US" sz="2200" dirty="0" smtClean="0">
                <a:latin typeface="Times New Roman" pitchFamily="18" charset="0"/>
                <a:cs typeface="Times New Roman" pitchFamily="18" charset="0"/>
              </a:rPr>
              <a:t>Old coordinates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(1, 2, 3)</a:t>
            </a:r>
          </a:p>
          <a:p>
            <a:pPr fontAlgn="base">
              <a:lnSpc>
                <a:spcPct val="170000"/>
              </a:lnSpc>
              <a:buNone/>
            </a:pPr>
            <a:r>
              <a:rPr lang="en-US" sz="2200" dirty="0" smtClean="0">
                <a:latin typeface="Times New Roman" pitchFamily="18" charset="0"/>
                <a:cs typeface="Times New Roman" pitchFamily="18" charset="0"/>
              </a:rPr>
              <a:t>Rotation angle = θ = 90º</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55000" lnSpcReduction="20000"/>
          </a:bodyPr>
          <a:lstStyle/>
          <a:p>
            <a:pPr fontAlgn="base">
              <a:lnSpc>
                <a:spcPct val="170000"/>
              </a:lnSpc>
              <a:buNone/>
            </a:pPr>
            <a:r>
              <a:rPr lang="en-US" sz="3600" b="1" u="sng" dirty="0" smtClean="0">
                <a:latin typeface="Times New Roman" pitchFamily="18" charset="0"/>
                <a:cs typeface="Times New Roman" pitchFamily="18" charset="0"/>
              </a:rPr>
              <a:t>For X-Axis Rotation-</a:t>
            </a:r>
            <a:endParaRPr lang="en-US" sz="3600" b="1" dirty="0" smtClean="0">
              <a:latin typeface="Times New Roman" pitchFamily="18" charset="0"/>
              <a:cs typeface="Times New Roman" pitchFamily="18" charset="0"/>
            </a:endParaRPr>
          </a:p>
          <a:p>
            <a:pPr fontAlgn="base">
              <a:lnSpc>
                <a:spcPct val="170000"/>
              </a:lnSpc>
              <a:buNone/>
            </a:pPr>
            <a:r>
              <a:rPr lang="en-US" sz="3600" dirty="0" smtClean="0">
                <a:latin typeface="Times New Roman" pitchFamily="18" charset="0"/>
                <a:cs typeface="Times New Roman" pitchFamily="18" charset="0"/>
              </a:rPr>
              <a:t> Let the new coordinates after rotation = (</a:t>
            </a:r>
            <a:r>
              <a:rPr lang="en-US" sz="3600" dirty="0" err="1" smtClean="0">
                <a:latin typeface="Times New Roman" pitchFamily="18" charset="0"/>
                <a:cs typeface="Times New Roman" pitchFamily="18" charset="0"/>
              </a:rPr>
              <a:t>X</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Y</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Z</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a:t>
            </a:r>
          </a:p>
          <a:p>
            <a:pPr fontAlgn="base">
              <a:lnSpc>
                <a:spcPct val="170000"/>
              </a:lnSpc>
              <a:buNone/>
            </a:pPr>
            <a:r>
              <a:rPr lang="en-US" sz="3600" dirty="0" smtClean="0">
                <a:latin typeface="Times New Roman" pitchFamily="18" charset="0"/>
                <a:cs typeface="Times New Roman" pitchFamily="18" charset="0"/>
              </a:rPr>
              <a:t> </a:t>
            </a:r>
          </a:p>
          <a:p>
            <a:pPr fontAlgn="base">
              <a:lnSpc>
                <a:spcPct val="170000"/>
              </a:lnSpc>
              <a:buNone/>
            </a:pPr>
            <a:r>
              <a:rPr lang="en-US" sz="3600" dirty="0" smtClean="0">
                <a:latin typeface="Times New Roman" pitchFamily="18" charset="0"/>
                <a:cs typeface="Times New Roman" pitchFamily="18" charset="0"/>
              </a:rPr>
              <a:t>Applying the rotation equations, we have-</a:t>
            </a:r>
          </a:p>
          <a:p>
            <a:pPr fontAlgn="base">
              <a:lnSpc>
                <a:spcPct val="170000"/>
              </a:lnSpc>
              <a:buNone/>
            </a:pPr>
            <a:r>
              <a:rPr lang="en-US" sz="3600" dirty="0" err="1" smtClean="0">
                <a:latin typeface="Times New Roman" pitchFamily="18" charset="0"/>
                <a:cs typeface="Times New Roman" pitchFamily="18" charset="0"/>
              </a:rPr>
              <a:t>X</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X</a:t>
            </a:r>
            <a:r>
              <a:rPr lang="en-US" sz="3600" baseline="-25000" dirty="0" err="1" smtClean="0">
                <a:latin typeface="Times New Roman" pitchFamily="18" charset="0"/>
                <a:cs typeface="Times New Roman" pitchFamily="18" charset="0"/>
              </a:rPr>
              <a:t>old</a:t>
            </a:r>
            <a:r>
              <a:rPr lang="en-US" sz="3600" dirty="0" smtClean="0">
                <a:latin typeface="Times New Roman" pitchFamily="18" charset="0"/>
                <a:cs typeface="Times New Roman" pitchFamily="18" charset="0"/>
              </a:rPr>
              <a:t> = 1</a:t>
            </a:r>
          </a:p>
          <a:p>
            <a:pPr fontAlgn="base">
              <a:lnSpc>
                <a:spcPct val="170000"/>
              </a:lnSpc>
              <a:buNone/>
            </a:pPr>
            <a:r>
              <a:rPr lang="en-US" sz="3600" dirty="0" err="1" smtClean="0">
                <a:latin typeface="Times New Roman" pitchFamily="18" charset="0"/>
                <a:cs typeface="Times New Roman" pitchFamily="18" charset="0"/>
              </a:rPr>
              <a:t>Y</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Y</a:t>
            </a:r>
            <a:r>
              <a:rPr lang="en-US" sz="3600" baseline="-25000" dirty="0" err="1" smtClean="0">
                <a:latin typeface="Times New Roman" pitchFamily="18" charset="0"/>
                <a:cs typeface="Times New Roman" pitchFamily="18" charset="0"/>
              </a:rPr>
              <a:t>old</a:t>
            </a:r>
            <a:r>
              <a:rPr lang="en-US" sz="3600" dirty="0" smtClean="0">
                <a:latin typeface="Times New Roman" pitchFamily="18" charset="0"/>
                <a:cs typeface="Times New Roman" pitchFamily="18" charset="0"/>
              </a:rPr>
              <a:t> x </a:t>
            </a:r>
            <a:r>
              <a:rPr lang="en-US" sz="3600" dirty="0" err="1" smtClean="0">
                <a:latin typeface="Times New Roman" pitchFamily="18" charset="0"/>
                <a:cs typeface="Times New Roman" pitchFamily="18" charset="0"/>
              </a:rPr>
              <a:t>cosθ</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Z</a:t>
            </a:r>
            <a:r>
              <a:rPr lang="en-US" sz="3600" baseline="-25000" dirty="0" err="1" smtClean="0">
                <a:latin typeface="Times New Roman" pitchFamily="18" charset="0"/>
                <a:cs typeface="Times New Roman" pitchFamily="18" charset="0"/>
              </a:rPr>
              <a:t>old</a:t>
            </a:r>
            <a:r>
              <a:rPr lang="en-US" sz="3600" dirty="0" smtClean="0">
                <a:latin typeface="Times New Roman" pitchFamily="18" charset="0"/>
                <a:cs typeface="Times New Roman" pitchFamily="18" charset="0"/>
              </a:rPr>
              <a:t> x </a:t>
            </a:r>
            <a:r>
              <a:rPr lang="en-US" sz="3600" dirty="0" err="1" smtClean="0">
                <a:latin typeface="Times New Roman" pitchFamily="18" charset="0"/>
                <a:cs typeface="Times New Roman" pitchFamily="18" charset="0"/>
              </a:rPr>
              <a:t>sinθ</a:t>
            </a:r>
            <a:r>
              <a:rPr lang="en-US" sz="3600" dirty="0" smtClean="0">
                <a:latin typeface="Times New Roman" pitchFamily="18" charset="0"/>
                <a:cs typeface="Times New Roman" pitchFamily="18" charset="0"/>
              </a:rPr>
              <a:t> = 2 x cos90° – 3 x sin90° = 2 x 0 – 3 x 1 = -3</a:t>
            </a:r>
          </a:p>
          <a:p>
            <a:pPr fontAlgn="base">
              <a:lnSpc>
                <a:spcPct val="170000"/>
              </a:lnSpc>
              <a:buNone/>
            </a:pPr>
            <a:r>
              <a:rPr lang="en-US" sz="3600" dirty="0" err="1" smtClean="0">
                <a:latin typeface="Times New Roman" pitchFamily="18" charset="0"/>
                <a:cs typeface="Times New Roman" pitchFamily="18" charset="0"/>
              </a:rPr>
              <a:t>Z</a:t>
            </a:r>
            <a:r>
              <a:rPr lang="en-US" sz="3600" baseline="-25000" dirty="0" err="1" smtClean="0">
                <a:latin typeface="Times New Roman" pitchFamily="18" charset="0"/>
                <a:cs typeface="Times New Roman" pitchFamily="18" charset="0"/>
              </a:rPr>
              <a:t>new</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Y</a:t>
            </a:r>
            <a:r>
              <a:rPr lang="en-US" sz="3600" baseline="-25000" dirty="0" err="1" smtClean="0">
                <a:latin typeface="Times New Roman" pitchFamily="18" charset="0"/>
                <a:cs typeface="Times New Roman" pitchFamily="18" charset="0"/>
              </a:rPr>
              <a:t>old</a:t>
            </a:r>
            <a:r>
              <a:rPr lang="en-US" sz="3600" dirty="0" smtClean="0">
                <a:latin typeface="Times New Roman" pitchFamily="18" charset="0"/>
                <a:cs typeface="Times New Roman" pitchFamily="18" charset="0"/>
              </a:rPr>
              <a:t> x </a:t>
            </a:r>
            <a:r>
              <a:rPr lang="en-US" sz="3600" dirty="0" err="1" smtClean="0">
                <a:latin typeface="Times New Roman" pitchFamily="18" charset="0"/>
                <a:cs typeface="Times New Roman" pitchFamily="18" charset="0"/>
              </a:rPr>
              <a:t>sinθ</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Z</a:t>
            </a:r>
            <a:r>
              <a:rPr lang="en-US" sz="3600" baseline="-25000" dirty="0" err="1" smtClean="0">
                <a:latin typeface="Times New Roman" pitchFamily="18" charset="0"/>
                <a:cs typeface="Times New Roman" pitchFamily="18" charset="0"/>
              </a:rPr>
              <a:t>old</a:t>
            </a:r>
            <a:r>
              <a:rPr lang="en-US" sz="3600" dirty="0" smtClean="0">
                <a:latin typeface="Times New Roman" pitchFamily="18" charset="0"/>
                <a:cs typeface="Times New Roman" pitchFamily="18" charset="0"/>
              </a:rPr>
              <a:t> x </a:t>
            </a:r>
            <a:r>
              <a:rPr lang="en-US" sz="3600" dirty="0" err="1" smtClean="0">
                <a:latin typeface="Times New Roman" pitchFamily="18" charset="0"/>
                <a:cs typeface="Times New Roman" pitchFamily="18" charset="0"/>
              </a:rPr>
              <a:t>cosθ</a:t>
            </a:r>
            <a:r>
              <a:rPr lang="en-US" sz="3600" dirty="0" smtClean="0">
                <a:latin typeface="Times New Roman" pitchFamily="18" charset="0"/>
                <a:cs typeface="Times New Roman" pitchFamily="18" charset="0"/>
              </a:rPr>
              <a:t> = 2 x sin90° + 3 x cos90° = 2 x 1 + 3 x 0 = 2</a:t>
            </a:r>
          </a:p>
          <a:p>
            <a:pPr fontAlgn="base">
              <a:lnSpc>
                <a:spcPct val="170000"/>
              </a:lnSpc>
              <a:buNone/>
            </a:pPr>
            <a:r>
              <a:rPr lang="en-US" sz="3600" dirty="0" smtClean="0">
                <a:latin typeface="Times New Roman" pitchFamily="18" charset="0"/>
                <a:cs typeface="Times New Roman" pitchFamily="18" charset="0"/>
              </a:rPr>
              <a:t> </a:t>
            </a:r>
          </a:p>
          <a:p>
            <a:pPr fontAlgn="base">
              <a:lnSpc>
                <a:spcPct val="170000"/>
              </a:lnSpc>
              <a:buNone/>
            </a:pPr>
            <a:r>
              <a:rPr lang="en-US" sz="3600" dirty="0" smtClean="0">
                <a:latin typeface="Times New Roman" pitchFamily="18" charset="0"/>
                <a:cs typeface="Times New Roman" pitchFamily="18" charset="0"/>
              </a:rPr>
              <a:t>Thus, New coordinates after rotation = (1, -3, 2).</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328592"/>
          </a:xfrm>
        </p:spPr>
        <p:txBody>
          <a:bodyPr>
            <a:normAutofit fontScale="47500" lnSpcReduction="20000"/>
          </a:bodyPr>
          <a:lstStyle/>
          <a:p>
            <a:pPr fontAlgn="base">
              <a:lnSpc>
                <a:spcPct val="170000"/>
              </a:lnSpc>
              <a:buNone/>
            </a:pPr>
            <a:r>
              <a:rPr lang="en-US" sz="4200" b="1" u="sng" dirty="0" smtClean="0">
                <a:latin typeface="Times New Roman" pitchFamily="18" charset="0"/>
                <a:ea typeface="Tahoma" pitchFamily="34" charset="0"/>
                <a:cs typeface="Times New Roman" pitchFamily="18" charset="0"/>
              </a:rPr>
              <a:t>For Y-Axis Rotation-</a:t>
            </a:r>
            <a:endParaRPr lang="en-US" sz="4200" b="1" dirty="0" smtClean="0">
              <a:latin typeface="Times New Roman" pitchFamily="18" charset="0"/>
              <a:ea typeface="Tahoma" pitchFamily="34" charset="0"/>
              <a:cs typeface="Times New Roman" pitchFamily="18" charset="0"/>
            </a:endParaRPr>
          </a:p>
          <a:p>
            <a:pPr fontAlgn="base">
              <a:lnSpc>
                <a:spcPct val="170000"/>
              </a:lnSpc>
              <a:buNone/>
            </a:pPr>
            <a:r>
              <a:rPr lang="en-US" sz="4200" dirty="0" smtClean="0">
                <a:latin typeface="Times New Roman" pitchFamily="18" charset="0"/>
                <a:ea typeface="Tahoma" pitchFamily="34" charset="0"/>
                <a:cs typeface="Times New Roman" pitchFamily="18" charset="0"/>
              </a:rPr>
              <a:t> </a:t>
            </a:r>
          </a:p>
          <a:p>
            <a:pPr fontAlgn="base">
              <a:lnSpc>
                <a:spcPct val="170000"/>
              </a:lnSpc>
              <a:buNone/>
            </a:pPr>
            <a:r>
              <a:rPr lang="en-US" sz="4200" dirty="0" smtClean="0">
                <a:latin typeface="Times New Roman" pitchFamily="18" charset="0"/>
                <a:ea typeface="Tahoma" pitchFamily="34" charset="0"/>
                <a:cs typeface="Times New Roman" pitchFamily="18" charset="0"/>
              </a:rPr>
              <a:t>Let the new coordinates after rotation = (</a:t>
            </a:r>
            <a:r>
              <a:rPr lang="en-US" sz="4200" dirty="0" err="1" smtClean="0">
                <a:latin typeface="Times New Roman" pitchFamily="18" charset="0"/>
                <a:ea typeface="Tahoma" pitchFamily="34" charset="0"/>
                <a:cs typeface="Times New Roman" pitchFamily="18" charset="0"/>
              </a:rPr>
              <a:t>X</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 </a:t>
            </a:r>
            <a:r>
              <a:rPr lang="en-US" sz="4200" dirty="0" err="1" smtClean="0">
                <a:latin typeface="Times New Roman" pitchFamily="18" charset="0"/>
                <a:ea typeface="Tahoma" pitchFamily="34" charset="0"/>
                <a:cs typeface="Times New Roman" pitchFamily="18" charset="0"/>
              </a:rPr>
              <a:t>Y</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 </a:t>
            </a:r>
            <a:r>
              <a:rPr lang="en-US" sz="4200" dirty="0" err="1" smtClean="0">
                <a:latin typeface="Times New Roman" pitchFamily="18" charset="0"/>
                <a:ea typeface="Tahoma" pitchFamily="34" charset="0"/>
                <a:cs typeface="Times New Roman" pitchFamily="18" charset="0"/>
              </a:rPr>
              <a:t>Z</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a:t>
            </a:r>
          </a:p>
          <a:p>
            <a:pPr fontAlgn="base">
              <a:lnSpc>
                <a:spcPct val="170000"/>
              </a:lnSpc>
              <a:buNone/>
            </a:pPr>
            <a:r>
              <a:rPr lang="en-US" sz="4200" dirty="0" smtClean="0">
                <a:latin typeface="Times New Roman" pitchFamily="18" charset="0"/>
                <a:ea typeface="Tahoma" pitchFamily="34" charset="0"/>
                <a:cs typeface="Times New Roman" pitchFamily="18" charset="0"/>
              </a:rPr>
              <a:t> </a:t>
            </a:r>
          </a:p>
          <a:p>
            <a:pPr fontAlgn="base">
              <a:lnSpc>
                <a:spcPct val="170000"/>
              </a:lnSpc>
              <a:buNone/>
            </a:pPr>
            <a:r>
              <a:rPr lang="en-US" sz="4200" dirty="0" smtClean="0">
                <a:latin typeface="Times New Roman" pitchFamily="18" charset="0"/>
                <a:ea typeface="Tahoma" pitchFamily="34" charset="0"/>
                <a:cs typeface="Times New Roman" pitchFamily="18" charset="0"/>
              </a:rPr>
              <a:t>Applying the rotation equations, we have-</a:t>
            </a:r>
          </a:p>
          <a:p>
            <a:pPr fontAlgn="base">
              <a:lnSpc>
                <a:spcPct val="170000"/>
              </a:lnSpc>
              <a:buNone/>
            </a:pPr>
            <a:r>
              <a:rPr lang="en-US" sz="4200" dirty="0" err="1" smtClean="0">
                <a:latin typeface="Times New Roman" pitchFamily="18" charset="0"/>
                <a:ea typeface="Tahoma" pitchFamily="34" charset="0"/>
                <a:cs typeface="Times New Roman" pitchFamily="18" charset="0"/>
              </a:rPr>
              <a:t>X</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 = </a:t>
            </a:r>
            <a:r>
              <a:rPr lang="en-US" sz="4200" dirty="0" err="1" smtClean="0">
                <a:latin typeface="Times New Roman" pitchFamily="18" charset="0"/>
                <a:ea typeface="Tahoma" pitchFamily="34" charset="0"/>
                <a:cs typeface="Times New Roman" pitchFamily="18" charset="0"/>
              </a:rPr>
              <a:t>Z</a:t>
            </a:r>
            <a:r>
              <a:rPr lang="en-US" sz="4200" baseline="-25000" dirty="0" err="1" smtClean="0">
                <a:latin typeface="Times New Roman" pitchFamily="18" charset="0"/>
                <a:ea typeface="Tahoma" pitchFamily="34" charset="0"/>
                <a:cs typeface="Times New Roman" pitchFamily="18" charset="0"/>
              </a:rPr>
              <a:t>old</a:t>
            </a:r>
            <a:r>
              <a:rPr lang="en-US" sz="4200" dirty="0" smtClean="0">
                <a:latin typeface="Times New Roman" pitchFamily="18" charset="0"/>
                <a:ea typeface="Tahoma" pitchFamily="34" charset="0"/>
                <a:cs typeface="Times New Roman" pitchFamily="18" charset="0"/>
              </a:rPr>
              <a:t> x sin</a:t>
            </a:r>
            <a:r>
              <a:rPr lang="el-GR" sz="4200" dirty="0" smtClean="0">
                <a:latin typeface="Times New Roman" pitchFamily="18" charset="0"/>
                <a:ea typeface="Tahoma" pitchFamily="34" charset="0"/>
                <a:cs typeface="Times New Roman" pitchFamily="18" charset="0"/>
              </a:rPr>
              <a:t>θ + </a:t>
            </a:r>
            <a:r>
              <a:rPr lang="en-US" sz="4200" dirty="0" err="1" smtClean="0">
                <a:latin typeface="Times New Roman" pitchFamily="18" charset="0"/>
                <a:ea typeface="Tahoma" pitchFamily="34" charset="0"/>
                <a:cs typeface="Times New Roman" pitchFamily="18" charset="0"/>
              </a:rPr>
              <a:t>X</a:t>
            </a:r>
            <a:r>
              <a:rPr lang="en-US" sz="4200" baseline="-25000" dirty="0" err="1" smtClean="0">
                <a:latin typeface="Times New Roman" pitchFamily="18" charset="0"/>
                <a:ea typeface="Tahoma" pitchFamily="34" charset="0"/>
                <a:cs typeface="Times New Roman" pitchFamily="18" charset="0"/>
              </a:rPr>
              <a:t>old</a:t>
            </a:r>
            <a:r>
              <a:rPr lang="en-US" sz="4200" dirty="0" smtClean="0">
                <a:latin typeface="Times New Roman" pitchFamily="18" charset="0"/>
                <a:ea typeface="Tahoma" pitchFamily="34" charset="0"/>
                <a:cs typeface="Times New Roman" pitchFamily="18" charset="0"/>
              </a:rPr>
              <a:t> x </a:t>
            </a:r>
            <a:r>
              <a:rPr lang="en-US" sz="4200" dirty="0" err="1" smtClean="0">
                <a:latin typeface="Times New Roman" pitchFamily="18" charset="0"/>
                <a:ea typeface="Tahoma" pitchFamily="34" charset="0"/>
                <a:cs typeface="Times New Roman" pitchFamily="18" charset="0"/>
              </a:rPr>
              <a:t>cos</a:t>
            </a:r>
            <a:r>
              <a:rPr lang="el-GR" sz="4200" dirty="0" smtClean="0">
                <a:latin typeface="Times New Roman" pitchFamily="18" charset="0"/>
                <a:ea typeface="Tahoma" pitchFamily="34" charset="0"/>
                <a:cs typeface="Times New Roman" pitchFamily="18" charset="0"/>
              </a:rPr>
              <a:t>θ = 3 </a:t>
            </a:r>
            <a:r>
              <a:rPr lang="en-US" sz="4200" dirty="0" smtClean="0">
                <a:latin typeface="Times New Roman" pitchFamily="18" charset="0"/>
                <a:ea typeface="Tahoma" pitchFamily="34" charset="0"/>
                <a:cs typeface="Times New Roman" pitchFamily="18" charset="0"/>
              </a:rPr>
              <a:t>x sin90° + 1 x cos90° = 3 x 1 + 1 x 0 = 3</a:t>
            </a:r>
          </a:p>
          <a:p>
            <a:pPr fontAlgn="base">
              <a:lnSpc>
                <a:spcPct val="170000"/>
              </a:lnSpc>
              <a:buNone/>
            </a:pPr>
            <a:r>
              <a:rPr lang="en-US" sz="4200" dirty="0" err="1" smtClean="0">
                <a:latin typeface="Times New Roman" pitchFamily="18" charset="0"/>
                <a:ea typeface="Tahoma" pitchFamily="34" charset="0"/>
                <a:cs typeface="Times New Roman" pitchFamily="18" charset="0"/>
              </a:rPr>
              <a:t>Y</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 = </a:t>
            </a:r>
            <a:r>
              <a:rPr lang="en-US" sz="4200" dirty="0" err="1" smtClean="0">
                <a:latin typeface="Times New Roman" pitchFamily="18" charset="0"/>
                <a:ea typeface="Tahoma" pitchFamily="34" charset="0"/>
                <a:cs typeface="Times New Roman" pitchFamily="18" charset="0"/>
              </a:rPr>
              <a:t>Y</a:t>
            </a:r>
            <a:r>
              <a:rPr lang="en-US" sz="4200" baseline="-25000" dirty="0" err="1" smtClean="0">
                <a:latin typeface="Times New Roman" pitchFamily="18" charset="0"/>
                <a:ea typeface="Tahoma" pitchFamily="34" charset="0"/>
                <a:cs typeface="Times New Roman" pitchFamily="18" charset="0"/>
              </a:rPr>
              <a:t>old</a:t>
            </a:r>
            <a:r>
              <a:rPr lang="en-US" sz="4200" dirty="0" smtClean="0">
                <a:latin typeface="Times New Roman" pitchFamily="18" charset="0"/>
                <a:ea typeface="Tahoma" pitchFamily="34" charset="0"/>
                <a:cs typeface="Times New Roman" pitchFamily="18" charset="0"/>
              </a:rPr>
              <a:t> = 2</a:t>
            </a:r>
          </a:p>
          <a:p>
            <a:pPr fontAlgn="base">
              <a:lnSpc>
                <a:spcPct val="170000"/>
              </a:lnSpc>
              <a:buNone/>
            </a:pPr>
            <a:r>
              <a:rPr lang="en-US" sz="4200" dirty="0" err="1" smtClean="0">
                <a:latin typeface="Times New Roman" pitchFamily="18" charset="0"/>
                <a:ea typeface="Tahoma" pitchFamily="34" charset="0"/>
                <a:cs typeface="Times New Roman" pitchFamily="18" charset="0"/>
              </a:rPr>
              <a:t>Z</a:t>
            </a:r>
            <a:r>
              <a:rPr lang="en-US" sz="4200" baseline="-25000" dirty="0" err="1" smtClean="0">
                <a:latin typeface="Times New Roman" pitchFamily="18" charset="0"/>
                <a:ea typeface="Tahoma" pitchFamily="34" charset="0"/>
                <a:cs typeface="Times New Roman" pitchFamily="18" charset="0"/>
              </a:rPr>
              <a:t>new</a:t>
            </a:r>
            <a:r>
              <a:rPr lang="en-US" sz="4200" dirty="0" smtClean="0">
                <a:latin typeface="Times New Roman" pitchFamily="18" charset="0"/>
                <a:ea typeface="Tahoma" pitchFamily="34" charset="0"/>
                <a:cs typeface="Times New Roman" pitchFamily="18" charset="0"/>
              </a:rPr>
              <a:t> = </a:t>
            </a:r>
            <a:r>
              <a:rPr lang="en-US" sz="4200" dirty="0" err="1" smtClean="0">
                <a:latin typeface="Times New Roman" pitchFamily="18" charset="0"/>
                <a:ea typeface="Tahoma" pitchFamily="34" charset="0"/>
                <a:cs typeface="Times New Roman" pitchFamily="18" charset="0"/>
              </a:rPr>
              <a:t>Y</a:t>
            </a:r>
            <a:r>
              <a:rPr lang="en-US" sz="4200" baseline="-25000" dirty="0" err="1" smtClean="0">
                <a:latin typeface="Times New Roman" pitchFamily="18" charset="0"/>
                <a:ea typeface="Tahoma" pitchFamily="34" charset="0"/>
                <a:cs typeface="Times New Roman" pitchFamily="18" charset="0"/>
              </a:rPr>
              <a:t>old</a:t>
            </a:r>
            <a:r>
              <a:rPr lang="en-US" sz="4200" dirty="0" smtClean="0">
                <a:latin typeface="Times New Roman" pitchFamily="18" charset="0"/>
                <a:ea typeface="Tahoma" pitchFamily="34" charset="0"/>
                <a:cs typeface="Times New Roman" pitchFamily="18" charset="0"/>
              </a:rPr>
              <a:t> x </a:t>
            </a:r>
            <a:r>
              <a:rPr lang="en-US" sz="4200" dirty="0" err="1" smtClean="0">
                <a:latin typeface="Times New Roman" pitchFamily="18" charset="0"/>
                <a:ea typeface="Tahoma" pitchFamily="34" charset="0"/>
                <a:cs typeface="Times New Roman" pitchFamily="18" charset="0"/>
              </a:rPr>
              <a:t>cos</a:t>
            </a:r>
            <a:r>
              <a:rPr lang="el-GR" sz="4200" dirty="0" smtClean="0">
                <a:latin typeface="Times New Roman" pitchFamily="18" charset="0"/>
                <a:ea typeface="Tahoma" pitchFamily="34" charset="0"/>
                <a:cs typeface="Times New Roman" pitchFamily="18" charset="0"/>
              </a:rPr>
              <a:t>θ – </a:t>
            </a:r>
            <a:r>
              <a:rPr lang="en-US" sz="4200" dirty="0" err="1" smtClean="0">
                <a:latin typeface="Times New Roman" pitchFamily="18" charset="0"/>
                <a:ea typeface="Tahoma" pitchFamily="34" charset="0"/>
                <a:cs typeface="Times New Roman" pitchFamily="18" charset="0"/>
              </a:rPr>
              <a:t>X</a:t>
            </a:r>
            <a:r>
              <a:rPr lang="en-US" sz="4200" baseline="-25000" dirty="0" err="1" smtClean="0">
                <a:latin typeface="Times New Roman" pitchFamily="18" charset="0"/>
                <a:ea typeface="Tahoma" pitchFamily="34" charset="0"/>
                <a:cs typeface="Times New Roman" pitchFamily="18" charset="0"/>
              </a:rPr>
              <a:t>old</a:t>
            </a:r>
            <a:r>
              <a:rPr lang="en-US" sz="4200" dirty="0" smtClean="0">
                <a:latin typeface="Times New Roman" pitchFamily="18" charset="0"/>
                <a:ea typeface="Tahoma" pitchFamily="34" charset="0"/>
                <a:cs typeface="Times New Roman" pitchFamily="18" charset="0"/>
              </a:rPr>
              <a:t> x sin</a:t>
            </a:r>
            <a:r>
              <a:rPr lang="el-GR" sz="4200" dirty="0" smtClean="0">
                <a:latin typeface="Times New Roman" pitchFamily="18" charset="0"/>
                <a:ea typeface="Tahoma" pitchFamily="34" charset="0"/>
                <a:cs typeface="Times New Roman" pitchFamily="18" charset="0"/>
              </a:rPr>
              <a:t>θ = 2 </a:t>
            </a:r>
            <a:r>
              <a:rPr lang="en-US" sz="4200" dirty="0" smtClean="0">
                <a:latin typeface="Times New Roman" pitchFamily="18" charset="0"/>
                <a:ea typeface="Tahoma" pitchFamily="34" charset="0"/>
                <a:cs typeface="Times New Roman" pitchFamily="18" charset="0"/>
              </a:rPr>
              <a:t>x cos90° – 1 x sin90° = 2 x 0 – 1 x 1 = -1</a:t>
            </a:r>
          </a:p>
          <a:p>
            <a:pPr fontAlgn="base">
              <a:lnSpc>
                <a:spcPct val="170000"/>
              </a:lnSpc>
              <a:buNone/>
            </a:pPr>
            <a:r>
              <a:rPr lang="en-US" sz="4200" dirty="0" smtClean="0">
                <a:latin typeface="Times New Roman" pitchFamily="18" charset="0"/>
                <a:ea typeface="Tahoma" pitchFamily="34" charset="0"/>
                <a:cs typeface="Times New Roman" pitchFamily="18" charset="0"/>
              </a:rPr>
              <a:t> </a:t>
            </a:r>
          </a:p>
          <a:p>
            <a:pPr fontAlgn="base">
              <a:lnSpc>
                <a:spcPct val="170000"/>
              </a:lnSpc>
              <a:buNone/>
            </a:pPr>
            <a:r>
              <a:rPr lang="en-US" sz="4200" dirty="0" smtClean="0">
                <a:latin typeface="Times New Roman" pitchFamily="18" charset="0"/>
                <a:ea typeface="Tahoma" pitchFamily="34" charset="0"/>
                <a:cs typeface="Times New Roman" pitchFamily="18" charset="0"/>
              </a:rPr>
              <a:t>Thus, New coordinates after rotation = (3, 2, -1).</a:t>
            </a:r>
          </a:p>
          <a:p>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fontScale="70000" lnSpcReduction="20000"/>
          </a:bodyPr>
          <a:lstStyle/>
          <a:p>
            <a:pPr algn="just" fontAlgn="base">
              <a:lnSpc>
                <a:spcPct val="170000"/>
              </a:lnSpc>
              <a:buNone/>
            </a:pPr>
            <a:r>
              <a:rPr lang="en-US" sz="2900" b="1" u="sng" dirty="0" smtClean="0">
                <a:latin typeface="Times New Roman" pitchFamily="18" charset="0"/>
                <a:cs typeface="Times New Roman" pitchFamily="18" charset="0"/>
              </a:rPr>
              <a:t>For Z-Axis Rotation-</a:t>
            </a:r>
            <a:endParaRPr lang="en-US" sz="2900" b="1" dirty="0" smtClean="0">
              <a:latin typeface="Times New Roman" pitchFamily="18" charset="0"/>
              <a:cs typeface="Times New Roman" pitchFamily="18" charset="0"/>
            </a:endParaRPr>
          </a:p>
          <a:p>
            <a:pPr algn="just" fontAlgn="base">
              <a:lnSpc>
                <a:spcPct val="170000"/>
              </a:lnSpc>
              <a:buNone/>
            </a:pPr>
            <a:r>
              <a:rPr lang="en-US" sz="2900" dirty="0" smtClean="0">
                <a:latin typeface="Times New Roman" pitchFamily="18" charset="0"/>
                <a:cs typeface="Times New Roman" pitchFamily="18" charset="0"/>
              </a:rPr>
              <a:t> </a:t>
            </a:r>
          </a:p>
          <a:p>
            <a:pPr algn="just" fontAlgn="base">
              <a:lnSpc>
                <a:spcPct val="170000"/>
              </a:lnSpc>
              <a:buNone/>
            </a:pPr>
            <a:r>
              <a:rPr lang="en-US" sz="2900" dirty="0" smtClean="0">
                <a:latin typeface="Times New Roman" pitchFamily="18" charset="0"/>
                <a:cs typeface="Times New Roman" pitchFamily="18" charset="0"/>
              </a:rPr>
              <a:t>Let the new coordinates after rotation = (</a:t>
            </a: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a:t>
            </a: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a:t>
            </a: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a:t>
            </a:r>
          </a:p>
          <a:p>
            <a:pPr algn="just" fontAlgn="base">
              <a:lnSpc>
                <a:spcPct val="170000"/>
              </a:lnSpc>
              <a:buNone/>
            </a:pPr>
            <a:r>
              <a:rPr lang="en-US" sz="2900" dirty="0" smtClean="0">
                <a:latin typeface="Times New Roman" pitchFamily="18" charset="0"/>
                <a:cs typeface="Times New Roman" pitchFamily="18" charset="0"/>
              </a:rPr>
              <a:t> </a:t>
            </a:r>
          </a:p>
          <a:p>
            <a:pPr algn="just" fontAlgn="base">
              <a:lnSpc>
                <a:spcPct val="170000"/>
              </a:lnSpc>
              <a:buNone/>
            </a:pPr>
            <a:r>
              <a:rPr lang="en-US" sz="2900" dirty="0" smtClean="0">
                <a:latin typeface="Times New Roman" pitchFamily="18" charset="0"/>
                <a:cs typeface="Times New Roman" pitchFamily="18" charset="0"/>
              </a:rPr>
              <a:t>Applying the rotation equations, we have-</a:t>
            </a:r>
          </a:p>
          <a:p>
            <a:pPr algn="just" fontAlgn="base">
              <a:lnSpc>
                <a:spcPct val="170000"/>
              </a:lnSpc>
              <a:buNone/>
            </a:pP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cos</a:t>
            </a:r>
            <a:r>
              <a:rPr lang="el-GR" sz="2900" dirty="0" smtClean="0">
                <a:latin typeface="Times New Roman" pitchFamily="18" charset="0"/>
                <a:cs typeface="Times New Roman" pitchFamily="18" charset="0"/>
              </a:rPr>
              <a:t>θ – </a:t>
            </a: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sin</a:t>
            </a:r>
            <a:r>
              <a:rPr lang="el-GR" sz="2900" dirty="0" smtClean="0">
                <a:latin typeface="Times New Roman" pitchFamily="18" charset="0"/>
                <a:cs typeface="Times New Roman" pitchFamily="18" charset="0"/>
              </a:rPr>
              <a:t>θ = 1 </a:t>
            </a:r>
            <a:r>
              <a:rPr lang="en-US" sz="2900" dirty="0" smtClean="0">
                <a:latin typeface="Times New Roman" pitchFamily="18" charset="0"/>
                <a:cs typeface="Times New Roman" pitchFamily="18" charset="0"/>
              </a:rPr>
              <a:t>x cos90° – 2 x sin90° = 1 x 0 – 2 x 1 = -2</a:t>
            </a:r>
          </a:p>
          <a:p>
            <a:pPr algn="just" fontAlgn="base">
              <a:lnSpc>
                <a:spcPct val="170000"/>
              </a:lnSpc>
              <a:buNone/>
            </a:pP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X</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sin</a:t>
            </a:r>
            <a:r>
              <a:rPr lang="el-GR" sz="2900" dirty="0" smtClean="0">
                <a:latin typeface="Times New Roman" pitchFamily="18" charset="0"/>
                <a:cs typeface="Times New Roman" pitchFamily="18" charset="0"/>
              </a:rPr>
              <a:t>θ + </a:t>
            </a:r>
            <a:r>
              <a:rPr lang="en-US" sz="2900" dirty="0" err="1" smtClean="0">
                <a:latin typeface="Times New Roman" pitchFamily="18" charset="0"/>
                <a:cs typeface="Times New Roman" pitchFamily="18" charset="0"/>
              </a:rPr>
              <a:t>Y</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x </a:t>
            </a:r>
            <a:r>
              <a:rPr lang="en-US" sz="2900" dirty="0" err="1" smtClean="0">
                <a:latin typeface="Times New Roman" pitchFamily="18" charset="0"/>
                <a:cs typeface="Times New Roman" pitchFamily="18" charset="0"/>
              </a:rPr>
              <a:t>cos</a:t>
            </a:r>
            <a:r>
              <a:rPr lang="el-GR" sz="2900" dirty="0" smtClean="0">
                <a:latin typeface="Times New Roman" pitchFamily="18" charset="0"/>
                <a:cs typeface="Times New Roman" pitchFamily="18" charset="0"/>
              </a:rPr>
              <a:t>θ = 1 </a:t>
            </a:r>
            <a:r>
              <a:rPr lang="en-US" sz="2900" dirty="0" smtClean="0">
                <a:latin typeface="Times New Roman" pitchFamily="18" charset="0"/>
                <a:cs typeface="Times New Roman" pitchFamily="18" charset="0"/>
              </a:rPr>
              <a:t>x sin90° + 2 x cos90° = 1 x 1 + 2 x 0 = 1</a:t>
            </a:r>
          </a:p>
          <a:p>
            <a:pPr algn="just" fontAlgn="base">
              <a:lnSpc>
                <a:spcPct val="170000"/>
              </a:lnSpc>
              <a:buNone/>
            </a:pP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new</a:t>
            </a:r>
            <a:r>
              <a:rPr lang="en-US" sz="2900" dirty="0" smtClean="0">
                <a:latin typeface="Times New Roman" pitchFamily="18" charset="0"/>
                <a:cs typeface="Times New Roman" pitchFamily="18" charset="0"/>
              </a:rPr>
              <a:t> = </a:t>
            </a:r>
            <a:r>
              <a:rPr lang="en-US" sz="2900" dirty="0" err="1" smtClean="0">
                <a:latin typeface="Times New Roman" pitchFamily="18" charset="0"/>
                <a:cs typeface="Times New Roman" pitchFamily="18" charset="0"/>
              </a:rPr>
              <a:t>Z</a:t>
            </a:r>
            <a:r>
              <a:rPr lang="en-US" sz="2900" baseline="-25000" dirty="0" err="1" smtClean="0">
                <a:latin typeface="Times New Roman" pitchFamily="18" charset="0"/>
                <a:cs typeface="Times New Roman" pitchFamily="18" charset="0"/>
              </a:rPr>
              <a:t>old</a:t>
            </a:r>
            <a:r>
              <a:rPr lang="en-US" sz="2900" dirty="0" smtClean="0">
                <a:latin typeface="Times New Roman" pitchFamily="18" charset="0"/>
                <a:cs typeface="Times New Roman" pitchFamily="18" charset="0"/>
              </a:rPr>
              <a:t> = 3</a:t>
            </a:r>
          </a:p>
          <a:p>
            <a:pPr algn="just">
              <a:lnSpc>
                <a:spcPct val="170000"/>
              </a:lnSpc>
              <a:buNone/>
            </a:pPr>
            <a:r>
              <a:rPr lang="en-US" sz="2900" dirty="0" smtClean="0">
                <a:latin typeface="Times New Roman" pitchFamily="18" charset="0"/>
                <a:cs typeface="Times New Roman" pitchFamily="18" charset="0"/>
              </a:rPr>
              <a:t>Thus, New coordinates after rotation = (-2, 1, 3).</a:t>
            </a:r>
          </a:p>
          <a:p>
            <a:pPr fontAlgn="base"/>
            <a:endParaRPr lang="en-US" dirty="0" smtClean="0"/>
          </a:p>
          <a:p>
            <a:pPr fontAlgn="base"/>
            <a:endParaRPr lang="en-US" dirty="0" smtClean="0"/>
          </a:p>
          <a:p>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Rotation</a:t>
            </a:r>
            <a:r>
              <a:rPr lang="en-US" b="1" dirty="0" smtClean="0"/>
              <a:t/>
            </a:r>
            <a:br>
              <a:rPr lang="en-US" b="1"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
        <p:nvSpPr>
          <p:cNvPr id="3" name="Content Placeholder 2"/>
          <p:cNvSpPr>
            <a:spLocks noGrp="1"/>
          </p:cNvSpPr>
          <p:nvPr>
            <p:ph idx="1"/>
          </p:nvPr>
        </p:nvSpPr>
        <p:spPr>
          <a:xfrm>
            <a:off x="457200" y="1196752"/>
            <a:ext cx="8229600" cy="4929411"/>
          </a:xfrm>
        </p:spPr>
        <p:txBody>
          <a:bodyPr>
            <a:normAutofit/>
          </a:bodyPr>
          <a:lstStyle/>
          <a:p>
            <a:pPr algn="ctr">
              <a:lnSpc>
                <a:spcPct val="150000"/>
              </a:lnSpc>
              <a:buNone/>
            </a:pPr>
            <a:r>
              <a:rPr lang="en-US" sz="2000" dirty="0" smtClean="0">
                <a:solidFill>
                  <a:srgbClr val="FF0000"/>
                </a:solidFill>
                <a:latin typeface="Times New Roman" pitchFamily="18" charset="0"/>
                <a:cs typeface="Times New Roman" pitchFamily="18" charset="0"/>
              </a:rPr>
              <a:t>In computer graphics, scaling is a process of modifying or altering the size of objects.</a:t>
            </a:r>
          </a:p>
          <a:p>
            <a:pPr fontAlgn="base">
              <a:lnSpc>
                <a:spcPct val="150000"/>
              </a:lnSpc>
            </a:pPr>
            <a:r>
              <a:rPr lang="en-US" sz="2000" dirty="0" smtClean="0">
                <a:latin typeface="Times New Roman" pitchFamily="18" charset="0"/>
                <a:cs typeface="Times New Roman" pitchFamily="18" charset="0"/>
              </a:rPr>
              <a:t>Scaling may be used to increase or reduce the size of object.</a:t>
            </a:r>
          </a:p>
          <a:p>
            <a:pPr fontAlgn="base">
              <a:lnSpc>
                <a:spcPct val="150000"/>
              </a:lnSpc>
            </a:pPr>
            <a:r>
              <a:rPr lang="en-US" sz="2000" dirty="0" smtClean="0">
                <a:latin typeface="Times New Roman" pitchFamily="18" charset="0"/>
                <a:cs typeface="Times New Roman" pitchFamily="18" charset="0"/>
              </a:rPr>
              <a:t>Scaling subjects the coordinate points of the original object to change.</a:t>
            </a:r>
          </a:p>
          <a:p>
            <a:pPr fontAlgn="base">
              <a:lnSpc>
                <a:spcPct val="150000"/>
              </a:lnSpc>
            </a:pPr>
            <a:r>
              <a:rPr lang="en-US" sz="2000" dirty="0" smtClean="0">
                <a:latin typeface="Times New Roman" pitchFamily="18" charset="0"/>
                <a:cs typeface="Times New Roman" pitchFamily="18" charset="0"/>
              </a:rPr>
              <a:t>Scaling factor determines whether the object size is to be increased or reduced.</a:t>
            </a:r>
          </a:p>
          <a:p>
            <a:pPr fontAlgn="base">
              <a:lnSpc>
                <a:spcPct val="150000"/>
              </a:lnSpc>
            </a:pPr>
            <a:r>
              <a:rPr lang="en-US" sz="2000" dirty="0" smtClean="0">
                <a:latin typeface="Times New Roman" pitchFamily="18" charset="0"/>
                <a:cs typeface="Times New Roman" pitchFamily="18" charset="0"/>
              </a:rPr>
              <a:t>If scaling factor &gt; 1, then the object size is increased.</a:t>
            </a:r>
          </a:p>
          <a:p>
            <a:pPr fontAlgn="base">
              <a:lnSpc>
                <a:spcPct val="150000"/>
              </a:lnSpc>
            </a:pPr>
            <a:r>
              <a:rPr lang="en-US" sz="2000" dirty="0" smtClean="0">
                <a:latin typeface="Times New Roman" pitchFamily="18" charset="0"/>
                <a:cs typeface="Times New Roman" pitchFamily="18" charset="0"/>
              </a:rPr>
              <a:t>If scaling factor &lt; 1, then the object size is reduced.</a:t>
            </a:r>
          </a:p>
          <a:p>
            <a:pPr fontAlgn="base">
              <a:lnSpc>
                <a:spcPct val="150000"/>
              </a:lnSpc>
            </a:pPr>
            <a:r>
              <a:rPr lang="en-US" sz="2000" dirty="0" smtClean="0">
                <a:latin typeface="Times New Roman" pitchFamily="18" charset="0"/>
                <a:cs typeface="Times New Roman" pitchFamily="18" charset="0"/>
              </a:rPr>
              <a:t>Consider a point object O has to be scaled in a 3D plane</a:t>
            </a:r>
          </a:p>
          <a:p>
            <a:pPr algn="ct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lnSpc>
                <a:spcPct val="150000"/>
              </a:lnSpc>
              <a:buNone/>
            </a:pPr>
            <a:r>
              <a:rPr lang="en-US" sz="2000" dirty="0" smtClean="0">
                <a:latin typeface="Times New Roman" pitchFamily="18" charset="0"/>
                <a:cs typeface="Times New Roman" pitchFamily="18" charset="0"/>
              </a:rPr>
              <a:t>Let-</a:t>
            </a:r>
          </a:p>
          <a:p>
            <a:pPr fontAlgn="base">
              <a:lnSpc>
                <a:spcPct val="150000"/>
              </a:lnSpc>
            </a:pPr>
            <a:r>
              <a:rPr lang="en-US" sz="2000" dirty="0" smtClean="0">
                <a:latin typeface="Times New Roman" pitchFamily="18" charset="0"/>
                <a:cs typeface="Times New Roman" pitchFamily="18" charset="0"/>
              </a:rPr>
              <a:t>Initial coordinates of the object O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Scaling factor for X-axis =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x</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Scaling factor for Y-axis =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y</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Scaling factor for Z-axis =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z</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New coordinates of the object O after scaling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pic>
        <p:nvPicPr>
          <p:cNvPr id="200706" name="Picture 2" descr="C:\Users\jagan\Downloads\affine-space-scaling.gif"/>
          <p:cNvPicPr>
            <a:picLocks noGrp="1" noChangeAspect="1" noChangeArrowheads="1" noCrop="1"/>
          </p:cNvPicPr>
          <p:nvPr>
            <p:ph idx="1"/>
          </p:nvPr>
        </p:nvPicPr>
        <p:blipFill>
          <a:blip r:embed="rId2" cstate="print"/>
          <a:srcRect/>
          <a:stretch>
            <a:fillRect/>
          </a:stretch>
        </p:blipFill>
        <p:spPr bwMode="auto">
          <a:xfrm>
            <a:off x="2290390" y="1262946"/>
            <a:ext cx="4441850" cy="4830350"/>
          </a:xfrm>
          <a:prstGeom prst="rect">
            <a:avLst/>
          </a:prstGeom>
          <a:noFill/>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929411"/>
          </a:xfrm>
        </p:spPr>
        <p:txBody>
          <a:bodyPr/>
          <a:lstStyle/>
          <a:p>
            <a:pPr fontAlgn="base">
              <a:lnSpc>
                <a:spcPct val="150000"/>
              </a:lnSpc>
            </a:pPr>
            <a:r>
              <a:rPr lang="en-US" sz="2000" dirty="0" smtClean="0">
                <a:latin typeface="Times New Roman" pitchFamily="18" charset="0"/>
                <a:cs typeface="Times New Roman" pitchFamily="18" charset="0"/>
              </a:rPr>
              <a:t>This scaling is achieved by using the following scaling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x</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y</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a:t>
            </a:r>
            <a:r>
              <a:rPr lang="en-US" sz="2000" baseline="-25000" dirty="0" err="1" smtClean="0">
                <a:latin typeface="Times New Roman" pitchFamily="18" charset="0"/>
                <a:cs typeface="Times New Roman" pitchFamily="18" charset="0"/>
              </a:rPr>
              <a:t>z</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In Matrix form, the above scaling equations may be represented as</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pic>
        <p:nvPicPr>
          <p:cNvPr id="194562" name="Picture 2" descr="https://www.gatevidyalay.com/wp-content/uploads/2019/09/3D-Scaling-Matrix-in-Computer-Graphics.png"/>
          <p:cNvPicPr>
            <a:picLocks noChangeAspect="1" noChangeArrowheads="1"/>
          </p:cNvPicPr>
          <p:nvPr/>
        </p:nvPicPr>
        <p:blipFill>
          <a:blip r:embed="rId2" cstate="print"/>
          <a:srcRect/>
          <a:stretch>
            <a:fillRect/>
          </a:stretch>
        </p:blipFill>
        <p:spPr bwMode="auto">
          <a:xfrm>
            <a:off x="1907704" y="3717032"/>
            <a:ext cx="5353050" cy="2495551"/>
          </a:xfrm>
          <a:prstGeom prst="rect">
            <a:avLst/>
          </a:prstGeom>
          <a:noFill/>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72608"/>
          </a:xfrm>
        </p:spPr>
        <p:txBody>
          <a:bodyPr>
            <a:normAutofit/>
          </a:bodyPr>
          <a:lstStyle/>
          <a:p>
            <a:pPr algn="ctr" fontAlgn="base">
              <a:lnSpc>
                <a:spcPct val="150000"/>
              </a:lnSpc>
              <a:buNone/>
            </a:pPr>
            <a:r>
              <a:rPr lang="en-US" sz="2000" b="1" u="sng" dirty="0" smtClean="0">
                <a:latin typeface="Times New Roman" pitchFamily="18" charset="0"/>
                <a:cs typeface="Times New Roman" pitchFamily="18" charset="0"/>
              </a:rPr>
              <a:t>PRACTICE PROBLEMS BASED ON 3D SCALING IN COMPUTER GRAPHICS</a:t>
            </a:r>
            <a:endParaRPr lang="en-US" sz="2000" b="1"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Problem-01:</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Given a 3D object with coordinate points A(0, 3, 3), B(3, 3, 6), C(3, 0, 1), D(0, 0, 0). Apply the scaling parameter 2 towards X axis, 3 towards Y axis and 3 towards Z axis and obtain the new coordinates of the object.</a:t>
            </a:r>
          </a:p>
          <a:p>
            <a:pPr fontAlgn="base">
              <a:lnSpc>
                <a:spcPct val="150000"/>
              </a:lnSpc>
              <a:buNone/>
            </a:pPr>
            <a:r>
              <a:rPr lang="en-US" sz="2000"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Solution-</a:t>
            </a:r>
          </a:p>
          <a:p>
            <a:pPr fontAlgn="base">
              <a:lnSpc>
                <a:spcPct val="150000"/>
              </a:lnSpc>
              <a:buNone/>
            </a:pPr>
            <a:r>
              <a:rPr lang="en-IN" sz="2000" dirty="0" smtClean="0">
                <a:latin typeface="Times New Roman" pitchFamily="18" charset="0"/>
                <a:cs typeface="Times New Roman" pitchFamily="18" charset="0"/>
              </a:rPr>
              <a:t>Given:</a:t>
            </a:r>
            <a:endParaRPr lang="en-US" sz="2000" dirty="0" smtClean="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Old coordinates of the object  = A (0, 3, 3), B(3, 3, 6), C(3, 0, 1), D(0, 0, 0)</a:t>
            </a:r>
          </a:p>
          <a:p>
            <a:pPr fontAlgn="base"/>
            <a:r>
              <a:rPr lang="en-US" sz="2000" dirty="0" smtClean="0">
                <a:latin typeface="Times New Roman" pitchFamily="18" charset="0"/>
                <a:cs typeface="Times New Roman" pitchFamily="18" charset="0"/>
              </a:rPr>
              <a:t>Scaling factor along X axis = 2</a:t>
            </a:r>
          </a:p>
          <a:p>
            <a:pPr fontAlgn="base"/>
            <a:r>
              <a:rPr lang="en-US" sz="2000" dirty="0" smtClean="0">
                <a:latin typeface="Times New Roman" pitchFamily="18" charset="0"/>
                <a:cs typeface="Times New Roman" pitchFamily="18" charset="0"/>
              </a:rPr>
              <a:t>Scaling factor along Y axis = 3</a:t>
            </a:r>
          </a:p>
          <a:p>
            <a:pPr fontAlgn="base"/>
            <a:r>
              <a:rPr lang="en-US" sz="2000" dirty="0" smtClean="0">
                <a:latin typeface="Times New Roman" pitchFamily="18" charset="0"/>
                <a:cs typeface="Times New Roman" pitchFamily="18" charset="0"/>
              </a:rPr>
              <a:t>Scaling factor along Z axis = 3</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84576"/>
          </a:xfrm>
        </p:spPr>
        <p:txBody>
          <a:bodyPr>
            <a:normAutofit fontScale="92500" lnSpcReduction="10000"/>
          </a:bodyPr>
          <a:lstStyle/>
          <a:p>
            <a:pPr fontAlgn="base">
              <a:lnSpc>
                <a:spcPct val="170000"/>
              </a:lnSpc>
              <a:buNone/>
            </a:pPr>
            <a:r>
              <a:rPr lang="en-US" sz="2200" b="1" u="sng" dirty="0" smtClean="0">
                <a:latin typeface="Times New Roman" pitchFamily="18" charset="0"/>
                <a:cs typeface="Times New Roman" pitchFamily="18" charset="0"/>
              </a:rPr>
              <a:t>For Coordinates A(0, 3, 3)</a:t>
            </a:r>
            <a:endParaRPr lang="en-US" sz="2200" b="1" dirty="0" smtClean="0">
              <a:latin typeface="Times New Roman" pitchFamily="18" charset="0"/>
              <a:cs typeface="Times New Roman" pitchFamily="18" charset="0"/>
            </a:endParaRPr>
          </a:p>
          <a:p>
            <a:pPr fontAlgn="base">
              <a:lnSpc>
                <a:spcPct val="170000"/>
              </a:lnSpc>
              <a:buNone/>
            </a:pPr>
            <a:r>
              <a:rPr lang="en-US" sz="2200" dirty="0" smtClean="0">
                <a:latin typeface="Times New Roman" pitchFamily="18" charset="0"/>
                <a:cs typeface="Times New Roman" pitchFamily="18" charset="0"/>
              </a:rPr>
              <a:t> Let the new coordinates of A after scaling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a:t>
            </a:r>
          </a:p>
          <a:p>
            <a:pPr fontAlgn="base">
              <a:lnSpc>
                <a:spcPct val="170000"/>
              </a:lnSpc>
              <a:buNone/>
            </a:pPr>
            <a:r>
              <a:rPr lang="en-US" sz="2200" dirty="0" smtClean="0">
                <a:latin typeface="Times New Roman" pitchFamily="18" charset="0"/>
                <a:cs typeface="Times New Roman" pitchFamily="18" charset="0"/>
              </a:rPr>
              <a:t> </a:t>
            </a:r>
          </a:p>
          <a:p>
            <a:pPr fontAlgn="base">
              <a:lnSpc>
                <a:spcPct val="170000"/>
              </a:lnSpc>
              <a:buNone/>
            </a:pPr>
            <a:r>
              <a:rPr lang="en-US" sz="2200" dirty="0" smtClean="0">
                <a:latin typeface="Times New Roman" pitchFamily="18" charset="0"/>
                <a:cs typeface="Times New Roman" pitchFamily="18" charset="0"/>
              </a:rPr>
              <a:t>Applying the scaling equations, we have-</a:t>
            </a:r>
          </a:p>
          <a:p>
            <a:pPr fontAlgn="base">
              <a:lnSpc>
                <a:spcPct val="170000"/>
              </a:lnSpc>
              <a:buNone/>
            </a:pP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 0  x 2 = 0</a:t>
            </a:r>
          </a:p>
          <a:p>
            <a:pPr fontAlgn="base">
              <a:lnSpc>
                <a:spcPct val="170000"/>
              </a:lnSpc>
              <a:buNone/>
            </a:pP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y</a:t>
            </a:r>
            <a:r>
              <a:rPr lang="en-US" sz="2200" dirty="0" smtClean="0">
                <a:latin typeface="Times New Roman" pitchFamily="18" charset="0"/>
                <a:cs typeface="Times New Roman" pitchFamily="18" charset="0"/>
              </a:rPr>
              <a:t> = 3 x 3 = 9</a:t>
            </a:r>
          </a:p>
          <a:p>
            <a:pPr fontAlgn="base">
              <a:lnSpc>
                <a:spcPct val="170000"/>
              </a:lnSpc>
              <a:buNone/>
            </a:pP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z</a:t>
            </a:r>
            <a:r>
              <a:rPr lang="en-US" sz="2200" dirty="0" smtClean="0">
                <a:latin typeface="Times New Roman" pitchFamily="18" charset="0"/>
                <a:cs typeface="Times New Roman" pitchFamily="18" charset="0"/>
              </a:rPr>
              <a:t> = 3 x 3 = 9</a:t>
            </a:r>
          </a:p>
          <a:p>
            <a:pPr fontAlgn="base">
              <a:lnSpc>
                <a:spcPct val="170000"/>
              </a:lnSpc>
              <a:buNone/>
            </a:pPr>
            <a:r>
              <a:rPr lang="en-US" sz="2200" dirty="0" smtClean="0">
                <a:latin typeface="Times New Roman" pitchFamily="18" charset="0"/>
                <a:cs typeface="Times New Roman" pitchFamily="18" charset="0"/>
              </a:rPr>
              <a:t> </a:t>
            </a:r>
          </a:p>
          <a:p>
            <a:pPr fontAlgn="base">
              <a:lnSpc>
                <a:spcPct val="170000"/>
              </a:lnSpc>
              <a:buNone/>
            </a:pPr>
            <a:r>
              <a:rPr lang="en-US" sz="2200" dirty="0" smtClean="0">
                <a:latin typeface="Times New Roman" pitchFamily="18" charset="0"/>
                <a:cs typeface="Times New Roman" pitchFamily="18" charset="0"/>
              </a:rPr>
              <a:t>Thus, New coordinates of corner A after scaling = (0, 9, 9).</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p:nvPr/>
        </p:nvSpPr>
        <p:spPr>
          <a:xfrm>
            <a:off x="899592" y="1052736"/>
            <a:ext cx="6756400" cy="369332"/>
          </a:xfrm>
          <a:prstGeom prst="rect">
            <a:avLst/>
          </a:prstGeom>
          <a:solidFill>
            <a:srgbClr val="FCE2B9"/>
          </a:solidFill>
        </p:spPr>
        <p:txBody>
          <a:bodyPr vert="horz" wrap="square" lIns="0" tIns="0" rIns="0" bIns="0" rtlCol="0">
            <a:spAutoFit/>
          </a:bodyPr>
          <a:lstStyle/>
          <a:p>
            <a:pPr marL="76200">
              <a:lnSpc>
                <a:spcPct val="100000"/>
              </a:lnSpc>
            </a:pPr>
            <a:r>
              <a:rPr sz="2400" dirty="0">
                <a:solidFill>
                  <a:srgbClr val="FF0000"/>
                </a:solidFill>
                <a:latin typeface="Times New Roman"/>
                <a:cs typeface="Times New Roman"/>
              </a:rPr>
              <a:t>We are going to analyze how this process is</a:t>
            </a:r>
            <a:r>
              <a:rPr sz="2400" spc="-85" dirty="0">
                <a:solidFill>
                  <a:srgbClr val="FF0000"/>
                </a:solidFill>
                <a:latin typeface="Times New Roman"/>
                <a:cs typeface="Times New Roman"/>
              </a:rPr>
              <a:t> </a:t>
            </a:r>
            <a:r>
              <a:rPr sz="2400" dirty="0">
                <a:solidFill>
                  <a:srgbClr val="FF0000"/>
                </a:solidFill>
                <a:latin typeface="Times New Roman"/>
                <a:cs typeface="Times New Roman"/>
              </a:rPr>
              <a:t>achieved.</a:t>
            </a:r>
          </a:p>
        </p:txBody>
      </p:sp>
      <p:sp>
        <p:nvSpPr>
          <p:cNvPr id="5" name="object 2"/>
          <p:cNvSpPr txBox="1"/>
          <p:nvPr/>
        </p:nvSpPr>
        <p:spPr>
          <a:xfrm>
            <a:off x="755576" y="1412776"/>
            <a:ext cx="7893684" cy="452120"/>
          </a:xfrm>
          <a:prstGeom prst="rect">
            <a:avLst/>
          </a:prstGeom>
        </p:spPr>
        <p:txBody>
          <a:bodyPr vert="horz" wrap="square" lIns="0" tIns="12700" rIns="0" bIns="0" rtlCol="0">
            <a:spAutoFit/>
          </a:bodyPr>
          <a:lstStyle/>
          <a:p>
            <a:pPr marL="12700" algn="ctr">
              <a:lnSpc>
                <a:spcPct val="100000"/>
              </a:lnSpc>
              <a:spcBef>
                <a:spcPts val="100"/>
              </a:spcBef>
              <a:tabLst>
                <a:tab pos="4749165" algn="l"/>
              </a:tabLst>
            </a:pPr>
            <a:r>
              <a:rPr sz="2000" i="1" dirty="0">
                <a:uFill>
                  <a:solidFill>
                    <a:srgbClr val="7F00E0"/>
                  </a:solidFill>
                </a:uFill>
                <a:latin typeface="Times New Roman"/>
                <a:cs typeface="Times New Roman"/>
              </a:rPr>
              <a:t>Some useful definitions</a:t>
            </a:r>
            <a:r>
              <a:rPr sz="2800" i="1" dirty="0">
                <a:latin typeface="Times New Roman"/>
                <a:cs typeface="Times New Roman"/>
              </a:rPr>
              <a:t>	</a:t>
            </a:r>
            <a:r>
              <a:rPr sz="2000" i="1" dirty="0">
                <a:uFill>
                  <a:solidFill>
                    <a:srgbClr val="7F00E0"/>
                  </a:solidFill>
                </a:uFill>
                <a:latin typeface="Times New Roman"/>
                <a:cs typeface="Times New Roman"/>
              </a:rPr>
              <a:t>General</a:t>
            </a:r>
            <a:r>
              <a:rPr sz="2000" i="1" spc="-85" dirty="0">
                <a:uFill>
                  <a:solidFill>
                    <a:srgbClr val="7F00E0"/>
                  </a:solidFill>
                </a:uFill>
                <a:latin typeface="Times New Roman"/>
                <a:cs typeface="Times New Roman"/>
              </a:rPr>
              <a:t> </a:t>
            </a:r>
            <a:r>
              <a:rPr sz="2000" i="1" dirty="0">
                <a:uFill>
                  <a:solidFill>
                    <a:srgbClr val="7F00E0"/>
                  </a:solidFill>
                </a:uFill>
                <a:latin typeface="Times New Roman"/>
                <a:cs typeface="Times New Roman"/>
              </a:rPr>
              <a:t>requirements</a:t>
            </a:r>
            <a:endParaRPr sz="2000" dirty="0">
              <a:latin typeface="Times New Roman"/>
              <a:cs typeface="Times New Roman"/>
            </a:endParaRPr>
          </a:p>
        </p:txBody>
      </p:sp>
      <p:sp>
        <p:nvSpPr>
          <p:cNvPr id="16" name="Rectangle 15"/>
          <p:cNvSpPr/>
          <p:nvPr/>
        </p:nvSpPr>
        <p:spPr>
          <a:xfrm>
            <a:off x="4716016" y="1844824"/>
            <a:ext cx="4176464" cy="475252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endParaRPr lang="en-US" dirty="0" smtClean="0">
              <a:solidFill>
                <a:srgbClr val="FB0128"/>
              </a:solidFill>
              <a:latin typeface="Times New Roman"/>
              <a:cs typeface="Times New Roman"/>
            </a:endParaRPr>
          </a:p>
          <a:p>
            <a:pPr algn="ctr"/>
            <a:r>
              <a:rPr lang="en-US" dirty="0" smtClean="0">
                <a:solidFill>
                  <a:schemeClr val="tx1"/>
                </a:solidFill>
                <a:latin typeface="Times New Roman"/>
                <a:cs typeface="Times New Roman"/>
              </a:rPr>
              <a:t>Straight lines must appear as</a:t>
            </a:r>
            <a:r>
              <a:rPr lang="en-US" spc="-110" dirty="0" smtClean="0">
                <a:solidFill>
                  <a:schemeClr val="tx1"/>
                </a:solidFill>
                <a:latin typeface="Times New Roman"/>
                <a:cs typeface="Times New Roman"/>
              </a:rPr>
              <a:t> </a:t>
            </a:r>
            <a:r>
              <a:rPr lang="en-US" dirty="0" smtClean="0">
                <a:solidFill>
                  <a:schemeClr val="tx1"/>
                </a:solidFill>
                <a:latin typeface="Times New Roman"/>
                <a:cs typeface="Times New Roman"/>
              </a:rPr>
              <a:t>straight  </a:t>
            </a:r>
            <a:r>
              <a:rPr lang="en-US" spc="-5" dirty="0" smtClean="0">
                <a:solidFill>
                  <a:schemeClr val="tx1"/>
                </a:solidFill>
                <a:latin typeface="Times New Roman"/>
                <a:cs typeface="Times New Roman"/>
              </a:rPr>
              <a:t>lines.</a:t>
            </a: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algn="ctr"/>
            <a:endParaRPr lang="en-IN" spc="-5" dirty="0" smtClean="0">
              <a:solidFill>
                <a:schemeClr val="tx1"/>
              </a:solidFill>
              <a:latin typeface="Times New Roman"/>
              <a:cs typeface="Times New Roman"/>
            </a:endParaRPr>
          </a:p>
          <a:p>
            <a:pPr marL="262890" indent="-167640">
              <a:lnSpc>
                <a:spcPct val="100000"/>
              </a:lnSpc>
              <a:buChar char="•"/>
              <a:tabLst>
                <a:tab pos="262890" algn="l"/>
              </a:tabLst>
            </a:pPr>
            <a:r>
              <a:rPr lang="en-US" dirty="0" smtClean="0">
                <a:solidFill>
                  <a:schemeClr val="tx1"/>
                </a:solidFill>
                <a:latin typeface="Times New Roman"/>
                <a:cs typeface="Times New Roman"/>
              </a:rPr>
              <a:t>They must start and end</a:t>
            </a:r>
            <a:r>
              <a:rPr lang="en-US" spc="-30" dirty="0" smtClean="0">
                <a:solidFill>
                  <a:schemeClr val="tx1"/>
                </a:solidFill>
                <a:latin typeface="Times New Roman"/>
                <a:cs typeface="Times New Roman"/>
              </a:rPr>
              <a:t> </a:t>
            </a:r>
            <a:r>
              <a:rPr lang="en-US" dirty="0" smtClean="0">
                <a:solidFill>
                  <a:schemeClr val="tx1"/>
                </a:solidFill>
                <a:latin typeface="Times New Roman"/>
                <a:cs typeface="Times New Roman"/>
              </a:rPr>
              <a:t>accurately</a:t>
            </a:r>
          </a:p>
          <a:p>
            <a:pPr marL="94615" marR="108585">
              <a:lnSpc>
                <a:spcPts val="2600"/>
              </a:lnSpc>
              <a:spcBef>
                <a:spcPts val="180"/>
              </a:spcBef>
              <a:buChar char="•"/>
              <a:tabLst>
                <a:tab pos="262890" algn="l"/>
              </a:tabLst>
            </a:pPr>
            <a:r>
              <a:rPr lang="en-US" dirty="0" smtClean="0">
                <a:solidFill>
                  <a:schemeClr val="tx1"/>
                </a:solidFill>
                <a:latin typeface="Times New Roman"/>
                <a:cs typeface="Times New Roman"/>
              </a:rPr>
              <a:t>Lines should have constant</a:t>
            </a:r>
            <a:r>
              <a:rPr lang="en-US" spc="-75" dirty="0" smtClean="0">
                <a:solidFill>
                  <a:schemeClr val="tx1"/>
                </a:solidFill>
                <a:latin typeface="Times New Roman"/>
                <a:cs typeface="Times New Roman"/>
              </a:rPr>
              <a:t> </a:t>
            </a:r>
            <a:r>
              <a:rPr lang="en-US" dirty="0" smtClean="0">
                <a:solidFill>
                  <a:schemeClr val="tx1"/>
                </a:solidFill>
                <a:latin typeface="Times New Roman"/>
                <a:cs typeface="Times New Roman"/>
              </a:rPr>
              <a:t>brightness  along their</a:t>
            </a:r>
            <a:r>
              <a:rPr lang="en-US" spc="-10" dirty="0" smtClean="0">
                <a:solidFill>
                  <a:schemeClr val="tx1"/>
                </a:solidFill>
                <a:latin typeface="Times New Roman"/>
                <a:cs typeface="Times New Roman"/>
              </a:rPr>
              <a:t> </a:t>
            </a:r>
            <a:r>
              <a:rPr lang="en-US" dirty="0" smtClean="0">
                <a:solidFill>
                  <a:schemeClr val="tx1"/>
                </a:solidFill>
                <a:latin typeface="Times New Roman"/>
                <a:cs typeface="Times New Roman"/>
              </a:rPr>
              <a:t>length</a:t>
            </a:r>
          </a:p>
          <a:p>
            <a:pPr marL="94615">
              <a:lnSpc>
                <a:spcPts val="2520"/>
              </a:lnSpc>
            </a:pPr>
            <a:r>
              <a:rPr lang="en-US" dirty="0" smtClean="0">
                <a:solidFill>
                  <a:schemeClr val="tx1"/>
                </a:solidFill>
                <a:latin typeface="Times New Roman"/>
                <a:cs typeface="Times New Roman"/>
              </a:rPr>
              <a:t>•Lines should drawn</a:t>
            </a:r>
            <a:r>
              <a:rPr lang="en-US" spc="-15" dirty="0" smtClean="0">
                <a:solidFill>
                  <a:schemeClr val="tx1"/>
                </a:solidFill>
                <a:latin typeface="Times New Roman"/>
                <a:cs typeface="Times New Roman"/>
              </a:rPr>
              <a:t> </a:t>
            </a:r>
            <a:r>
              <a:rPr lang="en-US" dirty="0" smtClean="0">
                <a:solidFill>
                  <a:schemeClr val="tx1"/>
                </a:solidFill>
                <a:latin typeface="Times New Roman"/>
                <a:cs typeface="Times New Roman"/>
              </a:rPr>
              <a:t>rapidly</a:t>
            </a:r>
          </a:p>
          <a:p>
            <a:pPr algn="ctr"/>
            <a:endParaRPr lang="en-US"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IN" spc="-5" dirty="0" smtClean="0">
              <a:latin typeface="Times New Roman"/>
              <a:cs typeface="Times New Roman"/>
            </a:endParaRPr>
          </a:p>
          <a:p>
            <a:pPr algn="ctr"/>
            <a:endParaRPr lang="en-US" dirty="0" smtClean="0">
              <a:latin typeface="Times New Roman"/>
              <a:cs typeface="Times New Roman"/>
            </a:endParaRPr>
          </a:p>
          <a:p>
            <a:pPr algn="ctr"/>
            <a:endParaRPr lang="en-US" dirty="0"/>
          </a:p>
        </p:txBody>
      </p:sp>
      <p:grpSp>
        <p:nvGrpSpPr>
          <p:cNvPr id="2" name="object 12"/>
          <p:cNvGrpSpPr/>
          <p:nvPr/>
        </p:nvGrpSpPr>
        <p:grpSpPr>
          <a:xfrm>
            <a:off x="5796136" y="2636912"/>
            <a:ext cx="1944216" cy="2344688"/>
            <a:chOff x="6096000" y="2298700"/>
            <a:chExt cx="2819400" cy="3352800"/>
          </a:xfrm>
        </p:grpSpPr>
        <p:sp>
          <p:nvSpPr>
            <p:cNvPr id="32" name="object 13"/>
            <p:cNvSpPr/>
            <p:nvPr/>
          </p:nvSpPr>
          <p:spPr>
            <a:xfrm>
              <a:off x="6096000" y="2298700"/>
              <a:ext cx="2819400" cy="3352800"/>
            </a:xfrm>
            <a:custGeom>
              <a:avLst/>
              <a:gdLst/>
              <a:ahLst/>
              <a:cxnLst/>
              <a:rect l="l" t="t" r="r" b="b"/>
              <a:pathLst>
                <a:path w="2819400" h="3352800">
                  <a:moveTo>
                    <a:pt x="2819400" y="0"/>
                  </a:moveTo>
                  <a:lnTo>
                    <a:pt x="0" y="0"/>
                  </a:lnTo>
                  <a:lnTo>
                    <a:pt x="0" y="3352800"/>
                  </a:lnTo>
                  <a:lnTo>
                    <a:pt x="2819400" y="3352800"/>
                  </a:lnTo>
                  <a:lnTo>
                    <a:pt x="2819400" y="0"/>
                  </a:lnTo>
                  <a:close/>
                </a:path>
              </a:pathLst>
            </a:custGeom>
            <a:solidFill>
              <a:srgbClr val="FFFFFF"/>
            </a:solidFill>
          </p:spPr>
          <p:txBody>
            <a:bodyPr wrap="square" lIns="0" tIns="0" rIns="0" bIns="0" rtlCol="0"/>
            <a:lstStyle/>
            <a:p>
              <a:endParaRPr/>
            </a:p>
          </p:txBody>
        </p:sp>
        <p:sp>
          <p:nvSpPr>
            <p:cNvPr id="33" name="object 14"/>
            <p:cNvSpPr/>
            <p:nvPr/>
          </p:nvSpPr>
          <p:spPr>
            <a:xfrm>
              <a:off x="6242050" y="2457450"/>
              <a:ext cx="2501900" cy="1473200"/>
            </a:xfrm>
            <a:custGeom>
              <a:avLst/>
              <a:gdLst/>
              <a:ahLst/>
              <a:cxnLst/>
              <a:rect l="l" t="t" r="r" b="b"/>
              <a:pathLst>
                <a:path w="2501900" h="1473200">
                  <a:moveTo>
                    <a:pt x="0" y="1473200"/>
                  </a:moveTo>
                  <a:lnTo>
                    <a:pt x="2501900" y="1473200"/>
                  </a:lnTo>
                  <a:lnTo>
                    <a:pt x="2501900" y="0"/>
                  </a:lnTo>
                  <a:lnTo>
                    <a:pt x="0" y="0"/>
                  </a:lnTo>
                  <a:lnTo>
                    <a:pt x="0" y="1473200"/>
                  </a:lnTo>
                  <a:close/>
                </a:path>
              </a:pathLst>
            </a:custGeom>
            <a:ln w="12700">
              <a:solidFill>
                <a:srgbClr val="000000"/>
              </a:solidFill>
            </a:ln>
          </p:spPr>
          <p:txBody>
            <a:bodyPr wrap="square" lIns="0" tIns="0" rIns="0" bIns="0" rtlCol="0"/>
            <a:lstStyle/>
            <a:p>
              <a:endParaRPr/>
            </a:p>
          </p:txBody>
        </p:sp>
        <p:sp>
          <p:nvSpPr>
            <p:cNvPr id="34" name="object 15"/>
            <p:cNvSpPr/>
            <p:nvPr/>
          </p:nvSpPr>
          <p:spPr>
            <a:xfrm>
              <a:off x="6242050" y="3190875"/>
              <a:ext cx="2501900" cy="742950"/>
            </a:xfrm>
            <a:custGeom>
              <a:avLst/>
              <a:gdLst/>
              <a:ahLst/>
              <a:cxnLst/>
              <a:rect l="l" t="t" r="r" b="b"/>
              <a:pathLst>
                <a:path w="2501900" h="742950">
                  <a:moveTo>
                    <a:pt x="0" y="6350"/>
                  </a:moveTo>
                  <a:lnTo>
                    <a:pt x="368300" y="6350"/>
                  </a:lnTo>
                </a:path>
                <a:path w="2501900" h="742950">
                  <a:moveTo>
                    <a:pt x="800100" y="6350"/>
                  </a:moveTo>
                  <a:lnTo>
                    <a:pt x="1219200" y="6350"/>
                  </a:lnTo>
                </a:path>
                <a:path w="2501900" h="742950">
                  <a:moveTo>
                    <a:pt x="1651000" y="6350"/>
                  </a:moveTo>
                  <a:lnTo>
                    <a:pt x="2501900" y="6350"/>
                  </a:lnTo>
                </a:path>
                <a:path w="2501900" h="742950">
                  <a:moveTo>
                    <a:pt x="0" y="0"/>
                  </a:moveTo>
                  <a:lnTo>
                    <a:pt x="1651000" y="0"/>
                  </a:lnTo>
                </a:path>
                <a:path w="2501900" h="742950">
                  <a:moveTo>
                    <a:pt x="2082800" y="0"/>
                  </a:moveTo>
                  <a:lnTo>
                    <a:pt x="2501900" y="0"/>
                  </a:lnTo>
                </a:path>
                <a:path w="2501900" h="742950">
                  <a:moveTo>
                    <a:pt x="0" y="374650"/>
                  </a:moveTo>
                  <a:lnTo>
                    <a:pt x="2501900" y="374650"/>
                  </a:lnTo>
                </a:path>
                <a:path w="2501900" h="742950">
                  <a:moveTo>
                    <a:pt x="0" y="368300"/>
                  </a:moveTo>
                  <a:lnTo>
                    <a:pt x="368300" y="368300"/>
                  </a:lnTo>
                </a:path>
                <a:path w="2501900" h="742950">
                  <a:moveTo>
                    <a:pt x="1651000" y="368300"/>
                  </a:moveTo>
                  <a:lnTo>
                    <a:pt x="2501900" y="368300"/>
                  </a:lnTo>
                </a:path>
                <a:path w="2501900" h="742950">
                  <a:moveTo>
                    <a:pt x="0" y="736600"/>
                  </a:moveTo>
                  <a:lnTo>
                    <a:pt x="2501900" y="736600"/>
                  </a:lnTo>
                </a:path>
                <a:path w="2501900" h="742950">
                  <a:moveTo>
                    <a:pt x="0" y="742950"/>
                  </a:moveTo>
                  <a:lnTo>
                    <a:pt x="2501900" y="742950"/>
                  </a:lnTo>
                </a:path>
              </a:pathLst>
            </a:custGeom>
            <a:ln w="6350">
              <a:solidFill>
                <a:srgbClr val="000000"/>
              </a:solidFill>
            </a:ln>
          </p:spPr>
          <p:txBody>
            <a:bodyPr wrap="square" lIns="0" tIns="0" rIns="0" bIns="0" rtlCol="0"/>
            <a:lstStyle/>
            <a:p>
              <a:endParaRPr/>
            </a:p>
          </p:txBody>
        </p:sp>
        <p:sp>
          <p:nvSpPr>
            <p:cNvPr id="35" name="object 16"/>
            <p:cNvSpPr/>
            <p:nvPr/>
          </p:nvSpPr>
          <p:spPr>
            <a:xfrm>
              <a:off x="6610350" y="2457450"/>
              <a:ext cx="2133600" cy="1473200"/>
            </a:xfrm>
            <a:custGeom>
              <a:avLst/>
              <a:gdLst/>
              <a:ahLst/>
              <a:cxnLst/>
              <a:rect l="l" t="t" r="r" b="b"/>
              <a:pathLst>
                <a:path w="2133600" h="1473200">
                  <a:moveTo>
                    <a:pt x="0" y="0"/>
                  </a:moveTo>
                  <a:lnTo>
                    <a:pt x="0" y="1473200"/>
                  </a:lnTo>
                </a:path>
                <a:path w="2133600" h="1473200">
                  <a:moveTo>
                    <a:pt x="431800" y="0"/>
                  </a:moveTo>
                  <a:lnTo>
                    <a:pt x="431800" y="1473200"/>
                  </a:lnTo>
                </a:path>
                <a:path w="2133600" h="1473200">
                  <a:moveTo>
                    <a:pt x="850900" y="0"/>
                  </a:moveTo>
                  <a:lnTo>
                    <a:pt x="850900" y="1473200"/>
                  </a:lnTo>
                </a:path>
                <a:path w="2133600" h="1473200">
                  <a:moveTo>
                    <a:pt x="1282700" y="0"/>
                  </a:moveTo>
                  <a:lnTo>
                    <a:pt x="1282700" y="1473200"/>
                  </a:lnTo>
                </a:path>
                <a:path w="2133600" h="1473200">
                  <a:moveTo>
                    <a:pt x="1714500" y="0"/>
                  </a:moveTo>
                  <a:lnTo>
                    <a:pt x="1714500" y="1473200"/>
                  </a:lnTo>
                </a:path>
                <a:path w="2133600" h="1473200">
                  <a:moveTo>
                    <a:pt x="2133600" y="0"/>
                  </a:moveTo>
                  <a:lnTo>
                    <a:pt x="2133600" y="1473200"/>
                  </a:lnTo>
                </a:path>
              </a:pathLst>
            </a:custGeom>
            <a:ln w="12700">
              <a:solidFill>
                <a:srgbClr val="000000"/>
              </a:solidFill>
            </a:ln>
          </p:spPr>
          <p:txBody>
            <a:bodyPr wrap="square" lIns="0" tIns="0" rIns="0" bIns="0" rtlCol="0"/>
            <a:lstStyle/>
            <a:p>
              <a:endParaRPr/>
            </a:p>
          </p:txBody>
        </p:sp>
        <p:sp>
          <p:nvSpPr>
            <p:cNvPr id="36" name="object 17"/>
            <p:cNvSpPr/>
            <p:nvPr/>
          </p:nvSpPr>
          <p:spPr>
            <a:xfrm>
              <a:off x="6242050" y="3562349"/>
              <a:ext cx="368300" cy="368300"/>
            </a:xfrm>
            <a:custGeom>
              <a:avLst/>
              <a:gdLst/>
              <a:ahLst/>
              <a:cxnLst/>
              <a:rect l="l" t="t" r="r" b="b"/>
              <a:pathLst>
                <a:path w="368300" h="368300">
                  <a:moveTo>
                    <a:pt x="368300" y="0"/>
                  </a:moveTo>
                  <a:lnTo>
                    <a:pt x="0" y="0"/>
                  </a:lnTo>
                  <a:lnTo>
                    <a:pt x="0" y="50800"/>
                  </a:lnTo>
                  <a:lnTo>
                    <a:pt x="0" y="317500"/>
                  </a:lnTo>
                  <a:lnTo>
                    <a:pt x="0" y="368300"/>
                  </a:lnTo>
                  <a:lnTo>
                    <a:pt x="368300" y="368300"/>
                  </a:lnTo>
                  <a:lnTo>
                    <a:pt x="368300" y="317500"/>
                  </a:lnTo>
                  <a:lnTo>
                    <a:pt x="368300" y="50800"/>
                  </a:lnTo>
                  <a:lnTo>
                    <a:pt x="368300" y="0"/>
                  </a:lnTo>
                  <a:close/>
                </a:path>
              </a:pathLst>
            </a:custGeom>
            <a:solidFill>
              <a:srgbClr val="FBD1C0"/>
            </a:solidFill>
          </p:spPr>
          <p:txBody>
            <a:bodyPr wrap="square" lIns="0" tIns="0" rIns="0" bIns="0" rtlCol="0"/>
            <a:lstStyle/>
            <a:p>
              <a:endParaRPr/>
            </a:p>
          </p:txBody>
        </p:sp>
        <p:sp>
          <p:nvSpPr>
            <p:cNvPr id="37" name="object 18"/>
            <p:cNvSpPr/>
            <p:nvPr/>
          </p:nvSpPr>
          <p:spPr>
            <a:xfrm>
              <a:off x="6242050" y="3562350"/>
              <a:ext cx="368300" cy="368300"/>
            </a:xfrm>
            <a:custGeom>
              <a:avLst/>
              <a:gdLst/>
              <a:ahLst/>
              <a:cxnLst/>
              <a:rect l="l" t="t" r="r" b="b"/>
              <a:pathLst>
                <a:path w="368300" h="368300">
                  <a:moveTo>
                    <a:pt x="0" y="368300"/>
                  </a:moveTo>
                  <a:lnTo>
                    <a:pt x="368300" y="368300"/>
                  </a:lnTo>
                  <a:lnTo>
                    <a:pt x="368300" y="0"/>
                  </a:lnTo>
                  <a:lnTo>
                    <a:pt x="0" y="0"/>
                  </a:lnTo>
                  <a:lnTo>
                    <a:pt x="0" y="368300"/>
                  </a:lnTo>
                  <a:close/>
                </a:path>
              </a:pathLst>
            </a:custGeom>
            <a:ln w="12700">
              <a:solidFill>
                <a:srgbClr val="000000"/>
              </a:solidFill>
            </a:ln>
          </p:spPr>
          <p:txBody>
            <a:bodyPr wrap="square" lIns="0" tIns="0" rIns="0" bIns="0" rtlCol="0"/>
            <a:lstStyle/>
            <a:p>
              <a:endParaRPr/>
            </a:p>
          </p:txBody>
        </p:sp>
        <p:sp>
          <p:nvSpPr>
            <p:cNvPr id="38" name="object 19"/>
            <p:cNvSpPr/>
            <p:nvPr/>
          </p:nvSpPr>
          <p:spPr>
            <a:xfrm>
              <a:off x="6178550" y="3879850"/>
              <a:ext cx="127000" cy="101600"/>
            </a:xfrm>
            <a:custGeom>
              <a:avLst/>
              <a:gdLst/>
              <a:ahLst/>
              <a:cxnLst/>
              <a:rect l="l" t="t" r="r" b="b"/>
              <a:pathLst>
                <a:path w="127000" h="101600">
                  <a:moveTo>
                    <a:pt x="127000" y="0"/>
                  </a:moveTo>
                  <a:lnTo>
                    <a:pt x="0" y="0"/>
                  </a:lnTo>
                  <a:lnTo>
                    <a:pt x="0" y="101600"/>
                  </a:lnTo>
                  <a:lnTo>
                    <a:pt x="127000" y="101600"/>
                  </a:lnTo>
                  <a:lnTo>
                    <a:pt x="127000" y="0"/>
                  </a:lnTo>
                  <a:close/>
                </a:path>
              </a:pathLst>
            </a:custGeom>
            <a:solidFill>
              <a:srgbClr val="000000"/>
            </a:solidFill>
          </p:spPr>
          <p:txBody>
            <a:bodyPr wrap="square" lIns="0" tIns="0" rIns="0" bIns="0" rtlCol="0"/>
            <a:lstStyle/>
            <a:p>
              <a:endParaRPr/>
            </a:p>
          </p:txBody>
        </p:sp>
        <p:sp>
          <p:nvSpPr>
            <p:cNvPr id="39" name="object 20"/>
            <p:cNvSpPr/>
            <p:nvPr/>
          </p:nvSpPr>
          <p:spPr>
            <a:xfrm>
              <a:off x="6242050" y="2822575"/>
              <a:ext cx="2501900" cy="6350"/>
            </a:xfrm>
            <a:custGeom>
              <a:avLst/>
              <a:gdLst/>
              <a:ahLst/>
              <a:cxnLst/>
              <a:rect l="l" t="t" r="r" b="b"/>
              <a:pathLst>
                <a:path w="2501900" h="6350">
                  <a:moveTo>
                    <a:pt x="0" y="6350"/>
                  </a:moveTo>
                  <a:lnTo>
                    <a:pt x="2501900" y="6350"/>
                  </a:lnTo>
                </a:path>
                <a:path w="2501900" h="6350">
                  <a:moveTo>
                    <a:pt x="0" y="0"/>
                  </a:moveTo>
                  <a:lnTo>
                    <a:pt x="2082800" y="0"/>
                  </a:lnTo>
                </a:path>
              </a:pathLst>
            </a:custGeom>
            <a:ln w="6350">
              <a:solidFill>
                <a:srgbClr val="000000"/>
              </a:solidFill>
            </a:ln>
          </p:spPr>
          <p:txBody>
            <a:bodyPr wrap="square" lIns="0" tIns="0" rIns="0" bIns="0" rtlCol="0"/>
            <a:lstStyle/>
            <a:p>
              <a:endParaRPr/>
            </a:p>
          </p:txBody>
        </p:sp>
        <p:sp>
          <p:nvSpPr>
            <p:cNvPr id="40" name="object 21"/>
            <p:cNvSpPr/>
            <p:nvPr/>
          </p:nvSpPr>
          <p:spPr>
            <a:xfrm>
              <a:off x="7042150" y="3194049"/>
              <a:ext cx="419100" cy="368300"/>
            </a:xfrm>
            <a:custGeom>
              <a:avLst/>
              <a:gdLst/>
              <a:ahLst/>
              <a:cxnLst/>
              <a:rect l="l" t="t" r="r" b="b"/>
              <a:pathLst>
                <a:path w="419100" h="368300">
                  <a:moveTo>
                    <a:pt x="419100" y="0"/>
                  </a:moveTo>
                  <a:lnTo>
                    <a:pt x="0" y="0"/>
                  </a:lnTo>
                  <a:lnTo>
                    <a:pt x="0" y="317500"/>
                  </a:lnTo>
                  <a:lnTo>
                    <a:pt x="50800" y="317500"/>
                  </a:lnTo>
                  <a:lnTo>
                    <a:pt x="50800" y="368300"/>
                  </a:lnTo>
                  <a:lnTo>
                    <a:pt x="419100" y="368300"/>
                  </a:lnTo>
                  <a:lnTo>
                    <a:pt x="419100" y="317500"/>
                  </a:lnTo>
                  <a:lnTo>
                    <a:pt x="419100" y="0"/>
                  </a:lnTo>
                  <a:close/>
                </a:path>
              </a:pathLst>
            </a:custGeom>
            <a:solidFill>
              <a:srgbClr val="FBD1C0"/>
            </a:solidFill>
          </p:spPr>
          <p:txBody>
            <a:bodyPr wrap="square" lIns="0" tIns="0" rIns="0" bIns="0" rtlCol="0"/>
            <a:lstStyle/>
            <a:p>
              <a:endParaRPr/>
            </a:p>
          </p:txBody>
        </p:sp>
        <p:sp>
          <p:nvSpPr>
            <p:cNvPr id="41" name="object 22"/>
            <p:cNvSpPr/>
            <p:nvPr/>
          </p:nvSpPr>
          <p:spPr>
            <a:xfrm>
              <a:off x="7042150" y="3194050"/>
              <a:ext cx="419100" cy="368300"/>
            </a:xfrm>
            <a:custGeom>
              <a:avLst/>
              <a:gdLst/>
              <a:ahLst/>
              <a:cxnLst/>
              <a:rect l="l" t="t" r="r" b="b"/>
              <a:pathLst>
                <a:path w="419100" h="368300">
                  <a:moveTo>
                    <a:pt x="0" y="368300"/>
                  </a:moveTo>
                  <a:lnTo>
                    <a:pt x="419100" y="368300"/>
                  </a:lnTo>
                  <a:lnTo>
                    <a:pt x="419100" y="0"/>
                  </a:lnTo>
                  <a:lnTo>
                    <a:pt x="0" y="0"/>
                  </a:lnTo>
                  <a:lnTo>
                    <a:pt x="0" y="368300"/>
                  </a:lnTo>
                  <a:close/>
                </a:path>
              </a:pathLst>
            </a:custGeom>
            <a:ln w="12700">
              <a:solidFill>
                <a:srgbClr val="000000"/>
              </a:solidFill>
            </a:ln>
          </p:spPr>
          <p:txBody>
            <a:bodyPr wrap="square" lIns="0" tIns="0" rIns="0" bIns="0" rtlCol="0"/>
            <a:lstStyle/>
            <a:p>
              <a:endParaRPr/>
            </a:p>
          </p:txBody>
        </p:sp>
        <p:sp>
          <p:nvSpPr>
            <p:cNvPr id="42" name="object 23"/>
            <p:cNvSpPr/>
            <p:nvPr/>
          </p:nvSpPr>
          <p:spPr>
            <a:xfrm>
              <a:off x="7893050" y="2825750"/>
              <a:ext cx="431800" cy="368300"/>
            </a:xfrm>
            <a:custGeom>
              <a:avLst/>
              <a:gdLst/>
              <a:ahLst/>
              <a:cxnLst/>
              <a:rect l="l" t="t" r="r" b="b"/>
              <a:pathLst>
                <a:path w="431800" h="368300">
                  <a:moveTo>
                    <a:pt x="431800" y="0"/>
                  </a:moveTo>
                  <a:lnTo>
                    <a:pt x="0" y="0"/>
                  </a:lnTo>
                  <a:lnTo>
                    <a:pt x="0" y="368300"/>
                  </a:lnTo>
                  <a:lnTo>
                    <a:pt x="431800" y="368300"/>
                  </a:lnTo>
                  <a:lnTo>
                    <a:pt x="431800" y="0"/>
                  </a:lnTo>
                  <a:close/>
                </a:path>
              </a:pathLst>
            </a:custGeom>
            <a:solidFill>
              <a:srgbClr val="FBD1C0"/>
            </a:solidFill>
          </p:spPr>
          <p:txBody>
            <a:bodyPr wrap="square" lIns="0" tIns="0" rIns="0" bIns="0" rtlCol="0"/>
            <a:lstStyle/>
            <a:p>
              <a:endParaRPr/>
            </a:p>
          </p:txBody>
        </p:sp>
        <p:sp>
          <p:nvSpPr>
            <p:cNvPr id="43" name="object 24"/>
            <p:cNvSpPr/>
            <p:nvPr/>
          </p:nvSpPr>
          <p:spPr>
            <a:xfrm>
              <a:off x="7893050" y="28257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44" name="object 25"/>
            <p:cNvSpPr/>
            <p:nvPr/>
          </p:nvSpPr>
          <p:spPr>
            <a:xfrm>
              <a:off x="8324850" y="2457450"/>
              <a:ext cx="419100" cy="368300"/>
            </a:xfrm>
            <a:custGeom>
              <a:avLst/>
              <a:gdLst/>
              <a:ahLst/>
              <a:cxnLst/>
              <a:rect l="l" t="t" r="r" b="b"/>
              <a:pathLst>
                <a:path w="419100" h="368300">
                  <a:moveTo>
                    <a:pt x="419100" y="0"/>
                  </a:moveTo>
                  <a:lnTo>
                    <a:pt x="0" y="0"/>
                  </a:lnTo>
                  <a:lnTo>
                    <a:pt x="0" y="368300"/>
                  </a:lnTo>
                  <a:lnTo>
                    <a:pt x="419100" y="368300"/>
                  </a:lnTo>
                  <a:lnTo>
                    <a:pt x="419100" y="0"/>
                  </a:lnTo>
                  <a:close/>
                </a:path>
              </a:pathLst>
            </a:custGeom>
            <a:solidFill>
              <a:srgbClr val="FBD1C0"/>
            </a:solidFill>
          </p:spPr>
          <p:txBody>
            <a:bodyPr wrap="square" lIns="0" tIns="0" rIns="0" bIns="0" rtlCol="0"/>
            <a:lstStyle/>
            <a:p>
              <a:endParaRPr/>
            </a:p>
          </p:txBody>
        </p:sp>
        <p:sp>
          <p:nvSpPr>
            <p:cNvPr id="45" name="object 26"/>
            <p:cNvSpPr/>
            <p:nvPr/>
          </p:nvSpPr>
          <p:spPr>
            <a:xfrm>
              <a:off x="8324850" y="2457450"/>
              <a:ext cx="419100" cy="368300"/>
            </a:xfrm>
            <a:custGeom>
              <a:avLst/>
              <a:gdLst/>
              <a:ahLst/>
              <a:cxnLst/>
              <a:rect l="l" t="t" r="r" b="b"/>
              <a:pathLst>
                <a:path w="419100" h="368300">
                  <a:moveTo>
                    <a:pt x="0" y="368300"/>
                  </a:moveTo>
                  <a:lnTo>
                    <a:pt x="419100" y="368300"/>
                  </a:lnTo>
                  <a:lnTo>
                    <a:pt x="419100" y="0"/>
                  </a:lnTo>
                  <a:lnTo>
                    <a:pt x="0" y="0"/>
                  </a:lnTo>
                  <a:lnTo>
                    <a:pt x="0" y="368300"/>
                  </a:lnTo>
                  <a:close/>
                </a:path>
              </a:pathLst>
            </a:custGeom>
            <a:ln w="12700">
              <a:solidFill>
                <a:srgbClr val="000000"/>
              </a:solidFill>
            </a:ln>
          </p:spPr>
          <p:txBody>
            <a:bodyPr wrap="square" lIns="0" tIns="0" rIns="0" bIns="0" rtlCol="0"/>
            <a:lstStyle/>
            <a:p>
              <a:endParaRPr/>
            </a:p>
          </p:txBody>
        </p:sp>
        <p:sp>
          <p:nvSpPr>
            <p:cNvPr id="46" name="object 27"/>
            <p:cNvSpPr/>
            <p:nvPr/>
          </p:nvSpPr>
          <p:spPr>
            <a:xfrm>
              <a:off x="6610350" y="3194049"/>
              <a:ext cx="431800" cy="368300"/>
            </a:xfrm>
            <a:custGeom>
              <a:avLst/>
              <a:gdLst/>
              <a:ahLst/>
              <a:cxnLst/>
              <a:rect l="l" t="t" r="r" b="b"/>
              <a:pathLst>
                <a:path w="431800" h="368300">
                  <a:moveTo>
                    <a:pt x="431800" y="0"/>
                  </a:moveTo>
                  <a:lnTo>
                    <a:pt x="0" y="0"/>
                  </a:lnTo>
                  <a:lnTo>
                    <a:pt x="0" y="317500"/>
                  </a:lnTo>
                  <a:lnTo>
                    <a:pt x="0" y="368300"/>
                  </a:lnTo>
                  <a:lnTo>
                    <a:pt x="368300" y="368300"/>
                  </a:lnTo>
                  <a:lnTo>
                    <a:pt x="368300" y="317500"/>
                  </a:lnTo>
                  <a:lnTo>
                    <a:pt x="431800" y="317500"/>
                  </a:lnTo>
                  <a:lnTo>
                    <a:pt x="431800" y="0"/>
                  </a:lnTo>
                  <a:close/>
                </a:path>
              </a:pathLst>
            </a:custGeom>
            <a:solidFill>
              <a:srgbClr val="FBD1C0"/>
            </a:solidFill>
          </p:spPr>
          <p:txBody>
            <a:bodyPr wrap="square" lIns="0" tIns="0" rIns="0" bIns="0" rtlCol="0"/>
            <a:lstStyle/>
            <a:p>
              <a:endParaRPr/>
            </a:p>
          </p:txBody>
        </p:sp>
        <p:sp>
          <p:nvSpPr>
            <p:cNvPr id="47" name="object 28"/>
            <p:cNvSpPr/>
            <p:nvPr/>
          </p:nvSpPr>
          <p:spPr>
            <a:xfrm>
              <a:off x="6610350" y="31940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48" name="object 29"/>
            <p:cNvSpPr/>
            <p:nvPr/>
          </p:nvSpPr>
          <p:spPr>
            <a:xfrm>
              <a:off x="6546850" y="3511550"/>
              <a:ext cx="127000" cy="101600"/>
            </a:xfrm>
            <a:custGeom>
              <a:avLst/>
              <a:gdLst/>
              <a:ahLst/>
              <a:cxnLst/>
              <a:rect l="l" t="t" r="r" b="b"/>
              <a:pathLst>
                <a:path w="127000" h="101600">
                  <a:moveTo>
                    <a:pt x="127000" y="0"/>
                  </a:moveTo>
                  <a:lnTo>
                    <a:pt x="0" y="0"/>
                  </a:lnTo>
                  <a:lnTo>
                    <a:pt x="0" y="101600"/>
                  </a:lnTo>
                  <a:lnTo>
                    <a:pt x="127000" y="101600"/>
                  </a:lnTo>
                  <a:lnTo>
                    <a:pt x="127000" y="0"/>
                  </a:lnTo>
                  <a:close/>
                </a:path>
              </a:pathLst>
            </a:custGeom>
            <a:solidFill>
              <a:srgbClr val="000000"/>
            </a:solidFill>
          </p:spPr>
          <p:txBody>
            <a:bodyPr wrap="square" lIns="0" tIns="0" rIns="0" bIns="0" rtlCol="0"/>
            <a:lstStyle/>
            <a:p>
              <a:endParaRPr/>
            </a:p>
          </p:txBody>
        </p:sp>
        <p:sp>
          <p:nvSpPr>
            <p:cNvPr id="49" name="object 30"/>
            <p:cNvSpPr/>
            <p:nvPr/>
          </p:nvSpPr>
          <p:spPr>
            <a:xfrm>
              <a:off x="7461250" y="3194049"/>
              <a:ext cx="431800" cy="368300"/>
            </a:xfrm>
            <a:custGeom>
              <a:avLst/>
              <a:gdLst/>
              <a:ahLst/>
              <a:cxnLst/>
              <a:rect l="l" t="t" r="r" b="b"/>
              <a:pathLst>
                <a:path w="431800" h="368300">
                  <a:moveTo>
                    <a:pt x="431800" y="0"/>
                  </a:moveTo>
                  <a:lnTo>
                    <a:pt x="0" y="0"/>
                  </a:lnTo>
                  <a:lnTo>
                    <a:pt x="0" y="317500"/>
                  </a:lnTo>
                  <a:lnTo>
                    <a:pt x="0" y="368300"/>
                  </a:lnTo>
                  <a:lnTo>
                    <a:pt x="431800" y="368300"/>
                  </a:lnTo>
                  <a:lnTo>
                    <a:pt x="431800" y="317500"/>
                  </a:lnTo>
                  <a:lnTo>
                    <a:pt x="431800" y="0"/>
                  </a:lnTo>
                  <a:close/>
                </a:path>
              </a:pathLst>
            </a:custGeom>
            <a:solidFill>
              <a:srgbClr val="FBD1C0"/>
            </a:solidFill>
          </p:spPr>
          <p:txBody>
            <a:bodyPr wrap="square" lIns="0" tIns="0" rIns="0" bIns="0" rtlCol="0"/>
            <a:lstStyle/>
            <a:p>
              <a:endParaRPr/>
            </a:p>
          </p:txBody>
        </p:sp>
        <p:sp>
          <p:nvSpPr>
            <p:cNvPr id="50" name="object 31"/>
            <p:cNvSpPr/>
            <p:nvPr/>
          </p:nvSpPr>
          <p:spPr>
            <a:xfrm>
              <a:off x="7461250" y="31940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51" name="object 32"/>
            <p:cNvSpPr/>
            <p:nvPr/>
          </p:nvSpPr>
          <p:spPr>
            <a:xfrm>
              <a:off x="6978650" y="3511549"/>
              <a:ext cx="546100" cy="101600"/>
            </a:xfrm>
            <a:custGeom>
              <a:avLst/>
              <a:gdLst/>
              <a:ahLst/>
              <a:cxnLst/>
              <a:rect l="l" t="t" r="r" b="b"/>
              <a:pathLst>
                <a:path w="546100" h="101600">
                  <a:moveTo>
                    <a:pt x="114300" y="0"/>
                  </a:moveTo>
                  <a:lnTo>
                    <a:pt x="0" y="0"/>
                  </a:lnTo>
                  <a:lnTo>
                    <a:pt x="0" y="101600"/>
                  </a:lnTo>
                  <a:lnTo>
                    <a:pt x="114300" y="101600"/>
                  </a:lnTo>
                  <a:lnTo>
                    <a:pt x="114300" y="0"/>
                  </a:lnTo>
                  <a:close/>
                </a:path>
                <a:path w="546100" h="101600">
                  <a:moveTo>
                    <a:pt x="546100" y="0"/>
                  </a:moveTo>
                  <a:lnTo>
                    <a:pt x="419100" y="0"/>
                  </a:lnTo>
                  <a:lnTo>
                    <a:pt x="419100" y="101600"/>
                  </a:lnTo>
                  <a:lnTo>
                    <a:pt x="546100" y="101600"/>
                  </a:lnTo>
                  <a:lnTo>
                    <a:pt x="546100" y="0"/>
                  </a:lnTo>
                  <a:close/>
                </a:path>
              </a:pathLst>
            </a:custGeom>
            <a:solidFill>
              <a:srgbClr val="000000"/>
            </a:solidFill>
          </p:spPr>
          <p:txBody>
            <a:bodyPr wrap="square" lIns="0" tIns="0" rIns="0" bIns="0" rtlCol="0"/>
            <a:lstStyle/>
            <a:p>
              <a:endParaRPr/>
            </a:p>
          </p:txBody>
        </p:sp>
        <p:sp>
          <p:nvSpPr>
            <p:cNvPr id="52" name="object 33"/>
            <p:cNvSpPr/>
            <p:nvPr/>
          </p:nvSpPr>
          <p:spPr>
            <a:xfrm>
              <a:off x="6413500" y="2667000"/>
              <a:ext cx="2095500" cy="1117600"/>
            </a:xfrm>
            <a:custGeom>
              <a:avLst/>
              <a:gdLst/>
              <a:ahLst/>
              <a:cxnLst/>
              <a:rect l="l" t="t" r="r" b="b"/>
              <a:pathLst>
                <a:path w="2095500" h="1117600">
                  <a:moveTo>
                    <a:pt x="2095500" y="0"/>
                  </a:moveTo>
                  <a:lnTo>
                    <a:pt x="2044700" y="0"/>
                  </a:lnTo>
                  <a:lnTo>
                    <a:pt x="0" y="1066800"/>
                  </a:lnTo>
                  <a:lnTo>
                    <a:pt x="0" y="1117600"/>
                  </a:lnTo>
                  <a:lnTo>
                    <a:pt x="50800" y="1117600"/>
                  </a:lnTo>
                  <a:lnTo>
                    <a:pt x="2095500" y="50800"/>
                  </a:lnTo>
                  <a:lnTo>
                    <a:pt x="2095500" y="0"/>
                  </a:lnTo>
                  <a:close/>
                </a:path>
              </a:pathLst>
            </a:custGeom>
            <a:solidFill>
              <a:srgbClr val="FB0128"/>
            </a:solidFill>
          </p:spPr>
          <p:txBody>
            <a:bodyPr wrap="square" lIns="0" tIns="0" rIns="0" bIns="0" rtlCol="0"/>
            <a:lstStyle/>
            <a:p>
              <a:endParaRPr/>
            </a:p>
          </p:txBody>
        </p:sp>
        <p:sp>
          <p:nvSpPr>
            <p:cNvPr id="53" name="object 34"/>
            <p:cNvSpPr/>
            <p:nvPr/>
          </p:nvSpPr>
          <p:spPr>
            <a:xfrm>
              <a:off x="7829550" y="2774949"/>
              <a:ext cx="558800" cy="469900"/>
            </a:xfrm>
            <a:custGeom>
              <a:avLst/>
              <a:gdLst/>
              <a:ahLst/>
              <a:cxnLst/>
              <a:rect l="l" t="t" r="r" b="b"/>
              <a:pathLst>
                <a:path w="558800" h="469900">
                  <a:moveTo>
                    <a:pt x="127000" y="368300"/>
                  </a:moveTo>
                  <a:lnTo>
                    <a:pt x="0" y="368300"/>
                  </a:lnTo>
                  <a:lnTo>
                    <a:pt x="0" y="469900"/>
                  </a:lnTo>
                  <a:lnTo>
                    <a:pt x="127000" y="469900"/>
                  </a:lnTo>
                  <a:lnTo>
                    <a:pt x="127000" y="368300"/>
                  </a:lnTo>
                  <a:close/>
                </a:path>
                <a:path w="558800" h="469900">
                  <a:moveTo>
                    <a:pt x="558800" y="0"/>
                  </a:moveTo>
                  <a:lnTo>
                    <a:pt x="431800" y="0"/>
                  </a:lnTo>
                  <a:lnTo>
                    <a:pt x="431800" y="101600"/>
                  </a:lnTo>
                  <a:lnTo>
                    <a:pt x="558800" y="101600"/>
                  </a:lnTo>
                  <a:lnTo>
                    <a:pt x="558800" y="0"/>
                  </a:lnTo>
                  <a:close/>
                </a:path>
              </a:pathLst>
            </a:custGeom>
            <a:solidFill>
              <a:srgbClr val="000000"/>
            </a:solidFill>
          </p:spPr>
          <p:txBody>
            <a:bodyPr wrap="square" lIns="0" tIns="0" rIns="0" bIns="0" rtlCol="0"/>
            <a:lstStyle/>
            <a:p>
              <a:endParaRPr/>
            </a:p>
          </p:txBody>
        </p:sp>
        <p:sp>
          <p:nvSpPr>
            <p:cNvPr id="54" name="object 35"/>
            <p:cNvSpPr/>
            <p:nvPr/>
          </p:nvSpPr>
          <p:spPr>
            <a:xfrm>
              <a:off x="6242050" y="4044950"/>
              <a:ext cx="2501900" cy="1473200"/>
            </a:xfrm>
            <a:custGeom>
              <a:avLst/>
              <a:gdLst/>
              <a:ahLst/>
              <a:cxnLst/>
              <a:rect l="l" t="t" r="r" b="b"/>
              <a:pathLst>
                <a:path w="2501900" h="1473200">
                  <a:moveTo>
                    <a:pt x="0" y="1473200"/>
                  </a:moveTo>
                  <a:lnTo>
                    <a:pt x="2501900" y="1473200"/>
                  </a:lnTo>
                  <a:lnTo>
                    <a:pt x="2501900" y="0"/>
                  </a:lnTo>
                  <a:lnTo>
                    <a:pt x="0" y="0"/>
                  </a:lnTo>
                  <a:lnTo>
                    <a:pt x="0" y="1473200"/>
                  </a:lnTo>
                  <a:close/>
                </a:path>
              </a:pathLst>
            </a:custGeom>
            <a:ln w="12700">
              <a:solidFill>
                <a:srgbClr val="000000"/>
              </a:solidFill>
            </a:ln>
          </p:spPr>
          <p:txBody>
            <a:bodyPr wrap="square" lIns="0" tIns="0" rIns="0" bIns="0" rtlCol="0"/>
            <a:lstStyle/>
            <a:p>
              <a:endParaRPr/>
            </a:p>
          </p:txBody>
        </p:sp>
        <p:sp>
          <p:nvSpPr>
            <p:cNvPr id="55" name="object 36"/>
            <p:cNvSpPr/>
            <p:nvPr/>
          </p:nvSpPr>
          <p:spPr>
            <a:xfrm>
              <a:off x="6242050" y="4778375"/>
              <a:ext cx="2501900" cy="742950"/>
            </a:xfrm>
            <a:custGeom>
              <a:avLst/>
              <a:gdLst/>
              <a:ahLst/>
              <a:cxnLst/>
              <a:rect l="l" t="t" r="r" b="b"/>
              <a:pathLst>
                <a:path w="2501900" h="742950">
                  <a:moveTo>
                    <a:pt x="0" y="6350"/>
                  </a:moveTo>
                  <a:lnTo>
                    <a:pt x="368300" y="6350"/>
                  </a:lnTo>
                </a:path>
                <a:path w="2501900" h="742950">
                  <a:moveTo>
                    <a:pt x="800100" y="6350"/>
                  </a:moveTo>
                  <a:lnTo>
                    <a:pt x="1219200" y="6350"/>
                  </a:lnTo>
                </a:path>
                <a:path w="2501900" h="742950">
                  <a:moveTo>
                    <a:pt x="1651000" y="6350"/>
                  </a:moveTo>
                  <a:lnTo>
                    <a:pt x="2501900" y="6350"/>
                  </a:lnTo>
                </a:path>
                <a:path w="2501900" h="742950">
                  <a:moveTo>
                    <a:pt x="0" y="0"/>
                  </a:moveTo>
                  <a:lnTo>
                    <a:pt x="1651000" y="0"/>
                  </a:lnTo>
                </a:path>
                <a:path w="2501900" h="742950">
                  <a:moveTo>
                    <a:pt x="2082800" y="0"/>
                  </a:moveTo>
                  <a:lnTo>
                    <a:pt x="2501900" y="0"/>
                  </a:lnTo>
                </a:path>
                <a:path w="2501900" h="742950">
                  <a:moveTo>
                    <a:pt x="0" y="374650"/>
                  </a:moveTo>
                  <a:lnTo>
                    <a:pt x="2501900" y="374650"/>
                  </a:lnTo>
                </a:path>
                <a:path w="2501900" h="742950">
                  <a:moveTo>
                    <a:pt x="0" y="368300"/>
                  </a:moveTo>
                  <a:lnTo>
                    <a:pt x="368300" y="368300"/>
                  </a:lnTo>
                </a:path>
                <a:path w="2501900" h="742950">
                  <a:moveTo>
                    <a:pt x="1651000" y="368300"/>
                  </a:moveTo>
                  <a:lnTo>
                    <a:pt x="2501900" y="368300"/>
                  </a:lnTo>
                </a:path>
                <a:path w="2501900" h="742950">
                  <a:moveTo>
                    <a:pt x="0" y="736600"/>
                  </a:moveTo>
                  <a:lnTo>
                    <a:pt x="2501900" y="736600"/>
                  </a:lnTo>
                </a:path>
                <a:path w="2501900" h="742950">
                  <a:moveTo>
                    <a:pt x="0" y="742950"/>
                  </a:moveTo>
                  <a:lnTo>
                    <a:pt x="2501900" y="742950"/>
                  </a:lnTo>
                </a:path>
              </a:pathLst>
            </a:custGeom>
            <a:ln w="6350">
              <a:solidFill>
                <a:srgbClr val="000000"/>
              </a:solidFill>
            </a:ln>
          </p:spPr>
          <p:txBody>
            <a:bodyPr wrap="square" lIns="0" tIns="0" rIns="0" bIns="0" rtlCol="0"/>
            <a:lstStyle/>
            <a:p>
              <a:endParaRPr/>
            </a:p>
          </p:txBody>
        </p:sp>
        <p:sp>
          <p:nvSpPr>
            <p:cNvPr id="56" name="object 37"/>
            <p:cNvSpPr/>
            <p:nvPr/>
          </p:nvSpPr>
          <p:spPr>
            <a:xfrm>
              <a:off x="6610350" y="4044950"/>
              <a:ext cx="2133600" cy="1473200"/>
            </a:xfrm>
            <a:custGeom>
              <a:avLst/>
              <a:gdLst/>
              <a:ahLst/>
              <a:cxnLst/>
              <a:rect l="l" t="t" r="r" b="b"/>
              <a:pathLst>
                <a:path w="2133600" h="1473200">
                  <a:moveTo>
                    <a:pt x="0" y="0"/>
                  </a:moveTo>
                  <a:lnTo>
                    <a:pt x="0" y="1473200"/>
                  </a:lnTo>
                </a:path>
                <a:path w="2133600" h="1473200">
                  <a:moveTo>
                    <a:pt x="431800" y="0"/>
                  </a:moveTo>
                  <a:lnTo>
                    <a:pt x="431800" y="1473200"/>
                  </a:lnTo>
                </a:path>
                <a:path w="2133600" h="1473200">
                  <a:moveTo>
                    <a:pt x="850900" y="0"/>
                  </a:moveTo>
                  <a:lnTo>
                    <a:pt x="850900" y="1473200"/>
                  </a:lnTo>
                </a:path>
                <a:path w="2133600" h="1473200">
                  <a:moveTo>
                    <a:pt x="1282700" y="0"/>
                  </a:moveTo>
                  <a:lnTo>
                    <a:pt x="1282700" y="1473200"/>
                  </a:lnTo>
                </a:path>
                <a:path w="2133600" h="1473200">
                  <a:moveTo>
                    <a:pt x="1714500" y="0"/>
                  </a:moveTo>
                  <a:lnTo>
                    <a:pt x="1714500" y="1473200"/>
                  </a:lnTo>
                </a:path>
                <a:path w="2133600" h="1473200">
                  <a:moveTo>
                    <a:pt x="2133600" y="0"/>
                  </a:moveTo>
                  <a:lnTo>
                    <a:pt x="2133600" y="1473200"/>
                  </a:lnTo>
                </a:path>
              </a:pathLst>
            </a:custGeom>
            <a:ln w="12700">
              <a:solidFill>
                <a:srgbClr val="000000"/>
              </a:solidFill>
            </a:ln>
          </p:spPr>
          <p:txBody>
            <a:bodyPr wrap="square" lIns="0" tIns="0" rIns="0" bIns="0" rtlCol="0"/>
            <a:lstStyle/>
            <a:p>
              <a:endParaRPr/>
            </a:p>
          </p:txBody>
        </p:sp>
        <p:sp>
          <p:nvSpPr>
            <p:cNvPr id="57" name="object 38"/>
            <p:cNvSpPr/>
            <p:nvPr/>
          </p:nvSpPr>
          <p:spPr>
            <a:xfrm>
              <a:off x="6242050" y="5149849"/>
              <a:ext cx="368300" cy="368300"/>
            </a:xfrm>
            <a:custGeom>
              <a:avLst/>
              <a:gdLst/>
              <a:ahLst/>
              <a:cxnLst/>
              <a:rect l="l" t="t" r="r" b="b"/>
              <a:pathLst>
                <a:path w="368300" h="368300">
                  <a:moveTo>
                    <a:pt x="368300" y="0"/>
                  </a:moveTo>
                  <a:lnTo>
                    <a:pt x="0" y="0"/>
                  </a:lnTo>
                  <a:lnTo>
                    <a:pt x="0" y="50800"/>
                  </a:lnTo>
                  <a:lnTo>
                    <a:pt x="0" y="304800"/>
                  </a:lnTo>
                  <a:lnTo>
                    <a:pt x="0" y="368300"/>
                  </a:lnTo>
                  <a:lnTo>
                    <a:pt x="368300" y="368300"/>
                  </a:lnTo>
                  <a:lnTo>
                    <a:pt x="368300" y="304800"/>
                  </a:lnTo>
                  <a:lnTo>
                    <a:pt x="368300" y="50800"/>
                  </a:lnTo>
                  <a:lnTo>
                    <a:pt x="368300" y="0"/>
                  </a:lnTo>
                  <a:close/>
                </a:path>
              </a:pathLst>
            </a:custGeom>
            <a:solidFill>
              <a:srgbClr val="FBD1C0"/>
            </a:solidFill>
          </p:spPr>
          <p:txBody>
            <a:bodyPr wrap="square" lIns="0" tIns="0" rIns="0" bIns="0" rtlCol="0"/>
            <a:lstStyle/>
            <a:p>
              <a:endParaRPr/>
            </a:p>
          </p:txBody>
        </p:sp>
        <p:sp>
          <p:nvSpPr>
            <p:cNvPr id="58" name="object 39"/>
            <p:cNvSpPr/>
            <p:nvPr/>
          </p:nvSpPr>
          <p:spPr>
            <a:xfrm>
              <a:off x="6242050" y="5149850"/>
              <a:ext cx="368300" cy="368300"/>
            </a:xfrm>
            <a:custGeom>
              <a:avLst/>
              <a:gdLst/>
              <a:ahLst/>
              <a:cxnLst/>
              <a:rect l="l" t="t" r="r" b="b"/>
              <a:pathLst>
                <a:path w="368300" h="368300">
                  <a:moveTo>
                    <a:pt x="0" y="368300"/>
                  </a:moveTo>
                  <a:lnTo>
                    <a:pt x="368300" y="368300"/>
                  </a:lnTo>
                  <a:lnTo>
                    <a:pt x="368300" y="0"/>
                  </a:lnTo>
                  <a:lnTo>
                    <a:pt x="0" y="0"/>
                  </a:lnTo>
                  <a:lnTo>
                    <a:pt x="0" y="368300"/>
                  </a:lnTo>
                  <a:close/>
                </a:path>
              </a:pathLst>
            </a:custGeom>
            <a:ln w="12700">
              <a:solidFill>
                <a:srgbClr val="000000"/>
              </a:solidFill>
            </a:ln>
          </p:spPr>
          <p:txBody>
            <a:bodyPr wrap="square" lIns="0" tIns="0" rIns="0" bIns="0" rtlCol="0"/>
            <a:lstStyle/>
            <a:p>
              <a:endParaRPr/>
            </a:p>
          </p:txBody>
        </p:sp>
        <p:sp>
          <p:nvSpPr>
            <p:cNvPr id="59" name="object 40"/>
            <p:cNvSpPr/>
            <p:nvPr/>
          </p:nvSpPr>
          <p:spPr>
            <a:xfrm>
              <a:off x="6178550" y="5454650"/>
              <a:ext cx="127000" cy="114300"/>
            </a:xfrm>
            <a:custGeom>
              <a:avLst/>
              <a:gdLst/>
              <a:ahLst/>
              <a:cxnLst/>
              <a:rect l="l" t="t" r="r" b="b"/>
              <a:pathLst>
                <a:path w="127000" h="114300">
                  <a:moveTo>
                    <a:pt x="127000" y="0"/>
                  </a:moveTo>
                  <a:lnTo>
                    <a:pt x="0" y="0"/>
                  </a:lnTo>
                  <a:lnTo>
                    <a:pt x="0" y="114300"/>
                  </a:lnTo>
                  <a:lnTo>
                    <a:pt x="127000" y="114300"/>
                  </a:lnTo>
                  <a:lnTo>
                    <a:pt x="127000" y="0"/>
                  </a:lnTo>
                  <a:close/>
                </a:path>
              </a:pathLst>
            </a:custGeom>
            <a:solidFill>
              <a:srgbClr val="000000"/>
            </a:solidFill>
          </p:spPr>
          <p:txBody>
            <a:bodyPr wrap="square" lIns="0" tIns="0" rIns="0" bIns="0" rtlCol="0"/>
            <a:lstStyle/>
            <a:p>
              <a:endParaRPr/>
            </a:p>
          </p:txBody>
        </p:sp>
        <p:sp>
          <p:nvSpPr>
            <p:cNvPr id="60" name="object 41"/>
            <p:cNvSpPr/>
            <p:nvPr/>
          </p:nvSpPr>
          <p:spPr>
            <a:xfrm>
              <a:off x="6242050" y="4410075"/>
              <a:ext cx="2501900" cy="6350"/>
            </a:xfrm>
            <a:custGeom>
              <a:avLst/>
              <a:gdLst/>
              <a:ahLst/>
              <a:cxnLst/>
              <a:rect l="l" t="t" r="r" b="b"/>
              <a:pathLst>
                <a:path w="2501900" h="6350">
                  <a:moveTo>
                    <a:pt x="0" y="6350"/>
                  </a:moveTo>
                  <a:lnTo>
                    <a:pt x="2501900" y="6350"/>
                  </a:lnTo>
                </a:path>
                <a:path w="2501900" h="6350">
                  <a:moveTo>
                    <a:pt x="0" y="0"/>
                  </a:moveTo>
                  <a:lnTo>
                    <a:pt x="2082800" y="0"/>
                  </a:lnTo>
                </a:path>
              </a:pathLst>
            </a:custGeom>
            <a:ln w="6350">
              <a:solidFill>
                <a:srgbClr val="000000"/>
              </a:solidFill>
            </a:ln>
          </p:spPr>
          <p:txBody>
            <a:bodyPr wrap="square" lIns="0" tIns="0" rIns="0" bIns="0" rtlCol="0"/>
            <a:lstStyle/>
            <a:p>
              <a:endParaRPr/>
            </a:p>
          </p:txBody>
        </p:sp>
        <p:sp>
          <p:nvSpPr>
            <p:cNvPr id="61" name="object 42"/>
            <p:cNvSpPr/>
            <p:nvPr/>
          </p:nvSpPr>
          <p:spPr>
            <a:xfrm>
              <a:off x="7042150" y="4781549"/>
              <a:ext cx="419100" cy="368300"/>
            </a:xfrm>
            <a:custGeom>
              <a:avLst/>
              <a:gdLst/>
              <a:ahLst/>
              <a:cxnLst/>
              <a:rect l="l" t="t" r="r" b="b"/>
              <a:pathLst>
                <a:path w="419100" h="368300">
                  <a:moveTo>
                    <a:pt x="419100" y="0"/>
                  </a:moveTo>
                  <a:lnTo>
                    <a:pt x="0" y="0"/>
                  </a:lnTo>
                  <a:lnTo>
                    <a:pt x="0" y="304800"/>
                  </a:lnTo>
                  <a:lnTo>
                    <a:pt x="50800" y="304800"/>
                  </a:lnTo>
                  <a:lnTo>
                    <a:pt x="50800" y="368300"/>
                  </a:lnTo>
                  <a:lnTo>
                    <a:pt x="419100" y="368300"/>
                  </a:lnTo>
                  <a:lnTo>
                    <a:pt x="419100" y="304800"/>
                  </a:lnTo>
                  <a:lnTo>
                    <a:pt x="419100" y="0"/>
                  </a:lnTo>
                  <a:close/>
                </a:path>
              </a:pathLst>
            </a:custGeom>
            <a:solidFill>
              <a:srgbClr val="FBD1C0"/>
            </a:solidFill>
          </p:spPr>
          <p:txBody>
            <a:bodyPr wrap="square" lIns="0" tIns="0" rIns="0" bIns="0" rtlCol="0"/>
            <a:lstStyle/>
            <a:p>
              <a:endParaRPr/>
            </a:p>
          </p:txBody>
        </p:sp>
        <p:sp>
          <p:nvSpPr>
            <p:cNvPr id="62" name="object 43"/>
            <p:cNvSpPr/>
            <p:nvPr/>
          </p:nvSpPr>
          <p:spPr>
            <a:xfrm>
              <a:off x="7042150" y="4781550"/>
              <a:ext cx="419100" cy="368300"/>
            </a:xfrm>
            <a:custGeom>
              <a:avLst/>
              <a:gdLst/>
              <a:ahLst/>
              <a:cxnLst/>
              <a:rect l="l" t="t" r="r" b="b"/>
              <a:pathLst>
                <a:path w="419100" h="368300">
                  <a:moveTo>
                    <a:pt x="0" y="368300"/>
                  </a:moveTo>
                  <a:lnTo>
                    <a:pt x="419100" y="368300"/>
                  </a:lnTo>
                  <a:lnTo>
                    <a:pt x="419100" y="0"/>
                  </a:lnTo>
                  <a:lnTo>
                    <a:pt x="0" y="0"/>
                  </a:lnTo>
                  <a:lnTo>
                    <a:pt x="0" y="368300"/>
                  </a:lnTo>
                  <a:close/>
                </a:path>
              </a:pathLst>
            </a:custGeom>
            <a:ln w="12700">
              <a:solidFill>
                <a:srgbClr val="000000"/>
              </a:solidFill>
            </a:ln>
          </p:spPr>
          <p:txBody>
            <a:bodyPr wrap="square" lIns="0" tIns="0" rIns="0" bIns="0" rtlCol="0"/>
            <a:lstStyle/>
            <a:p>
              <a:endParaRPr/>
            </a:p>
          </p:txBody>
        </p:sp>
        <p:sp>
          <p:nvSpPr>
            <p:cNvPr id="63" name="object 44"/>
            <p:cNvSpPr/>
            <p:nvPr/>
          </p:nvSpPr>
          <p:spPr>
            <a:xfrm>
              <a:off x="7893050" y="4413249"/>
              <a:ext cx="431800" cy="368300"/>
            </a:xfrm>
            <a:custGeom>
              <a:avLst/>
              <a:gdLst/>
              <a:ahLst/>
              <a:cxnLst/>
              <a:rect l="l" t="t" r="r" b="b"/>
              <a:pathLst>
                <a:path w="431800" h="368300">
                  <a:moveTo>
                    <a:pt x="431800" y="0"/>
                  </a:moveTo>
                  <a:lnTo>
                    <a:pt x="0" y="0"/>
                  </a:lnTo>
                  <a:lnTo>
                    <a:pt x="0" y="50800"/>
                  </a:lnTo>
                  <a:lnTo>
                    <a:pt x="0" y="317500"/>
                  </a:lnTo>
                  <a:lnTo>
                    <a:pt x="0" y="368300"/>
                  </a:lnTo>
                  <a:lnTo>
                    <a:pt x="431800" y="368300"/>
                  </a:lnTo>
                  <a:lnTo>
                    <a:pt x="431800" y="317500"/>
                  </a:lnTo>
                  <a:lnTo>
                    <a:pt x="431800" y="50800"/>
                  </a:lnTo>
                  <a:lnTo>
                    <a:pt x="431800" y="0"/>
                  </a:lnTo>
                  <a:close/>
                </a:path>
              </a:pathLst>
            </a:custGeom>
            <a:solidFill>
              <a:srgbClr val="FBD1C0"/>
            </a:solidFill>
          </p:spPr>
          <p:txBody>
            <a:bodyPr wrap="square" lIns="0" tIns="0" rIns="0" bIns="0" rtlCol="0"/>
            <a:lstStyle/>
            <a:p>
              <a:endParaRPr/>
            </a:p>
          </p:txBody>
        </p:sp>
        <p:sp>
          <p:nvSpPr>
            <p:cNvPr id="64" name="object 45"/>
            <p:cNvSpPr/>
            <p:nvPr/>
          </p:nvSpPr>
          <p:spPr>
            <a:xfrm>
              <a:off x="7893050" y="44132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65" name="object 46"/>
            <p:cNvSpPr/>
            <p:nvPr/>
          </p:nvSpPr>
          <p:spPr>
            <a:xfrm>
              <a:off x="8324850" y="4044949"/>
              <a:ext cx="419100" cy="368300"/>
            </a:xfrm>
            <a:custGeom>
              <a:avLst/>
              <a:gdLst/>
              <a:ahLst/>
              <a:cxnLst/>
              <a:rect l="l" t="t" r="r" b="b"/>
              <a:pathLst>
                <a:path w="419100" h="368300">
                  <a:moveTo>
                    <a:pt x="419100" y="0"/>
                  </a:moveTo>
                  <a:lnTo>
                    <a:pt x="0" y="0"/>
                  </a:lnTo>
                  <a:lnTo>
                    <a:pt x="0" y="304800"/>
                  </a:lnTo>
                  <a:lnTo>
                    <a:pt x="0" y="368300"/>
                  </a:lnTo>
                  <a:lnTo>
                    <a:pt x="419100" y="368300"/>
                  </a:lnTo>
                  <a:lnTo>
                    <a:pt x="419100" y="304800"/>
                  </a:lnTo>
                  <a:lnTo>
                    <a:pt x="419100" y="0"/>
                  </a:lnTo>
                  <a:close/>
                </a:path>
              </a:pathLst>
            </a:custGeom>
            <a:solidFill>
              <a:srgbClr val="FBD1C0"/>
            </a:solidFill>
          </p:spPr>
          <p:txBody>
            <a:bodyPr wrap="square" lIns="0" tIns="0" rIns="0" bIns="0" rtlCol="0"/>
            <a:lstStyle/>
            <a:p>
              <a:endParaRPr/>
            </a:p>
          </p:txBody>
        </p:sp>
        <p:sp>
          <p:nvSpPr>
            <p:cNvPr id="66" name="object 47"/>
            <p:cNvSpPr/>
            <p:nvPr/>
          </p:nvSpPr>
          <p:spPr>
            <a:xfrm>
              <a:off x="8324850" y="4044950"/>
              <a:ext cx="419100" cy="368300"/>
            </a:xfrm>
            <a:custGeom>
              <a:avLst/>
              <a:gdLst/>
              <a:ahLst/>
              <a:cxnLst/>
              <a:rect l="l" t="t" r="r" b="b"/>
              <a:pathLst>
                <a:path w="419100" h="368300">
                  <a:moveTo>
                    <a:pt x="0" y="368300"/>
                  </a:moveTo>
                  <a:lnTo>
                    <a:pt x="419100" y="368300"/>
                  </a:lnTo>
                  <a:lnTo>
                    <a:pt x="419100" y="0"/>
                  </a:lnTo>
                  <a:lnTo>
                    <a:pt x="0" y="0"/>
                  </a:lnTo>
                  <a:lnTo>
                    <a:pt x="0" y="368300"/>
                  </a:lnTo>
                  <a:close/>
                </a:path>
              </a:pathLst>
            </a:custGeom>
            <a:ln w="12700">
              <a:solidFill>
                <a:srgbClr val="000000"/>
              </a:solidFill>
            </a:ln>
          </p:spPr>
          <p:txBody>
            <a:bodyPr wrap="square" lIns="0" tIns="0" rIns="0" bIns="0" rtlCol="0"/>
            <a:lstStyle/>
            <a:p>
              <a:endParaRPr/>
            </a:p>
          </p:txBody>
        </p:sp>
        <p:sp>
          <p:nvSpPr>
            <p:cNvPr id="67" name="object 48"/>
            <p:cNvSpPr/>
            <p:nvPr/>
          </p:nvSpPr>
          <p:spPr>
            <a:xfrm>
              <a:off x="6610350" y="4781549"/>
              <a:ext cx="431800" cy="368300"/>
            </a:xfrm>
            <a:custGeom>
              <a:avLst/>
              <a:gdLst/>
              <a:ahLst/>
              <a:cxnLst/>
              <a:rect l="l" t="t" r="r" b="b"/>
              <a:pathLst>
                <a:path w="431800" h="368300">
                  <a:moveTo>
                    <a:pt x="431800" y="0"/>
                  </a:moveTo>
                  <a:lnTo>
                    <a:pt x="0" y="0"/>
                  </a:lnTo>
                  <a:lnTo>
                    <a:pt x="0" y="304800"/>
                  </a:lnTo>
                  <a:lnTo>
                    <a:pt x="63500" y="304800"/>
                  </a:lnTo>
                  <a:lnTo>
                    <a:pt x="63500" y="368300"/>
                  </a:lnTo>
                  <a:lnTo>
                    <a:pt x="431800" y="368300"/>
                  </a:lnTo>
                  <a:lnTo>
                    <a:pt x="431800" y="304800"/>
                  </a:lnTo>
                  <a:lnTo>
                    <a:pt x="431800" y="0"/>
                  </a:lnTo>
                  <a:close/>
                </a:path>
              </a:pathLst>
            </a:custGeom>
            <a:solidFill>
              <a:srgbClr val="FBD1C0"/>
            </a:solidFill>
          </p:spPr>
          <p:txBody>
            <a:bodyPr wrap="square" lIns="0" tIns="0" rIns="0" bIns="0" rtlCol="0"/>
            <a:lstStyle/>
            <a:p>
              <a:endParaRPr/>
            </a:p>
          </p:txBody>
        </p:sp>
        <p:sp>
          <p:nvSpPr>
            <p:cNvPr id="68" name="object 49"/>
            <p:cNvSpPr/>
            <p:nvPr/>
          </p:nvSpPr>
          <p:spPr>
            <a:xfrm>
              <a:off x="6610350" y="47815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69" name="object 50"/>
            <p:cNvSpPr/>
            <p:nvPr/>
          </p:nvSpPr>
          <p:spPr>
            <a:xfrm>
              <a:off x="7461250" y="4781549"/>
              <a:ext cx="431800" cy="368300"/>
            </a:xfrm>
            <a:custGeom>
              <a:avLst/>
              <a:gdLst/>
              <a:ahLst/>
              <a:cxnLst/>
              <a:rect l="l" t="t" r="r" b="b"/>
              <a:pathLst>
                <a:path w="431800" h="368300">
                  <a:moveTo>
                    <a:pt x="431800" y="0"/>
                  </a:moveTo>
                  <a:lnTo>
                    <a:pt x="0" y="0"/>
                  </a:lnTo>
                  <a:lnTo>
                    <a:pt x="0" y="50800"/>
                  </a:lnTo>
                  <a:lnTo>
                    <a:pt x="0" y="304800"/>
                  </a:lnTo>
                  <a:lnTo>
                    <a:pt x="0" y="368300"/>
                  </a:lnTo>
                  <a:lnTo>
                    <a:pt x="431800" y="368300"/>
                  </a:lnTo>
                  <a:lnTo>
                    <a:pt x="431800" y="304800"/>
                  </a:lnTo>
                  <a:lnTo>
                    <a:pt x="431800" y="50800"/>
                  </a:lnTo>
                  <a:lnTo>
                    <a:pt x="431800" y="0"/>
                  </a:lnTo>
                  <a:close/>
                </a:path>
              </a:pathLst>
            </a:custGeom>
            <a:solidFill>
              <a:srgbClr val="FBD1C0"/>
            </a:solidFill>
          </p:spPr>
          <p:txBody>
            <a:bodyPr wrap="square" lIns="0" tIns="0" rIns="0" bIns="0" rtlCol="0"/>
            <a:lstStyle/>
            <a:p>
              <a:endParaRPr/>
            </a:p>
          </p:txBody>
        </p:sp>
        <p:sp>
          <p:nvSpPr>
            <p:cNvPr id="70" name="object 51"/>
            <p:cNvSpPr/>
            <p:nvPr/>
          </p:nvSpPr>
          <p:spPr>
            <a:xfrm>
              <a:off x="7461250" y="4781550"/>
              <a:ext cx="431800" cy="368300"/>
            </a:xfrm>
            <a:custGeom>
              <a:avLst/>
              <a:gdLst/>
              <a:ahLst/>
              <a:cxnLst/>
              <a:rect l="l" t="t" r="r" b="b"/>
              <a:pathLst>
                <a:path w="431800" h="368300">
                  <a:moveTo>
                    <a:pt x="0" y="368300"/>
                  </a:moveTo>
                  <a:lnTo>
                    <a:pt x="431800" y="368300"/>
                  </a:lnTo>
                  <a:lnTo>
                    <a:pt x="431800" y="0"/>
                  </a:lnTo>
                  <a:lnTo>
                    <a:pt x="0" y="0"/>
                  </a:lnTo>
                  <a:lnTo>
                    <a:pt x="0" y="368300"/>
                  </a:lnTo>
                  <a:close/>
                </a:path>
              </a:pathLst>
            </a:custGeom>
            <a:ln w="12700">
              <a:solidFill>
                <a:srgbClr val="000000"/>
              </a:solidFill>
            </a:ln>
          </p:spPr>
          <p:txBody>
            <a:bodyPr wrap="square" lIns="0" tIns="0" rIns="0" bIns="0" rtlCol="0"/>
            <a:lstStyle/>
            <a:p>
              <a:endParaRPr/>
            </a:p>
          </p:txBody>
        </p:sp>
        <p:sp>
          <p:nvSpPr>
            <p:cNvPr id="71" name="object 52"/>
            <p:cNvSpPr/>
            <p:nvPr/>
          </p:nvSpPr>
          <p:spPr>
            <a:xfrm>
              <a:off x="6978650" y="5086349"/>
              <a:ext cx="546100" cy="114300"/>
            </a:xfrm>
            <a:custGeom>
              <a:avLst/>
              <a:gdLst/>
              <a:ahLst/>
              <a:cxnLst/>
              <a:rect l="l" t="t" r="r" b="b"/>
              <a:pathLst>
                <a:path w="546100" h="114300">
                  <a:moveTo>
                    <a:pt x="114300" y="0"/>
                  </a:moveTo>
                  <a:lnTo>
                    <a:pt x="0" y="0"/>
                  </a:lnTo>
                  <a:lnTo>
                    <a:pt x="0" y="114300"/>
                  </a:lnTo>
                  <a:lnTo>
                    <a:pt x="114300" y="114300"/>
                  </a:lnTo>
                  <a:lnTo>
                    <a:pt x="114300" y="0"/>
                  </a:lnTo>
                  <a:close/>
                </a:path>
                <a:path w="546100" h="114300">
                  <a:moveTo>
                    <a:pt x="546100" y="0"/>
                  </a:moveTo>
                  <a:lnTo>
                    <a:pt x="419100" y="0"/>
                  </a:lnTo>
                  <a:lnTo>
                    <a:pt x="419100" y="114300"/>
                  </a:lnTo>
                  <a:lnTo>
                    <a:pt x="546100" y="114300"/>
                  </a:lnTo>
                  <a:lnTo>
                    <a:pt x="546100" y="0"/>
                  </a:lnTo>
                  <a:close/>
                </a:path>
              </a:pathLst>
            </a:custGeom>
            <a:solidFill>
              <a:srgbClr val="000000"/>
            </a:solidFill>
          </p:spPr>
          <p:txBody>
            <a:bodyPr wrap="square" lIns="0" tIns="0" rIns="0" bIns="0" rtlCol="0"/>
            <a:lstStyle/>
            <a:p>
              <a:endParaRPr/>
            </a:p>
          </p:txBody>
        </p:sp>
        <p:sp>
          <p:nvSpPr>
            <p:cNvPr id="72" name="object 53"/>
            <p:cNvSpPr/>
            <p:nvPr/>
          </p:nvSpPr>
          <p:spPr>
            <a:xfrm>
              <a:off x="6502400" y="4267200"/>
              <a:ext cx="2127250" cy="1085850"/>
            </a:xfrm>
            <a:custGeom>
              <a:avLst/>
              <a:gdLst/>
              <a:ahLst/>
              <a:cxnLst/>
              <a:rect l="l" t="t" r="r" b="b"/>
              <a:pathLst>
                <a:path w="2127250" h="1085850">
                  <a:moveTo>
                    <a:pt x="774700" y="685800"/>
                  </a:moveTo>
                  <a:lnTo>
                    <a:pt x="711192" y="687126"/>
                  </a:lnTo>
                  <a:lnTo>
                    <a:pt x="649093" y="691039"/>
                  </a:lnTo>
                  <a:lnTo>
                    <a:pt x="588602" y="697433"/>
                  </a:lnTo>
                  <a:lnTo>
                    <a:pt x="529919" y="706205"/>
                  </a:lnTo>
                  <a:lnTo>
                    <a:pt x="473244" y="717253"/>
                  </a:lnTo>
                  <a:lnTo>
                    <a:pt x="418778" y="730474"/>
                  </a:lnTo>
                  <a:lnTo>
                    <a:pt x="366718" y="745763"/>
                  </a:lnTo>
                  <a:lnTo>
                    <a:pt x="317267" y="763019"/>
                  </a:lnTo>
                  <a:lnTo>
                    <a:pt x="270623" y="782137"/>
                  </a:lnTo>
                  <a:lnTo>
                    <a:pt x="226987" y="803014"/>
                  </a:lnTo>
                  <a:lnTo>
                    <a:pt x="186557" y="825548"/>
                  </a:lnTo>
                  <a:lnTo>
                    <a:pt x="149535" y="849634"/>
                  </a:lnTo>
                  <a:lnTo>
                    <a:pt x="116120" y="875171"/>
                  </a:lnTo>
                  <a:lnTo>
                    <a:pt x="86512" y="902054"/>
                  </a:lnTo>
                  <a:lnTo>
                    <a:pt x="39515" y="959447"/>
                  </a:lnTo>
                  <a:lnTo>
                    <a:pt x="10145" y="1020987"/>
                  </a:lnTo>
                  <a:lnTo>
                    <a:pt x="2569" y="1053055"/>
                  </a:lnTo>
                  <a:lnTo>
                    <a:pt x="0" y="1085850"/>
                  </a:lnTo>
                </a:path>
                <a:path w="2127250" h="1085850">
                  <a:moveTo>
                    <a:pt x="749300" y="660400"/>
                  </a:moveTo>
                  <a:lnTo>
                    <a:pt x="814401" y="659521"/>
                  </a:lnTo>
                  <a:lnTo>
                    <a:pt x="878382" y="656922"/>
                  </a:lnTo>
                  <a:lnTo>
                    <a:pt x="941112" y="652657"/>
                  </a:lnTo>
                  <a:lnTo>
                    <a:pt x="1002461" y="646780"/>
                  </a:lnTo>
                  <a:lnTo>
                    <a:pt x="1062297" y="639346"/>
                  </a:lnTo>
                  <a:lnTo>
                    <a:pt x="1120491" y="630410"/>
                  </a:lnTo>
                  <a:lnTo>
                    <a:pt x="1176910" y="620025"/>
                  </a:lnTo>
                  <a:lnTo>
                    <a:pt x="1231424" y="608247"/>
                  </a:lnTo>
                  <a:lnTo>
                    <a:pt x="1283902" y="595130"/>
                  </a:lnTo>
                  <a:lnTo>
                    <a:pt x="1334213" y="580729"/>
                  </a:lnTo>
                  <a:lnTo>
                    <a:pt x="1382227" y="565098"/>
                  </a:lnTo>
                  <a:lnTo>
                    <a:pt x="1427813" y="548291"/>
                  </a:lnTo>
                  <a:lnTo>
                    <a:pt x="1470839" y="530363"/>
                  </a:lnTo>
                  <a:lnTo>
                    <a:pt x="1511175" y="511369"/>
                  </a:lnTo>
                  <a:lnTo>
                    <a:pt x="1548690" y="491364"/>
                  </a:lnTo>
                  <a:lnTo>
                    <a:pt x="1583253" y="470400"/>
                  </a:lnTo>
                  <a:lnTo>
                    <a:pt x="1614734" y="448535"/>
                  </a:lnTo>
                  <a:lnTo>
                    <a:pt x="1667924" y="402312"/>
                  </a:lnTo>
                  <a:lnTo>
                    <a:pt x="1707212" y="353133"/>
                  </a:lnTo>
                  <a:lnTo>
                    <a:pt x="1731553" y="301434"/>
                  </a:lnTo>
                  <a:lnTo>
                    <a:pt x="1737791" y="274775"/>
                  </a:lnTo>
                  <a:lnTo>
                    <a:pt x="1739900" y="247650"/>
                  </a:lnTo>
                </a:path>
                <a:path w="2127250" h="1085850">
                  <a:moveTo>
                    <a:pt x="2127250" y="0"/>
                  </a:moveTo>
                  <a:lnTo>
                    <a:pt x="2070624" y="3243"/>
                  </a:lnTo>
                  <a:lnTo>
                    <a:pt x="2016898" y="12632"/>
                  </a:lnTo>
                  <a:lnTo>
                    <a:pt x="1966793" y="27655"/>
                  </a:lnTo>
                  <a:lnTo>
                    <a:pt x="1921030" y="47802"/>
                  </a:lnTo>
                  <a:lnTo>
                    <a:pt x="1880330" y="72561"/>
                  </a:lnTo>
                  <a:lnTo>
                    <a:pt x="1845413" y="101421"/>
                  </a:lnTo>
                  <a:lnTo>
                    <a:pt x="1817001" y="133871"/>
                  </a:lnTo>
                  <a:lnTo>
                    <a:pt x="1795814" y="169400"/>
                  </a:lnTo>
                  <a:lnTo>
                    <a:pt x="1782573" y="207497"/>
                  </a:lnTo>
                  <a:lnTo>
                    <a:pt x="1778000" y="247650"/>
                  </a:lnTo>
                </a:path>
              </a:pathLst>
            </a:custGeom>
            <a:ln w="50800">
              <a:solidFill>
                <a:srgbClr val="FB0128"/>
              </a:solidFill>
            </a:ln>
          </p:spPr>
          <p:txBody>
            <a:bodyPr wrap="square" lIns="0" tIns="0" rIns="0" bIns="0" rtlCol="0"/>
            <a:lstStyle/>
            <a:p>
              <a:endParaRPr/>
            </a:p>
          </p:txBody>
        </p:sp>
        <p:sp>
          <p:nvSpPr>
            <p:cNvPr id="73" name="object 54"/>
            <p:cNvSpPr/>
            <p:nvPr/>
          </p:nvSpPr>
          <p:spPr>
            <a:xfrm>
              <a:off x="6546850" y="4349749"/>
              <a:ext cx="1841500" cy="850900"/>
            </a:xfrm>
            <a:custGeom>
              <a:avLst/>
              <a:gdLst/>
              <a:ahLst/>
              <a:cxnLst/>
              <a:rect l="l" t="t" r="r" b="b"/>
              <a:pathLst>
                <a:path w="1841500" h="850900">
                  <a:moveTo>
                    <a:pt x="127000" y="736600"/>
                  </a:moveTo>
                  <a:lnTo>
                    <a:pt x="0" y="736600"/>
                  </a:lnTo>
                  <a:lnTo>
                    <a:pt x="0" y="850900"/>
                  </a:lnTo>
                  <a:lnTo>
                    <a:pt x="127000" y="850900"/>
                  </a:lnTo>
                  <a:lnTo>
                    <a:pt x="127000" y="736600"/>
                  </a:lnTo>
                  <a:close/>
                </a:path>
                <a:path w="1841500" h="850900">
                  <a:moveTo>
                    <a:pt x="1409700" y="381000"/>
                  </a:moveTo>
                  <a:lnTo>
                    <a:pt x="1282700" y="381000"/>
                  </a:lnTo>
                  <a:lnTo>
                    <a:pt x="1282700" y="482600"/>
                  </a:lnTo>
                  <a:lnTo>
                    <a:pt x="1409700" y="482600"/>
                  </a:lnTo>
                  <a:lnTo>
                    <a:pt x="1409700" y="381000"/>
                  </a:lnTo>
                  <a:close/>
                </a:path>
                <a:path w="1841500" h="850900">
                  <a:moveTo>
                    <a:pt x="1841500" y="0"/>
                  </a:moveTo>
                  <a:lnTo>
                    <a:pt x="1714500" y="0"/>
                  </a:lnTo>
                  <a:lnTo>
                    <a:pt x="1714500" y="114300"/>
                  </a:lnTo>
                  <a:lnTo>
                    <a:pt x="1841500" y="114300"/>
                  </a:lnTo>
                  <a:lnTo>
                    <a:pt x="1841500" y="0"/>
                  </a:lnTo>
                  <a:close/>
                </a:path>
              </a:pathLst>
            </a:custGeom>
            <a:solidFill>
              <a:srgbClr val="000000"/>
            </a:solidFill>
          </p:spPr>
          <p:txBody>
            <a:bodyPr wrap="square" lIns="0" tIns="0" rIns="0" bIns="0" rtlCol="0"/>
            <a:lstStyle/>
            <a:p>
              <a:endParaRPr/>
            </a:p>
          </p:txBody>
        </p:sp>
      </p:grpSp>
      <p:sp>
        <p:nvSpPr>
          <p:cNvPr id="75" name="Rectangle 74"/>
          <p:cNvSpPr/>
          <p:nvPr/>
        </p:nvSpPr>
        <p:spPr>
          <a:xfrm>
            <a:off x="323528" y="1844824"/>
            <a:ext cx="4032448"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buNone/>
            </a:pPr>
            <a:r>
              <a:rPr lang="en-US" sz="2000" u="sng" spc="-5" dirty="0" smtClean="0">
                <a:solidFill>
                  <a:srgbClr val="FB0128"/>
                </a:solidFill>
                <a:uFill>
                  <a:solidFill>
                    <a:srgbClr val="FB0128"/>
                  </a:solidFill>
                </a:uFill>
                <a:latin typeface="Times New Roman"/>
                <a:cs typeface="Times New Roman"/>
              </a:rPr>
              <a:t>Rasterization</a:t>
            </a:r>
            <a:r>
              <a:rPr lang="en-US" sz="2000" u="sng" spc="-5" dirty="0" smtClean="0">
                <a:solidFill>
                  <a:srgbClr val="FB0128"/>
                </a:solidFill>
                <a:latin typeface="Times New Roman"/>
                <a:cs typeface="Times New Roman"/>
              </a:rPr>
              <a:t>:</a:t>
            </a:r>
            <a:endParaRPr lang="en-US" sz="2000" u="sng" spc="-5" dirty="0" smtClean="0">
              <a:solidFill>
                <a:schemeClr val="tx1"/>
              </a:solidFill>
              <a:latin typeface="Times New Roman"/>
              <a:cs typeface="Times New Roman"/>
            </a:endParaRPr>
          </a:p>
          <a:p>
            <a:pPr>
              <a:buNone/>
            </a:pPr>
            <a:r>
              <a:rPr lang="en-US" sz="2000" spc="-5" dirty="0" smtClean="0">
                <a:solidFill>
                  <a:schemeClr val="tx1"/>
                </a:solidFill>
                <a:latin typeface="Times New Roman"/>
                <a:cs typeface="Times New Roman"/>
              </a:rPr>
              <a:t>       </a:t>
            </a:r>
            <a:r>
              <a:rPr lang="en-US" sz="2000" dirty="0" smtClean="0">
                <a:solidFill>
                  <a:schemeClr val="tx1"/>
                </a:solidFill>
                <a:latin typeface="Times New Roman"/>
                <a:cs typeface="Times New Roman"/>
              </a:rPr>
              <a:t>Process of  determining which pixels  provide the best</a:t>
            </a:r>
            <a:r>
              <a:rPr lang="en-US" sz="2000" spc="-100" dirty="0" smtClean="0">
                <a:solidFill>
                  <a:schemeClr val="tx1"/>
                </a:solidFill>
                <a:latin typeface="Times New Roman"/>
                <a:cs typeface="Times New Roman"/>
              </a:rPr>
              <a:t> </a:t>
            </a:r>
            <a:r>
              <a:rPr lang="en-US" sz="2000" dirty="0" smtClean="0">
                <a:solidFill>
                  <a:schemeClr val="tx1"/>
                </a:solidFill>
                <a:latin typeface="Times New Roman"/>
                <a:cs typeface="Times New Roman"/>
              </a:rPr>
              <a:t>approximation to a desired line on the</a:t>
            </a:r>
            <a:r>
              <a:rPr lang="en-US" sz="2000" spc="-80" dirty="0" smtClean="0">
                <a:solidFill>
                  <a:schemeClr val="tx1"/>
                </a:solidFill>
                <a:latin typeface="Times New Roman"/>
                <a:cs typeface="Times New Roman"/>
              </a:rPr>
              <a:t> </a:t>
            </a:r>
            <a:r>
              <a:rPr lang="en-US" sz="2000" dirty="0" smtClean="0">
                <a:solidFill>
                  <a:schemeClr val="tx1"/>
                </a:solidFill>
                <a:latin typeface="Times New Roman"/>
                <a:cs typeface="Times New Roman"/>
              </a:rPr>
              <a:t>screen.</a:t>
            </a:r>
          </a:p>
          <a:p>
            <a:pPr>
              <a:buNone/>
            </a:pPr>
            <a:endParaRPr lang="en-US" u="sng" dirty="0" smtClean="0">
              <a:solidFill>
                <a:schemeClr val="tx1"/>
              </a:solidFill>
              <a:uFill>
                <a:solidFill>
                  <a:srgbClr val="FB0128"/>
                </a:solidFill>
              </a:uFill>
              <a:latin typeface="Times New Roman"/>
              <a:cs typeface="Times New Roman"/>
            </a:endParaRPr>
          </a:p>
          <a:p>
            <a:pPr>
              <a:buNone/>
            </a:pPr>
            <a:endParaRPr lang="en-US" u="sng" dirty="0" smtClean="0">
              <a:solidFill>
                <a:schemeClr val="tx1"/>
              </a:solidFill>
              <a:uFill>
                <a:solidFill>
                  <a:srgbClr val="FB0128"/>
                </a:solidFill>
              </a:uFill>
              <a:latin typeface="Times New Roman"/>
              <a:cs typeface="Times New Roman"/>
            </a:endParaRPr>
          </a:p>
          <a:p>
            <a:pPr>
              <a:buNone/>
            </a:pPr>
            <a:endParaRPr lang="en-US" u="sng" dirty="0" smtClean="0">
              <a:solidFill>
                <a:schemeClr val="tx1"/>
              </a:solidFill>
              <a:uFill>
                <a:solidFill>
                  <a:srgbClr val="FB0128"/>
                </a:solidFill>
              </a:uFill>
              <a:latin typeface="Times New Roman"/>
              <a:cs typeface="Times New Roman"/>
            </a:endParaRPr>
          </a:p>
          <a:p>
            <a:pPr>
              <a:buNone/>
            </a:pPr>
            <a:endParaRPr lang="en-IN" u="sng" dirty="0" smtClean="0">
              <a:solidFill>
                <a:schemeClr val="tx1"/>
              </a:solidFill>
              <a:uFill>
                <a:solidFill>
                  <a:srgbClr val="FB0128"/>
                </a:solidFill>
              </a:uFill>
              <a:latin typeface="Times New Roman"/>
              <a:cs typeface="Times New Roman"/>
            </a:endParaRPr>
          </a:p>
          <a:p>
            <a:pPr>
              <a:buNone/>
            </a:pPr>
            <a:endParaRPr lang="en-US" sz="2000" u="sng" dirty="0" smtClean="0">
              <a:solidFill>
                <a:schemeClr val="tx1"/>
              </a:solidFill>
              <a:uFill>
                <a:solidFill>
                  <a:srgbClr val="FB0128"/>
                </a:solidFill>
              </a:uFill>
              <a:latin typeface="Times New Roman"/>
              <a:cs typeface="Times New Roman"/>
            </a:endParaRPr>
          </a:p>
          <a:p>
            <a:pPr>
              <a:buNone/>
            </a:pPr>
            <a:endParaRPr lang="en-US" sz="2000" u="sng" dirty="0" smtClean="0">
              <a:solidFill>
                <a:schemeClr val="tx1"/>
              </a:solidFill>
              <a:uFill>
                <a:solidFill>
                  <a:srgbClr val="FB0128"/>
                </a:solidFill>
              </a:uFill>
              <a:latin typeface="Times New Roman"/>
              <a:cs typeface="Times New Roman"/>
            </a:endParaRPr>
          </a:p>
          <a:p>
            <a:pPr>
              <a:buNone/>
            </a:pPr>
            <a:r>
              <a:rPr lang="en-US" sz="2000" u="sng" dirty="0" smtClean="0">
                <a:solidFill>
                  <a:srgbClr val="FF0000"/>
                </a:solidFill>
                <a:uFill>
                  <a:solidFill>
                    <a:srgbClr val="FB0128"/>
                  </a:solidFill>
                </a:uFill>
                <a:latin typeface="Times New Roman"/>
                <a:cs typeface="Times New Roman"/>
              </a:rPr>
              <a:t>Scan </a:t>
            </a:r>
            <a:r>
              <a:rPr lang="en-US" sz="2000" u="sng" spc="-5" dirty="0" smtClean="0">
                <a:solidFill>
                  <a:srgbClr val="FF0000"/>
                </a:solidFill>
                <a:uFill>
                  <a:solidFill>
                    <a:srgbClr val="FB0128"/>
                  </a:solidFill>
                </a:uFill>
                <a:latin typeface="Times New Roman"/>
                <a:cs typeface="Times New Roman"/>
              </a:rPr>
              <a:t>Conversion</a:t>
            </a:r>
            <a:r>
              <a:rPr lang="en-US" sz="2000" u="sng" spc="-5" dirty="0" smtClean="0">
                <a:solidFill>
                  <a:srgbClr val="FF0000"/>
                </a:solidFill>
                <a:latin typeface="Times New Roman"/>
                <a:cs typeface="Times New Roman"/>
              </a:rPr>
              <a:t>: </a:t>
            </a:r>
          </a:p>
          <a:p>
            <a:pPr algn="just">
              <a:buNone/>
            </a:pPr>
            <a:r>
              <a:rPr lang="en-US" sz="2000" dirty="0" smtClean="0">
                <a:solidFill>
                  <a:schemeClr val="tx1"/>
                </a:solidFill>
                <a:latin typeface="Times New Roman"/>
                <a:cs typeface="Times New Roman"/>
              </a:rPr>
              <a:t>      Combination  of rasterization and generating</a:t>
            </a:r>
            <a:r>
              <a:rPr lang="en-US" sz="2000" spc="-105" dirty="0" smtClean="0">
                <a:solidFill>
                  <a:schemeClr val="tx1"/>
                </a:solidFill>
                <a:latin typeface="Times New Roman"/>
                <a:cs typeface="Times New Roman"/>
              </a:rPr>
              <a:t> </a:t>
            </a:r>
            <a:r>
              <a:rPr lang="en-US" sz="2000" dirty="0" smtClean="0">
                <a:solidFill>
                  <a:schemeClr val="tx1"/>
                </a:solidFill>
                <a:latin typeface="Times New Roman"/>
                <a:cs typeface="Times New Roman"/>
              </a:rPr>
              <a:t>the  picture in scan line</a:t>
            </a:r>
            <a:r>
              <a:rPr lang="en-US" sz="2000" spc="-35" dirty="0" smtClean="0">
                <a:solidFill>
                  <a:schemeClr val="tx1"/>
                </a:solidFill>
                <a:latin typeface="Times New Roman"/>
                <a:cs typeface="Times New Roman"/>
              </a:rPr>
              <a:t> </a:t>
            </a:r>
            <a:r>
              <a:rPr lang="en-US" sz="2000" dirty="0" smtClean="0">
                <a:solidFill>
                  <a:schemeClr val="tx1"/>
                </a:solidFill>
                <a:latin typeface="Times New Roman"/>
                <a:cs typeface="Times New Roman"/>
              </a:rPr>
              <a:t>order.</a:t>
            </a:r>
          </a:p>
          <a:p>
            <a:pPr algn="ct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475656" y="3356992"/>
            <a:ext cx="1944216" cy="1642374"/>
          </a:xfrm>
          <a:prstGeom prst="rect">
            <a:avLst/>
          </a:prstGeom>
          <a:noFill/>
          <a:ln w="9525">
            <a:noFill/>
            <a:miter lim="800000"/>
            <a:headEnd/>
            <a:tailEnd/>
          </a:ln>
        </p:spPr>
      </p:pic>
      <p:sp>
        <p:nvSpPr>
          <p:cNvPr id="76" name="Title 1"/>
          <p:cNvSpPr txBox="1">
            <a:spLocks/>
          </p:cNvSpPr>
          <p:nvPr/>
        </p:nvSpPr>
        <p:spPr>
          <a:xfrm>
            <a:off x="1116352" y="260728"/>
            <a:ext cx="6624000" cy="720000"/>
          </a:xfrm>
          <a:prstGeom prst="rect">
            <a:avLst/>
          </a:prstGeom>
          <a:noFill/>
          <a:ln>
            <a:noFill/>
          </a:ln>
        </p:spPr>
        <p:style>
          <a:lnRef idx="3">
            <a:schemeClr val="lt1"/>
          </a:lnRef>
          <a:fillRef idx="1">
            <a:schemeClr val="dk1"/>
          </a:fillRef>
          <a:effectRef idx="1">
            <a:schemeClr val="dk1"/>
          </a:effectRef>
          <a:fontRef idx="minor">
            <a:schemeClr val="lt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smtClean="0">
                <a:ln>
                  <a:noFill/>
                </a:ln>
                <a:solidFill>
                  <a:srgbClr val="FFC000"/>
                </a:solidFill>
                <a:effectLst/>
                <a:uLnTx/>
                <a:uFillTx/>
                <a:latin typeface="Times New Roman" pitchFamily="18" charset="0"/>
                <a:ea typeface="+mn-ea"/>
                <a:cs typeface="Times New Roman" pitchFamily="18" charset="0"/>
              </a:rPr>
              <a:t>Line Drawing Algorithms </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84576"/>
          </a:xfrm>
        </p:spPr>
        <p:txBody>
          <a:bodyPr>
            <a:normAutofit fontScale="92500" lnSpcReduction="10000"/>
          </a:bodyPr>
          <a:lstStyle/>
          <a:p>
            <a:pPr fontAlgn="base">
              <a:lnSpc>
                <a:spcPct val="170000"/>
              </a:lnSpc>
              <a:buNone/>
            </a:pPr>
            <a:r>
              <a:rPr lang="en-US" sz="2200" b="1" u="sng" dirty="0" smtClean="0">
                <a:latin typeface="Times New Roman" pitchFamily="18" charset="0"/>
                <a:cs typeface="Times New Roman" pitchFamily="18" charset="0"/>
              </a:rPr>
              <a:t>For Coordinates B(3, 3, 6)</a:t>
            </a:r>
          </a:p>
          <a:p>
            <a:pPr fontAlgn="base">
              <a:lnSpc>
                <a:spcPct val="170000"/>
              </a:lnSpc>
              <a:buNone/>
            </a:pPr>
            <a:r>
              <a:rPr lang="en-US" sz="2200" dirty="0" smtClean="0">
                <a:latin typeface="Times New Roman" pitchFamily="18" charset="0"/>
                <a:cs typeface="Times New Roman" pitchFamily="18" charset="0"/>
              </a:rPr>
              <a:t> Let the new coordinates of B after scaling = (</a:t>
            </a:r>
            <a:r>
              <a:rPr lang="en-US" sz="2200" dirty="0" err="1" smtClean="0">
                <a:latin typeface="Times New Roman" pitchFamily="18" charset="0"/>
                <a:cs typeface="Times New Roman" pitchFamily="18" charset="0"/>
              </a:rPr>
              <a:t>Xnew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Znew</a:t>
            </a:r>
            <a:r>
              <a:rPr lang="en-US" sz="2200" dirty="0" smtClean="0">
                <a:latin typeface="Times New Roman" pitchFamily="18" charset="0"/>
                <a:cs typeface="Times New Roman" pitchFamily="18" charset="0"/>
              </a:rPr>
              <a:t>).</a:t>
            </a:r>
          </a:p>
          <a:p>
            <a:pPr fontAlgn="base">
              <a:lnSpc>
                <a:spcPct val="170000"/>
              </a:lnSpc>
              <a:buNone/>
            </a:pPr>
            <a:r>
              <a:rPr lang="en-US" sz="2200" dirty="0" smtClean="0">
                <a:latin typeface="Times New Roman" pitchFamily="18" charset="0"/>
                <a:cs typeface="Times New Roman" pitchFamily="18" charset="0"/>
              </a:rPr>
              <a:t> </a:t>
            </a:r>
          </a:p>
          <a:p>
            <a:pPr fontAlgn="base">
              <a:lnSpc>
                <a:spcPct val="170000"/>
              </a:lnSpc>
              <a:buNone/>
            </a:pPr>
            <a:r>
              <a:rPr lang="en-US" sz="2200" dirty="0" smtClean="0">
                <a:latin typeface="Times New Roman" pitchFamily="18" charset="0"/>
                <a:cs typeface="Times New Roman" pitchFamily="18" charset="0"/>
              </a:rPr>
              <a:t>Applying the scaling equations, we have-</a:t>
            </a:r>
          </a:p>
          <a:p>
            <a:pPr fontAlgn="base">
              <a:lnSpc>
                <a:spcPct val="170000"/>
              </a:lnSpc>
              <a:buNone/>
            </a:pPr>
            <a:r>
              <a:rPr lang="en-US" sz="2200" dirty="0" err="1" smtClean="0">
                <a:latin typeface="Times New Roman" pitchFamily="18" charset="0"/>
                <a:cs typeface="Times New Roman" pitchFamily="18" charset="0"/>
              </a:rPr>
              <a:t>Xnew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Xold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Sx</a:t>
            </a:r>
            <a:r>
              <a:rPr lang="en-US" sz="2200" dirty="0" smtClean="0">
                <a:latin typeface="Times New Roman" pitchFamily="18" charset="0"/>
                <a:cs typeface="Times New Roman" pitchFamily="18" charset="0"/>
              </a:rPr>
              <a:t> = 3  x 2 = 6</a:t>
            </a:r>
          </a:p>
          <a:p>
            <a:pPr fontAlgn="base">
              <a:lnSpc>
                <a:spcPct val="170000"/>
              </a:lnSpc>
              <a:buNone/>
            </a:pPr>
            <a:r>
              <a:rPr lang="en-US" sz="2200" dirty="0" err="1" smtClean="0">
                <a:latin typeface="Times New Roman" pitchFamily="18" charset="0"/>
                <a:cs typeface="Times New Roman" pitchFamily="18" charset="0"/>
              </a:rPr>
              <a:t>Ynew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Yold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Sy</a:t>
            </a:r>
            <a:r>
              <a:rPr lang="en-US" sz="2200" dirty="0" smtClean="0">
                <a:latin typeface="Times New Roman" pitchFamily="18" charset="0"/>
                <a:cs typeface="Times New Roman" pitchFamily="18" charset="0"/>
              </a:rPr>
              <a:t> = 3 x 3 = 9</a:t>
            </a:r>
          </a:p>
          <a:p>
            <a:pPr fontAlgn="base">
              <a:lnSpc>
                <a:spcPct val="170000"/>
              </a:lnSpc>
              <a:buNone/>
            </a:pPr>
            <a:r>
              <a:rPr lang="en-US" sz="2200" dirty="0" err="1" smtClean="0">
                <a:latin typeface="Times New Roman" pitchFamily="18" charset="0"/>
                <a:cs typeface="Times New Roman" pitchFamily="18" charset="0"/>
              </a:rPr>
              <a:t>Znew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Zold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Sz</a:t>
            </a:r>
            <a:r>
              <a:rPr lang="en-US" sz="2200" dirty="0" smtClean="0">
                <a:latin typeface="Times New Roman" pitchFamily="18" charset="0"/>
                <a:cs typeface="Times New Roman" pitchFamily="18" charset="0"/>
              </a:rPr>
              <a:t> = 6 x 3 = 18</a:t>
            </a:r>
          </a:p>
          <a:p>
            <a:pPr fontAlgn="base">
              <a:lnSpc>
                <a:spcPct val="170000"/>
              </a:lnSpc>
              <a:buNone/>
            </a:pPr>
            <a:r>
              <a:rPr lang="en-US" sz="2200" dirty="0" smtClean="0">
                <a:latin typeface="Times New Roman" pitchFamily="18" charset="0"/>
                <a:cs typeface="Times New Roman" pitchFamily="18" charset="0"/>
              </a:rPr>
              <a:t> </a:t>
            </a:r>
          </a:p>
          <a:p>
            <a:pPr fontAlgn="base">
              <a:lnSpc>
                <a:spcPct val="170000"/>
              </a:lnSpc>
              <a:buNone/>
            </a:pPr>
            <a:r>
              <a:rPr lang="en-US" sz="2200" dirty="0" smtClean="0">
                <a:latin typeface="Times New Roman" pitchFamily="18" charset="0"/>
                <a:cs typeface="Times New Roman" pitchFamily="18" charset="0"/>
              </a:rPr>
              <a:t>Thus, New coordinates of corner B after scaling = (6, 9, 18).</a:t>
            </a:r>
          </a:p>
          <a:p>
            <a:pPr fontAlgn="base">
              <a:buNone/>
            </a:pPr>
            <a:endParaRPr lang="en-US" dirty="0" smtClean="0"/>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96752"/>
            <a:ext cx="8229600" cy="4525963"/>
          </a:xfrm>
        </p:spPr>
        <p:txBody>
          <a:bodyPr>
            <a:noAutofit/>
          </a:bodyPr>
          <a:lstStyle/>
          <a:p>
            <a:pPr fontAlgn="base">
              <a:lnSpc>
                <a:spcPct val="150000"/>
              </a:lnSpc>
              <a:buNone/>
            </a:pPr>
            <a:r>
              <a:rPr lang="en-US" sz="2000" b="1" u="sng" dirty="0" smtClean="0">
                <a:latin typeface="Times New Roman" pitchFamily="18" charset="0"/>
                <a:cs typeface="Times New Roman" pitchFamily="18" charset="0"/>
              </a:rPr>
              <a:t>For Coordinates C(3, 0, 1)</a:t>
            </a:r>
          </a:p>
          <a:p>
            <a:pPr fontAlgn="base">
              <a:lnSpc>
                <a:spcPct val="150000"/>
              </a:lnSpc>
              <a:buNone/>
            </a:pPr>
            <a:r>
              <a:rPr lang="en-US" sz="2000" dirty="0" smtClean="0">
                <a:latin typeface="Times New Roman" pitchFamily="18" charset="0"/>
                <a:cs typeface="Times New Roman" pitchFamily="18" charset="0"/>
              </a:rPr>
              <a:t> Let the new coordinates of C after scaling = (</a:t>
            </a:r>
            <a:r>
              <a:rPr lang="en-US" sz="2000" dirty="0" err="1" smtClean="0">
                <a:latin typeface="Times New Roman" pitchFamily="18" charset="0"/>
                <a:cs typeface="Times New Roman" pitchFamily="18" charset="0"/>
              </a:rPr>
              <a:t>Xnew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Znew</a:t>
            </a:r>
            <a:r>
              <a:rPr lang="en-US" sz="2000" dirty="0" smtClean="0">
                <a:latin typeface="Times New Roman" pitchFamily="18" charset="0"/>
                <a:cs typeface="Times New Roman" pitchFamily="18" charset="0"/>
              </a:rPr>
              <a:t>).</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Applying the scaling equations, we have-</a:t>
            </a:r>
          </a:p>
          <a:p>
            <a:pPr fontAlgn="base">
              <a:lnSpc>
                <a:spcPct val="150000"/>
              </a:lnSpc>
              <a:buNone/>
            </a:pPr>
            <a:r>
              <a:rPr lang="en-US" sz="2000" dirty="0" err="1" smtClean="0">
                <a:latin typeface="Times New Roman" pitchFamily="18" charset="0"/>
                <a:cs typeface="Times New Roman" pitchFamily="18" charset="0"/>
              </a:rPr>
              <a:t>Xnew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Sx</a:t>
            </a:r>
            <a:r>
              <a:rPr lang="en-US" sz="2000" dirty="0" smtClean="0">
                <a:latin typeface="Times New Roman" pitchFamily="18" charset="0"/>
                <a:cs typeface="Times New Roman" pitchFamily="18" charset="0"/>
              </a:rPr>
              <a:t> = 3  x 2 = 6</a:t>
            </a:r>
          </a:p>
          <a:p>
            <a:pPr fontAlgn="base">
              <a:lnSpc>
                <a:spcPct val="150000"/>
              </a:lnSpc>
              <a:buNone/>
            </a:pPr>
            <a:r>
              <a:rPr lang="en-US" sz="2000" dirty="0" err="1" smtClean="0">
                <a:latin typeface="Times New Roman" pitchFamily="18" charset="0"/>
                <a:cs typeface="Times New Roman" pitchFamily="18" charset="0"/>
              </a:rPr>
              <a:t>Ynew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Sy</a:t>
            </a:r>
            <a:r>
              <a:rPr lang="en-US" sz="2000" dirty="0" smtClean="0">
                <a:latin typeface="Times New Roman" pitchFamily="18" charset="0"/>
                <a:cs typeface="Times New Roman" pitchFamily="18" charset="0"/>
              </a:rPr>
              <a:t> = 0 x 3 = 0</a:t>
            </a:r>
          </a:p>
          <a:p>
            <a:pPr fontAlgn="base">
              <a:lnSpc>
                <a:spcPct val="150000"/>
              </a:lnSpc>
              <a:buNone/>
            </a:pPr>
            <a:r>
              <a:rPr lang="en-US" sz="2000" dirty="0" err="1" smtClean="0">
                <a:latin typeface="Times New Roman" pitchFamily="18" charset="0"/>
                <a:cs typeface="Times New Roman" pitchFamily="18" charset="0"/>
              </a:rPr>
              <a:t>Znew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Zold</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Sz</a:t>
            </a:r>
            <a:r>
              <a:rPr lang="en-US" sz="2000" dirty="0" smtClean="0">
                <a:latin typeface="Times New Roman" pitchFamily="18" charset="0"/>
                <a:cs typeface="Times New Roman" pitchFamily="18" charset="0"/>
              </a:rPr>
              <a:t> = 1 x 3 = 3</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Thus, New coordinates of corner C after scaling = (6, 0, 3).</a:t>
            </a:r>
          </a:p>
          <a:p>
            <a:pPr fontAlgn="base">
              <a:lnSpc>
                <a:spcPct val="150000"/>
              </a:lnSpc>
              <a:buNone/>
            </a:pPr>
            <a:endParaRPr lang="en-US" sz="2000" b="1" u="sng" dirty="0">
              <a:latin typeface="Times New Roman" pitchFamily="18" charset="0"/>
              <a:cs typeface="Times New Roman" pitchFamily="18" charset="0"/>
            </a:endParaRP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184576"/>
          </a:xfrm>
        </p:spPr>
        <p:txBody>
          <a:bodyPr>
            <a:normAutofit fontScale="92500" lnSpcReduction="20000"/>
          </a:bodyPr>
          <a:lstStyle/>
          <a:p>
            <a:pPr fontAlgn="base">
              <a:lnSpc>
                <a:spcPct val="150000"/>
              </a:lnSpc>
              <a:buNone/>
            </a:pPr>
            <a:r>
              <a:rPr lang="en-US" sz="2200" b="1" u="sng" dirty="0" smtClean="0">
                <a:latin typeface="Times New Roman" pitchFamily="18" charset="0"/>
                <a:cs typeface="Times New Roman" pitchFamily="18" charset="0"/>
              </a:rPr>
              <a:t>For Coordinates D(0, 0, 0)</a:t>
            </a:r>
            <a:endParaRPr lang="en-US" sz="2200" b="1"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a:t>
            </a:r>
          </a:p>
          <a:p>
            <a:pPr fontAlgn="base">
              <a:lnSpc>
                <a:spcPct val="150000"/>
              </a:lnSpc>
              <a:buNone/>
            </a:pPr>
            <a:r>
              <a:rPr lang="en-US" sz="2200" dirty="0" smtClean="0">
                <a:latin typeface="Times New Roman" pitchFamily="18" charset="0"/>
                <a:cs typeface="Times New Roman" pitchFamily="18" charset="0"/>
              </a:rPr>
              <a:t>Let the new coordinates of D after scaling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a:t>
            </a:r>
          </a:p>
          <a:p>
            <a:pPr fontAlgn="base">
              <a:lnSpc>
                <a:spcPct val="150000"/>
              </a:lnSpc>
              <a:buNone/>
            </a:pPr>
            <a:r>
              <a:rPr lang="en-US" sz="2200" dirty="0" smtClean="0">
                <a:latin typeface="Times New Roman" pitchFamily="18" charset="0"/>
                <a:cs typeface="Times New Roman" pitchFamily="18" charset="0"/>
              </a:rPr>
              <a:t> </a:t>
            </a:r>
          </a:p>
          <a:p>
            <a:pPr fontAlgn="base">
              <a:lnSpc>
                <a:spcPct val="150000"/>
              </a:lnSpc>
              <a:buNone/>
            </a:pPr>
            <a:r>
              <a:rPr lang="en-US" sz="2200" dirty="0" smtClean="0">
                <a:latin typeface="Times New Roman" pitchFamily="18" charset="0"/>
                <a:cs typeface="Times New Roman" pitchFamily="18" charset="0"/>
              </a:rPr>
              <a:t>Applying the scaling equations, we have-</a:t>
            </a:r>
          </a:p>
          <a:p>
            <a:pPr fontAlgn="base">
              <a:lnSpc>
                <a:spcPct val="150000"/>
              </a:lnSpc>
              <a:buNone/>
            </a:pP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 0  x 2 = 0</a:t>
            </a:r>
          </a:p>
          <a:p>
            <a:pPr fontAlgn="base">
              <a:lnSpc>
                <a:spcPct val="150000"/>
              </a:lnSpc>
              <a:buNone/>
            </a:pP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y</a:t>
            </a:r>
            <a:r>
              <a:rPr lang="en-US" sz="2200" dirty="0" smtClean="0">
                <a:latin typeface="Times New Roman" pitchFamily="18" charset="0"/>
                <a:cs typeface="Times New Roman" pitchFamily="18" charset="0"/>
              </a:rPr>
              <a:t> = 0 x 3 = 0</a:t>
            </a:r>
          </a:p>
          <a:p>
            <a:pPr fontAlgn="base">
              <a:lnSpc>
                <a:spcPct val="150000"/>
              </a:lnSpc>
              <a:buNone/>
            </a:pP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S</a:t>
            </a:r>
            <a:r>
              <a:rPr lang="en-US" sz="2200" baseline="-25000" dirty="0" err="1" smtClean="0">
                <a:latin typeface="Times New Roman" pitchFamily="18" charset="0"/>
                <a:cs typeface="Times New Roman" pitchFamily="18" charset="0"/>
              </a:rPr>
              <a:t>z</a:t>
            </a:r>
            <a:r>
              <a:rPr lang="en-US" sz="2200" dirty="0" smtClean="0">
                <a:latin typeface="Times New Roman" pitchFamily="18" charset="0"/>
                <a:cs typeface="Times New Roman" pitchFamily="18" charset="0"/>
              </a:rPr>
              <a:t> = 0 x 3 = 0</a:t>
            </a:r>
          </a:p>
          <a:p>
            <a:pPr fontAlgn="base">
              <a:lnSpc>
                <a:spcPct val="150000"/>
              </a:lnSpc>
              <a:buNone/>
            </a:pPr>
            <a:endParaRPr lang="en-US" sz="2200"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Thus, New coordinates of corner D after scaling = (0, 0, 0).</a:t>
            </a:r>
          </a:p>
          <a:p>
            <a:pPr fontAlgn="base">
              <a:lnSpc>
                <a:spcPct val="150000"/>
              </a:lnSpc>
              <a:buNone/>
            </a:pPr>
            <a:r>
              <a:rPr lang="en-US" sz="2200" dirty="0" smtClean="0">
                <a:latin typeface="Times New Roman" pitchFamily="18" charset="0"/>
                <a:cs typeface="Times New Roman" pitchFamily="18" charset="0"/>
              </a:rPr>
              <a:t> </a:t>
            </a:r>
          </a:p>
          <a:p>
            <a:pPr fontAlgn="base"/>
            <a:endParaRPr lang="en-US" dirty="0" smtClean="0"/>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Scaling</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92500" lnSpcReduction="10000"/>
          </a:bodyPr>
          <a:lstStyle/>
          <a:p>
            <a:pPr algn="just" fontAlgn="base">
              <a:lnSpc>
                <a:spcPct val="150000"/>
              </a:lnSpc>
            </a:pPr>
            <a:r>
              <a:rPr lang="en-US" sz="2200" dirty="0" smtClean="0">
                <a:solidFill>
                  <a:srgbClr val="FF0000"/>
                </a:solidFill>
                <a:latin typeface="Times New Roman" pitchFamily="18" charset="0"/>
                <a:cs typeface="Times New Roman" pitchFamily="18" charset="0"/>
              </a:rPr>
              <a:t>Reflection is a kind of rotation where the angle of rotation is 180 degree.</a:t>
            </a:r>
          </a:p>
          <a:p>
            <a:pPr algn="just" fontAlgn="base">
              <a:lnSpc>
                <a:spcPct val="150000"/>
              </a:lnSpc>
            </a:pPr>
            <a:r>
              <a:rPr lang="en-US" sz="2200" dirty="0" smtClean="0">
                <a:solidFill>
                  <a:srgbClr val="FF0000"/>
                </a:solidFill>
                <a:latin typeface="Times New Roman" pitchFamily="18" charset="0"/>
                <a:cs typeface="Times New Roman" pitchFamily="18" charset="0"/>
              </a:rPr>
              <a:t>The reflected object is always formed on the other side of mirror.</a:t>
            </a:r>
          </a:p>
          <a:p>
            <a:pPr algn="just" fontAlgn="base">
              <a:lnSpc>
                <a:spcPct val="150000"/>
              </a:lnSpc>
            </a:pPr>
            <a:r>
              <a:rPr lang="en-US" sz="2200" dirty="0" smtClean="0">
                <a:solidFill>
                  <a:srgbClr val="FF0000"/>
                </a:solidFill>
                <a:latin typeface="Times New Roman" pitchFamily="18" charset="0"/>
                <a:cs typeface="Times New Roman" pitchFamily="18" charset="0"/>
              </a:rPr>
              <a:t>The size of reflected object is same as the size of original object.</a:t>
            </a:r>
          </a:p>
          <a:p>
            <a:pPr algn="just" fontAlgn="base">
              <a:lnSpc>
                <a:spcPct val="150000"/>
              </a:lnSpc>
              <a:buNone/>
            </a:pPr>
            <a:r>
              <a:rPr lang="en-US" sz="2200" dirty="0" smtClean="0">
                <a:latin typeface="Times New Roman" pitchFamily="18" charset="0"/>
                <a:cs typeface="Times New Roman" pitchFamily="18" charset="0"/>
              </a:rPr>
              <a:t> </a:t>
            </a:r>
          </a:p>
          <a:p>
            <a:pPr algn="just" fontAlgn="base">
              <a:lnSpc>
                <a:spcPct val="150000"/>
              </a:lnSpc>
              <a:buNone/>
            </a:pPr>
            <a:r>
              <a:rPr lang="en-US" sz="2200" dirty="0" smtClean="0">
                <a:latin typeface="Times New Roman" pitchFamily="18" charset="0"/>
                <a:cs typeface="Times New Roman" pitchFamily="18" charset="0"/>
              </a:rPr>
              <a:t>Consider a point object O has to be reflected in a 3D plane.</a:t>
            </a:r>
          </a:p>
          <a:p>
            <a:pPr algn="just" fontAlgn="base">
              <a:lnSpc>
                <a:spcPct val="150000"/>
              </a:lnSpc>
              <a:buNone/>
            </a:pPr>
            <a:r>
              <a:rPr lang="en-US" sz="2200" dirty="0" smtClean="0">
                <a:latin typeface="Times New Roman" pitchFamily="18" charset="0"/>
                <a:cs typeface="Times New Roman" pitchFamily="18" charset="0"/>
              </a:rPr>
              <a:t> </a:t>
            </a:r>
          </a:p>
          <a:p>
            <a:pPr algn="just" fontAlgn="base">
              <a:lnSpc>
                <a:spcPct val="150000"/>
              </a:lnSpc>
              <a:buNone/>
            </a:pPr>
            <a:r>
              <a:rPr lang="en-US" sz="2200" dirty="0" smtClean="0">
                <a:latin typeface="Times New Roman" pitchFamily="18" charset="0"/>
                <a:cs typeface="Times New Roman" pitchFamily="18" charset="0"/>
              </a:rPr>
              <a:t>Let-</a:t>
            </a:r>
          </a:p>
          <a:p>
            <a:pPr algn="just" fontAlgn="base">
              <a:lnSpc>
                <a:spcPct val="150000"/>
              </a:lnSpc>
            </a:pPr>
            <a:r>
              <a:rPr lang="en-US" sz="2200" dirty="0" smtClean="0">
                <a:latin typeface="Times New Roman" pitchFamily="18" charset="0"/>
                <a:cs typeface="Times New Roman" pitchFamily="18" charset="0"/>
              </a:rPr>
              <a:t>Initial coordinates of the object O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a:t>
            </a:r>
          </a:p>
          <a:p>
            <a:pPr algn="just" fontAlgn="base">
              <a:lnSpc>
                <a:spcPct val="150000"/>
              </a:lnSpc>
            </a:pPr>
            <a:r>
              <a:rPr lang="en-US" sz="2200" dirty="0" smtClean="0">
                <a:latin typeface="Times New Roman" pitchFamily="18" charset="0"/>
                <a:cs typeface="Times New Roman" pitchFamily="18" charset="0"/>
              </a:rPr>
              <a:t>New coordinates of the reflected object O after reflection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052736"/>
            <a:ext cx="8229600" cy="4968552"/>
          </a:xfrm>
        </p:spPr>
        <p:txBody>
          <a:bodyPr>
            <a:normAutofit/>
          </a:bodyPr>
          <a:lstStyle/>
          <a:p>
            <a:pPr fontAlgn="base">
              <a:buNone/>
            </a:pPr>
            <a:r>
              <a:rPr lang="en-US" sz="2000" dirty="0" smtClean="0">
                <a:latin typeface="Times New Roman" pitchFamily="18" charset="0"/>
                <a:cs typeface="Times New Roman" pitchFamily="18" charset="0"/>
              </a:rPr>
              <a:t>In 3 dimensions, there are 3 possible types of reflection</a:t>
            </a: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buNone/>
            </a:pPr>
            <a:endParaRPr lang="en-IN"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Reflection relative to XY plane</a:t>
            </a:r>
          </a:p>
          <a:p>
            <a:pPr fontAlgn="base">
              <a:lnSpc>
                <a:spcPct val="150000"/>
              </a:lnSpc>
            </a:pPr>
            <a:r>
              <a:rPr lang="en-US" sz="2000" dirty="0" smtClean="0">
                <a:latin typeface="Times New Roman" pitchFamily="18" charset="0"/>
                <a:cs typeface="Times New Roman" pitchFamily="18" charset="0"/>
              </a:rPr>
              <a:t>Reflection relative to YZ plane</a:t>
            </a:r>
          </a:p>
          <a:p>
            <a:pPr fontAlgn="base">
              <a:lnSpc>
                <a:spcPct val="150000"/>
              </a:lnSpc>
            </a:pPr>
            <a:r>
              <a:rPr lang="en-US" sz="2000" dirty="0" smtClean="0">
                <a:latin typeface="Times New Roman" pitchFamily="18" charset="0"/>
                <a:cs typeface="Times New Roman" pitchFamily="18" charset="0"/>
              </a:rPr>
              <a:t>Reflection relative to XZ plane</a:t>
            </a:r>
          </a:p>
          <a:p>
            <a:pPr fontAlgn="base"/>
            <a:endParaRPr lang="en-US" sz="2000" dirty="0" smtClean="0"/>
          </a:p>
          <a:p>
            <a:pPr fontAlgn="base">
              <a:buNone/>
            </a:pPr>
            <a:endParaRPr lang="en-US" sz="2000" dirty="0" smtClean="0">
              <a:latin typeface="Times New Roman" pitchFamily="18" charset="0"/>
              <a:cs typeface="Times New Roman" pitchFamily="18" charset="0"/>
            </a:endParaRP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pic>
        <p:nvPicPr>
          <p:cNvPr id="187394" name="Picture 2" descr="https://www.gatevidyalay.com/wp-content/uploads/2019/09/Types-of-Reflection-in-3D-plane.png"/>
          <p:cNvPicPr>
            <a:picLocks noChangeAspect="1" noChangeArrowheads="1"/>
          </p:cNvPicPr>
          <p:nvPr/>
        </p:nvPicPr>
        <p:blipFill>
          <a:blip r:embed="rId2" cstate="print"/>
          <a:srcRect/>
          <a:stretch>
            <a:fillRect/>
          </a:stretch>
        </p:blipFill>
        <p:spPr bwMode="auto">
          <a:xfrm>
            <a:off x="1259628" y="1844824"/>
            <a:ext cx="6290557" cy="2052000"/>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pic>
        <p:nvPicPr>
          <p:cNvPr id="201731" name="Picture 3" descr="C:\Users\jagan\Downloads\affine-space-reflection.gif"/>
          <p:cNvPicPr>
            <a:picLocks noGrp="1" noChangeAspect="1" noChangeArrowheads="1" noCrop="1"/>
          </p:cNvPicPr>
          <p:nvPr>
            <p:ph idx="1"/>
          </p:nvPr>
        </p:nvPicPr>
        <p:blipFill>
          <a:blip r:embed="rId2" cstate="print"/>
          <a:srcRect/>
          <a:stretch>
            <a:fillRect/>
          </a:stretch>
        </p:blipFill>
        <p:spPr bwMode="auto">
          <a:xfrm>
            <a:off x="1979712" y="1268760"/>
            <a:ext cx="4369842" cy="4752044"/>
          </a:xfrm>
          <a:prstGeom prst="rect">
            <a:avLst/>
          </a:prstGeom>
          <a:noFill/>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Reflection Relative to XY Plane:</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This reflection is achieved by using the following reflection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Matrix form, the above reflection equations may be represented as-</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pic>
        <p:nvPicPr>
          <p:cNvPr id="186370" name="Picture 2" descr="https://www.gatevidyalay.com/wp-content/uploads/2019/09/3D-Reflection-Matrix-in-Computer-Graphics-Reflection-Relative-to-XY-Plane-1.png"/>
          <p:cNvPicPr>
            <a:picLocks noChangeAspect="1" noChangeArrowheads="1"/>
          </p:cNvPicPr>
          <p:nvPr/>
        </p:nvPicPr>
        <p:blipFill>
          <a:blip r:embed="rId2" cstate="print"/>
          <a:srcRect/>
          <a:stretch>
            <a:fillRect/>
          </a:stretch>
        </p:blipFill>
        <p:spPr bwMode="auto">
          <a:xfrm>
            <a:off x="2164363" y="4077072"/>
            <a:ext cx="4279845" cy="2376000"/>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929411"/>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Reflection Relative to YZ Plane:</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This reflection is achieved by using the following reflection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Matrix form, the above reflection equations may be represented as-</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pic>
        <p:nvPicPr>
          <p:cNvPr id="185346" name="Picture 2" descr="https://www.gatevidyalay.com/wp-content/uploads/2019/09/3D-Reflection-Matrix-in-Computer-Graphics-Reflection-Relative-to-YZ-Plane.png"/>
          <p:cNvPicPr>
            <a:picLocks noChangeAspect="1" noChangeArrowheads="1"/>
          </p:cNvPicPr>
          <p:nvPr/>
        </p:nvPicPr>
        <p:blipFill>
          <a:blip r:embed="rId2" cstate="print"/>
          <a:srcRect/>
          <a:stretch>
            <a:fillRect/>
          </a:stretch>
        </p:blipFill>
        <p:spPr bwMode="auto">
          <a:xfrm>
            <a:off x="2123728" y="4034274"/>
            <a:ext cx="4392488" cy="2438535"/>
          </a:xfrm>
          <a:prstGeom prst="rect">
            <a:avLst/>
          </a:prstGeom>
          <a:noFill/>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Reflection Relative to XZ Plane:</a:t>
            </a: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This reflection is achieved by using the following reflection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Matrix form, the above reflection equations may be represented as-</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pic>
        <p:nvPicPr>
          <p:cNvPr id="274434" name="Picture 2" descr="https://www.gatevidyalay.com/wp-content/uploads/2019/09/3D-Reflection-Matrix-in-Computer-Graphics-Reflection-Relative-to-XZ-Plane-1.png"/>
          <p:cNvPicPr>
            <a:picLocks noChangeAspect="1" noChangeArrowheads="1"/>
          </p:cNvPicPr>
          <p:nvPr/>
        </p:nvPicPr>
        <p:blipFill>
          <a:blip r:embed="rId2" cstate="print"/>
          <a:srcRect/>
          <a:stretch>
            <a:fillRect/>
          </a:stretch>
        </p:blipFill>
        <p:spPr bwMode="auto">
          <a:xfrm>
            <a:off x="2123728" y="3994298"/>
            <a:ext cx="4464496" cy="2478511"/>
          </a:xfrm>
          <a:prstGeom prst="rect">
            <a:avLst/>
          </a:prstGeom>
          <a:noFill/>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80728"/>
            <a:ext cx="8229600" cy="5400600"/>
          </a:xfrm>
        </p:spPr>
        <p:txBody>
          <a:bodyPr>
            <a:normAutofit fontScale="62500" lnSpcReduction="20000"/>
          </a:bodyPr>
          <a:lstStyle/>
          <a:p>
            <a:pPr algn="ctr" fontAlgn="base">
              <a:lnSpc>
                <a:spcPct val="170000"/>
              </a:lnSpc>
              <a:buNone/>
            </a:pPr>
            <a:r>
              <a:rPr lang="en-US" b="1" u="sng" dirty="0" smtClean="0">
                <a:latin typeface="Times New Roman" pitchFamily="18" charset="0"/>
                <a:cs typeface="Times New Roman" pitchFamily="18" charset="0"/>
              </a:rPr>
              <a:t>PRACTICE PROBLEMS BASED ON 3D REFLECTION IN COMPUTER GRAPHICS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Problem-01: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Given a 3D triangle with coordinate points A(3, 4, 1), B(6, 4, 2), C(5, 6, 3). Apply the reflection on the XY plane and find out the new coordinates of the object.</a:t>
            </a: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Solution-</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Given-</a:t>
            </a:r>
          </a:p>
          <a:p>
            <a:pPr fontAlgn="base">
              <a:lnSpc>
                <a:spcPct val="170000"/>
              </a:lnSpc>
              <a:buNone/>
            </a:pPr>
            <a:r>
              <a:rPr lang="en-US" dirty="0" smtClean="0">
                <a:latin typeface="Times New Roman" pitchFamily="18" charset="0"/>
                <a:cs typeface="Times New Roman" pitchFamily="18" charset="0"/>
              </a:rPr>
              <a:t>Old corner coordinates of the triangle = A (3, 4, 1), B(6, 4, 2), C(5, 6, 3)</a:t>
            </a:r>
          </a:p>
          <a:p>
            <a:pPr fontAlgn="base">
              <a:lnSpc>
                <a:spcPct val="170000"/>
              </a:lnSpc>
              <a:buNone/>
            </a:pPr>
            <a:r>
              <a:rPr lang="en-US" dirty="0" smtClean="0">
                <a:latin typeface="Times New Roman" pitchFamily="18" charset="0"/>
                <a:cs typeface="Times New Roman" pitchFamily="18" charset="0"/>
              </a:rPr>
              <a:t>Reflection has to be taken on the XY plane</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44624"/>
            <a:ext cx="8229600" cy="1143000"/>
          </a:xfrm>
        </p:spPr>
        <p:txBody>
          <a:bodyPr>
            <a:normAutofit/>
          </a:bodyPr>
          <a:lstStyle/>
          <a:p>
            <a:r>
              <a:rPr lang="en-US" sz="2200" b="1" dirty="0" smtClean="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
        <p:nvSpPr>
          <p:cNvPr id="4" name="Title 1"/>
          <p:cNvSpPr>
            <a:spLocks noGrp="1"/>
          </p:cNvSpPr>
          <p:nvPr>
            <p:ph idx="1"/>
          </p:nvPr>
        </p:nvSpPr>
        <p:spPr/>
        <p:txBody>
          <a:bodyPr>
            <a:normAutofit/>
          </a:bodyPr>
          <a:lstStyle/>
          <a:p>
            <a:pPr>
              <a:buNone/>
            </a:pPr>
            <a:r>
              <a:rPr lang="en-US" sz="2000" b="1" dirty="0" smtClean="0">
                <a:latin typeface="Times New Roman" pitchFamily="18" charset="0"/>
                <a:cs typeface="Times New Roman" pitchFamily="18" charset="0"/>
              </a:rPr>
              <a:t>Course Category: Program Core</a:t>
            </a:r>
          </a:p>
          <a:p>
            <a:pPr>
              <a:buNone/>
            </a:pP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Pre-requisite</a:t>
            </a:r>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Link to Other courses</a:t>
            </a:r>
          </a:p>
          <a:p>
            <a:pPr algn="ctr"/>
            <a:r>
              <a:rPr lang="en-US" sz="2000" dirty="0" smtClean="0">
                <a:latin typeface="Times New Roman" pitchFamily="18" charset="0"/>
                <a:cs typeface="Times New Roman" pitchFamily="18" charset="0"/>
              </a:rPr>
              <a:t>Multimedia Systems</a:t>
            </a:r>
          </a:p>
          <a:p>
            <a:pPr algn="ctr"/>
            <a:r>
              <a:rPr lang="en-US" sz="2000" dirty="0" smtClean="0">
                <a:latin typeface="Times New Roman" pitchFamily="18" charset="0"/>
                <a:cs typeface="Times New Roman" pitchFamily="18" charset="0"/>
              </a:rPr>
              <a:t>Computer Vision</a:t>
            </a:r>
            <a:endParaRPr lang="en-US" sz="2000" b="1"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lgn="ctr">
              <a:buNone/>
            </a:pPr>
            <a:endParaRPr lang="en-US" sz="2000" b="1" dirty="0" smtClean="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1403648" y="2708920"/>
          <a:ext cx="6096000" cy="1224136"/>
        </p:xfrm>
        <a:graphic>
          <a:graphicData uri="http://schemas.openxmlformats.org/drawingml/2006/table">
            <a:tbl>
              <a:tblPr firstRow="1" bandRow="1">
                <a:tableStyleId>{5C22544A-7EE6-4342-B048-85BDC9FD1C3A}</a:tableStyleId>
              </a:tblPr>
              <a:tblGrid>
                <a:gridCol w="1008112"/>
                <a:gridCol w="1656184"/>
                <a:gridCol w="3431704"/>
              </a:tblGrid>
              <a:tr h="431656">
                <a:tc>
                  <a:txBody>
                    <a:bodyPr/>
                    <a:lstStyle/>
                    <a:p>
                      <a:r>
                        <a:rPr lang="en-IN" sz="2000" dirty="0" smtClean="0">
                          <a:latin typeface="Times New Roman" pitchFamily="18" charset="0"/>
                          <a:cs typeface="Times New Roman" pitchFamily="18" charset="0"/>
                        </a:rPr>
                        <a:t>SL.NO</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Code</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Name</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1</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1150MA103</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Engineering Mathematics 2</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1150CS201 </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Problem Solving using C</a:t>
                      </a:r>
                      <a:endParaRPr lang="en-US" sz="20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312" y="260728"/>
            <a:ext cx="5796000" cy="7200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IN" sz="3200" b="1" dirty="0" smtClean="0">
                <a:solidFill>
                  <a:srgbClr val="FFC000"/>
                </a:solidFill>
                <a:latin typeface="Times New Roman" pitchFamily="18" charset="0"/>
                <a:cs typeface="Times New Roman" pitchFamily="18" charset="0"/>
              </a:rPr>
              <a:t>Line Drawing Algorithms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827484" y="1268760"/>
            <a:ext cx="7920980" cy="5328591"/>
          </a:xfrm>
        </p:spPr>
        <p:txBody>
          <a:bodyPr>
            <a:normAutofit fontScale="850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endParaRPr lang="en-IN" sz="28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Three line drawing algorithms will be discussed below. They are:</a:t>
            </a:r>
          </a:p>
          <a:p>
            <a:pPr>
              <a:lnSpc>
                <a:spcPct val="170000"/>
              </a:lnSpc>
            </a:pPr>
            <a:r>
              <a:rPr lang="en-US" sz="2400" dirty="0" smtClean="0">
                <a:latin typeface="Times New Roman" pitchFamily="18" charset="0"/>
                <a:cs typeface="Times New Roman" pitchFamily="18" charset="0"/>
              </a:rPr>
              <a:t>1. Digital Differential Algorithm (DDA)</a:t>
            </a:r>
          </a:p>
          <a:p>
            <a:pPr>
              <a:lnSpc>
                <a:spcPct val="170000"/>
              </a:lnSpc>
            </a:pPr>
            <a:r>
              <a:rPr lang="en-US" sz="2400" dirty="0" smtClean="0">
                <a:latin typeface="Times New Roman" pitchFamily="18" charset="0"/>
                <a:cs typeface="Times New Roman" pitchFamily="18" charset="0"/>
              </a:rPr>
              <a:t>2. Midpoint Line Algorithm</a:t>
            </a:r>
          </a:p>
          <a:p>
            <a:pPr>
              <a:lnSpc>
                <a:spcPct val="170000"/>
              </a:lnSpc>
            </a:pPr>
            <a:r>
              <a:rPr lang="en-US" sz="2400" dirty="0" smtClean="0">
                <a:latin typeface="Times New Roman" pitchFamily="18" charset="0"/>
                <a:cs typeface="Times New Roman" pitchFamily="18" charset="0"/>
              </a:rPr>
              <a:t>3. Bresenham’s Line Algorithm</a:t>
            </a:r>
          </a:p>
          <a:p>
            <a:endParaRPr lang="en-US" dirty="0"/>
          </a:p>
        </p:txBody>
      </p:sp>
      <p:grpSp>
        <p:nvGrpSpPr>
          <p:cNvPr id="4" name="object 3"/>
          <p:cNvGrpSpPr/>
          <p:nvPr/>
        </p:nvGrpSpPr>
        <p:grpSpPr>
          <a:xfrm>
            <a:off x="1835696" y="1340768"/>
            <a:ext cx="4896544" cy="2088232"/>
            <a:chOff x="901700" y="1130300"/>
            <a:chExt cx="8153400" cy="4076700"/>
          </a:xfrm>
        </p:grpSpPr>
        <p:sp>
          <p:nvSpPr>
            <p:cNvPr id="5" name="object 4"/>
            <p:cNvSpPr/>
            <p:nvPr/>
          </p:nvSpPr>
          <p:spPr>
            <a:xfrm>
              <a:off x="901700" y="1130300"/>
              <a:ext cx="3975100" cy="4076700"/>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3670300" y="2717800"/>
              <a:ext cx="368300" cy="444500"/>
            </a:xfrm>
            <a:custGeom>
              <a:avLst/>
              <a:gdLst/>
              <a:ahLst/>
              <a:cxnLst/>
              <a:rect l="l" t="t" r="r" b="b"/>
              <a:pathLst>
                <a:path w="368300" h="444500">
                  <a:moveTo>
                    <a:pt x="0" y="444500"/>
                  </a:moveTo>
                  <a:lnTo>
                    <a:pt x="368300" y="444500"/>
                  </a:lnTo>
                  <a:lnTo>
                    <a:pt x="368300" y="0"/>
                  </a:lnTo>
                  <a:lnTo>
                    <a:pt x="0" y="0"/>
                  </a:lnTo>
                  <a:lnTo>
                    <a:pt x="0" y="444500"/>
                  </a:lnTo>
                  <a:close/>
                </a:path>
              </a:pathLst>
            </a:custGeom>
            <a:ln w="25400">
              <a:solidFill>
                <a:srgbClr val="063DE7"/>
              </a:solidFill>
            </a:ln>
          </p:spPr>
          <p:txBody>
            <a:bodyPr wrap="square" lIns="0" tIns="0" rIns="0" bIns="0" rtlCol="0"/>
            <a:lstStyle/>
            <a:p>
              <a:endParaRPr/>
            </a:p>
          </p:txBody>
        </p:sp>
        <p:sp>
          <p:nvSpPr>
            <p:cNvPr id="7" name="object 6"/>
            <p:cNvSpPr/>
            <p:nvPr/>
          </p:nvSpPr>
          <p:spPr>
            <a:xfrm>
              <a:off x="4048125" y="3006725"/>
              <a:ext cx="2006600" cy="0"/>
            </a:xfrm>
            <a:custGeom>
              <a:avLst/>
              <a:gdLst/>
              <a:ahLst/>
              <a:cxnLst/>
              <a:rect l="l" t="t" r="r" b="b"/>
              <a:pathLst>
                <a:path w="2006600">
                  <a:moveTo>
                    <a:pt x="2006600" y="0"/>
                  </a:moveTo>
                  <a:lnTo>
                    <a:pt x="0" y="0"/>
                  </a:lnTo>
                </a:path>
              </a:pathLst>
            </a:custGeom>
            <a:ln w="19050">
              <a:solidFill>
                <a:srgbClr val="063DE7"/>
              </a:solidFill>
            </a:ln>
          </p:spPr>
          <p:txBody>
            <a:bodyPr wrap="square" lIns="0" tIns="0" rIns="0" bIns="0" rtlCol="0"/>
            <a:lstStyle/>
            <a:p>
              <a:endParaRPr/>
            </a:p>
          </p:txBody>
        </p:sp>
        <p:sp>
          <p:nvSpPr>
            <p:cNvPr id="8" name="object 7"/>
            <p:cNvSpPr/>
            <p:nvPr/>
          </p:nvSpPr>
          <p:spPr>
            <a:xfrm>
              <a:off x="6197600" y="1333500"/>
              <a:ext cx="2832100" cy="3670300"/>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6184900" y="1320800"/>
              <a:ext cx="2857500" cy="3695700"/>
            </a:xfrm>
            <a:custGeom>
              <a:avLst/>
              <a:gdLst/>
              <a:ahLst/>
              <a:cxnLst/>
              <a:rect l="l" t="t" r="r" b="b"/>
              <a:pathLst>
                <a:path w="2857500" h="3695700">
                  <a:moveTo>
                    <a:pt x="0" y="3695700"/>
                  </a:moveTo>
                  <a:lnTo>
                    <a:pt x="2857500" y="3695700"/>
                  </a:lnTo>
                  <a:lnTo>
                    <a:pt x="2857500" y="0"/>
                  </a:lnTo>
                  <a:lnTo>
                    <a:pt x="0" y="0"/>
                  </a:lnTo>
                  <a:lnTo>
                    <a:pt x="0" y="3695700"/>
                  </a:lnTo>
                  <a:close/>
                </a:path>
              </a:pathLst>
            </a:custGeom>
            <a:ln w="25400">
              <a:solidFill>
                <a:srgbClr val="063DE7"/>
              </a:solidFill>
            </a:ln>
          </p:spPr>
          <p:txBody>
            <a:bodyPr wrap="square" lIns="0" tIns="0" rIns="0" bIns="0" rtlCol="0"/>
            <a:lstStyle/>
            <a:p>
              <a:endParaRPr/>
            </a:p>
          </p:txBody>
        </p:sp>
        <p:sp>
          <p:nvSpPr>
            <p:cNvPr id="10" name="object 9"/>
            <p:cNvSpPr/>
            <p:nvPr/>
          </p:nvSpPr>
          <p:spPr>
            <a:xfrm>
              <a:off x="5943600" y="2946400"/>
              <a:ext cx="228600" cy="127000"/>
            </a:xfrm>
            <a:prstGeom prst="rect">
              <a:avLst/>
            </a:prstGeom>
            <a:blipFill>
              <a:blip r:embed="rId4" cstate="print"/>
              <a:stretch>
                <a:fillRect/>
              </a:stretch>
            </a:blipFill>
          </p:spPr>
          <p:txBody>
            <a:bodyPr wrap="square" lIns="0" tIns="0" rIns="0" bIns="0" rtlCol="0"/>
            <a:lstStyle/>
            <a:p>
              <a:endParaRPr/>
            </a:p>
          </p:txBody>
        </p:sp>
      </p:grpSp>
      <p:sp>
        <p:nvSpPr>
          <p:cNvPr id="11" name="object 11"/>
          <p:cNvSpPr txBox="1"/>
          <p:nvPr/>
        </p:nvSpPr>
        <p:spPr>
          <a:xfrm>
            <a:off x="1475656" y="3501008"/>
            <a:ext cx="2952328" cy="655307"/>
          </a:xfrm>
          <a:prstGeom prst="rect">
            <a:avLst/>
          </a:prstGeom>
          <a:solidFill>
            <a:srgbClr val="FCE2B9"/>
          </a:solidFill>
          <a:ln w="12700">
            <a:solidFill>
              <a:srgbClr val="7B00E3"/>
            </a:solidFill>
          </a:ln>
        </p:spPr>
        <p:txBody>
          <a:bodyPr vert="horz" wrap="square" lIns="0" tIns="39369" rIns="0" bIns="0" rtlCol="0">
            <a:spAutoFit/>
          </a:bodyPr>
          <a:lstStyle/>
          <a:p>
            <a:pPr marL="82550" marR="285750" algn="ctr">
              <a:spcBef>
                <a:spcPts val="309"/>
              </a:spcBef>
            </a:pPr>
            <a:r>
              <a:rPr sz="2000" i="1" spc="-35" dirty="0">
                <a:solidFill>
                  <a:srgbClr val="FF0000"/>
                </a:solidFill>
                <a:latin typeface="Times New Roman"/>
                <a:cs typeface="Times New Roman"/>
              </a:rPr>
              <a:t>The </a:t>
            </a:r>
            <a:r>
              <a:rPr sz="2000" i="1" spc="-20" dirty="0">
                <a:solidFill>
                  <a:srgbClr val="FF0000"/>
                </a:solidFill>
                <a:latin typeface="Times New Roman"/>
                <a:cs typeface="Times New Roman"/>
              </a:rPr>
              <a:t>lines </a:t>
            </a:r>
            <a:r>
              <a:rPr sz="2000" i="1" spc="-105" dirty="0">
                <a:solidFill>
                  <a:srgbClr val="FF0000"/>
                </a:solidFill>
                <a:latin typeface="Times New Roman"/>
                <a:cs typeface="Times New Roman"/>
              </a:rPr>
              <a:t>of </a:t>
            </a:r>
            <a:r>
              <a:rPr sz="2000" i="1" spc="20" dirty="0">
                <a:solidFill>
                  <a:srgbClr val="FF0000"/>
                </a:solidFill>
                <a:latin typeface="Times New Roman"/>
                <a:cs typeface="Times New Roman"/>
              </a:rPr>
              <a:t>this </a:t>
            </a:r>
            <a:r>
              <a:rPr sz="2000" i="1" spc="-114" dirty="0">
                <a:solidFill>
                  <a:srgbClr val="FF0000"/>
                </a:solidFill>
                <a:latin typeface="Times New Roman"/>
                <a:cs typeface="Times New Roman"/>
              </a:rPr>
              <a:t>object  </a:t>
            </a:r>
            <a:r>
              <a:rPr sz="2000" i="1" spc="-105" dirty="0">
                <a:solidFill>
                  <a:srgbClr val="FF0000"/>
                </a:solidFill>
                <a:latin typeface="Times New Roman"/>
                <a:cs typeface="Times New Roman"/>
              </a:rPr>
              <a:t>appear</a:t>
            </a:r>
            <a:r>
              <a:rPr sz="2000" i="1" spc="-10" dirty="0">
                <a:solidFill>
                  <a:srgbClr val="FF0000"/>
                </a:solidFill>
                <a:latin typeface="Times New Roman"/>
                <a:cs typeface="Times New Roman"/>
              </a:rPr>
              <a:t> </a:t>
            </a:r>
            <a:r>
              <a:rPr sz="2000" b="1" i="1" spc="45" dirty="0">
                <a:solidFill>
                  <a:srgbClr val="FF0000"/>
                </a:solidFill>
                <a:latin typeface="Times New Roman"/>
                <a:cs typeface="Times New Roman"/>
              </a:rPr>
              <a:t>continuous</a:t>
            </a:r>
            <a:endParaRPr sz="2000" dirty="0">
              <a:solidFill>
                <a:srgbClr val="FF0000"/>
              </a:solidFill>
              <a:latin typeface="Times New Roman"/>
              <a:cs typeface="Times New Roman"/>
            </a:endParaRPr>
          </a:p>
        </p:txBody>
      </p:sp>
      <p:sp>
        <p:nvSpPr>
          <p:cNvPr id="12" name="object 10"/>
          <p:cNvSpPr txBox="1"/>
          <p:nvPr/>
        </p:nvSpPr>
        <p:spPr>
          <a:xfrm>
            <a:off x="4788024" y="3501008"/>
            <a:ext cx="2160240" cy="673261"/>
          </a:xfrm>
          <a:prstGeom prst="rect">
            <a:avLst/>
          </a:prstGeom>
          <a:solidFill>
            <a:srgbClr val="FCE2B9"/>
          </a:solidFill>
          <a:ln w="12700">
            <a:solidFill>
              <a:srgbClr val="306401"/>
            </a:solidFill>
          </a:ln>
        </p:spPr>
        <p:txBody>
          <a:bodyPr vert="horz" wrap="square" lIns="0" tIns="19050" rIns="0" bIns="0" rtlCol="0">
            <a:spAutoFit/>
          </a:bodyPr>
          <a:lstStyle/>
          <a:p>
            <a:pPr marL="82550" marR="285750" algn="ctr">
              <a:spcBef>
                <a:spcPts val="309"/>
              </a:spcBef>
            </a:pPr>
            <a:r>
              <a:rPr sz="2000" i="1" spc="-35" dirty="0">
                <a:solidFill>
                  <a:srgbClr val="FF0000"/>
                </a:solidFill>
                <a:latin typeface="Times New Roman"/>
                <a:cs typeface="Times New Roman"/>
              </a:rPr>
              <a:t>However, they are</a:t>
            </a:r>
          </a:p>
          <a:p>
            <a:pPr marL="82550" marR="285750" algn="ctr">
              <a:spcBef>
                <a:spcPts val="309"/>
              </a:spcBef>
            </a:pPr>
            <a:r>
              <a:rPr sz="2000" i="1" spc="-35" dirty="0">
                <a:solidFill>
                  <a:srgbClr val="FF0000"/>
                </a:solidFill>
                <a:latin typeface="Times New Roman"/>
                <a:cs typeface="Times New Roman"/>
              </a:rPr>
              <a:t>made of pixels</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For Coordinates A(3, 4, 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reflection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endParaRPr lang="en-US"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Applying the reflection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3</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4</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buNone/>
            </a:pPr>
            <a:endParaRPr lang="en-US"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Thus, New coordinates of corner A after reflection = (3, 4, -1).</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77500" lnSpcReduction="20000"/>
          </a:bodyPr>
          <a:lstStyle/>
          <a:p>
            <a:pPr fontAlgn="base">
              <a:lnSpc>
                <a:spcPct val="210000"/>
              </a:lnSpc>
              <a:buNone/>
            </a:pPr>
            <a:r>
              <a:rPr lang="en-US" sz="2600" b="1" u="sng" dirty="0" smtClean="0">
                <a:latin typeface="Times New Roman" pitchFamily="18" charset="0"/>
                <a:cs typeface="Times New Roman" pitchFamily="18" charset="0"/>
              </a:rPr>
              <a:t>For Coordinates B(6, 4, 2)</a:t>
            </a:r>
            <a:endParaRPr lang="en-US" sz="2600" b="1" dirty="0" smtClean="0">
              <a:latin typeface="Times New Roman" pitchFamily="18" charset="0"/>
              <a:cs typeface="Times New Roman" pitchFamily="18" charset="0"/>
            </a:endParaRPr>
          </a:p>
          <a:p>
            <a:pPr fontAlgn="base">
              <a:lnSpc>
                <a:spcPct val="210000"/>
              </a:lnSpc>
              <a:buNone/>
            </a:pPr>
            <a:r>
              <a:rPr lang="en-US" sz="2600" dirty="0" smtClean="0">
                <a:latin typeface="Times New Roman" pitchFamily="18" charset="0"/>
                <a:cs typeface="Times New Roman" pitchFamily="18" charset="0"/>
              </a:rPr>
              <a:t> Let the new coordinates of corner B after reflection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a:t>
            </a:r>
          </a:p>
          <a:p>
            <a:pPr fontAlgn="base">
              <a:lnSpc>
                <a:spcPct val="210000"/>
              </a:lnSpc>
              <a:buNone/>
            </a:pPr>
            <a:r>
              <a:rPr lang="en-US" sz="2600" dirty="0" smtClean="0">
                <a:latin typeface="Times New Roman" pitchFamily="18" charset="0"/>
                <a:cs typeface="Times New Roman" pitchFamily="18" charset="0"/>
              </a:rPr>
              <a:t> Applying the reflection equations, we have-</a:t>
            </a:r>
          </a:p>
          <a:p>
            <a:pPr fontAlgn="base">
              <a:lnSpc>
                <a:spcPct val="210000"/>
              </a:lnSpc>
            </a:pP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6</a:t>
            </a:r>
          </a:p>
          <a:p>
            <a:pPr fontAlgn="base">
              <a:lnSpc>
                <a:spcPct val="210000"/>
              </a:lnSpc>
            </a:pP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4</a:t>
            </a:r>
          </a:p>
          <a:p>
            <a:pPr fontAlgn="base">
              <a:lnSpc>
                <a:spcPct val="210000"/>
              </a:lnSpc>
            </a:pP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-2</a:t>
            </a:r>
          </a:p>
          <a:p>
            <a:pPr fontAlgn="base">
              <a:lnSpc>
                <a:spcPct val="210000"/>
              </a:lnSpc>
              <a:buNone/>
            </a:pPr>
            <a:r>
              <a:rPr lang="en-US" sz="2600" dirty="0" smtClean="0">
                <a:latin typeface="Times New Roman" pitchFamily="18" charset="0"/>
                <a:cs typeface="Times New Roman" pitchFamily="18" charset="0"/>
              </a:rPr>
              <a:t> Thus, New coordinates of corner B after reflection = (6, 4, -2).</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328592"/>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For Coordinates C(5, 6, 3)</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C after reflection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reflection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5</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6</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-3</a:t>
            </a:r>
          </a:p>
          <a:p>
            <a:pPr fontAlgn="base">
              <a:lnSpc>
                <a:spcPct val="170000"/>
              </a:lnSpc>
              <a:buNone/>
            </a:pPr>
            <a:r>
              <a:rPr lang="en-US" dirty="0" smtClean="0">
                <a:latin typeface="Times New Roman" pitchFamily="18" charset="0"/>
                <a:cs typeface="Times New Roman" pitchFamily="18" charset="0"/>
              </a:rPr>
              <a:t> Thus, New coordinates of corner C after reflection = (5, 6, -3).</a:t>
            </a:r>
          </a:p>
          <a:p>
            <a:pPr fontAlgn="base">
              <a:lnSpc>
                <a:spcPct val="170000"/>
              </a:lnSpc>
              <a:buNone/>
            </a:pPr>
            <a:endParaRPr lang="en-US"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Thus, New coordinates of the triangle after reflection = </a:t>
            </a:r>
          </a:p>
          <a:p>
            <a:pPr fontAlgn="base">
              <a:lnSpc>
                <a:spcPct val="170000"/>
              </a:lnSpc>
              <a:buNone/>
            </a:pPr>
            <a:r>
              <a:rPr lang="en-US" dirty="0" smtClean="0">
                <a:latin typeface="Times New Roman" pitchFamily="18" charset="0"/>
                <a:cs typeface="Times New Roman" pitchFamily="18" charset="0"/>
              </a:rPr>
              <a:t>                                                                      A (3, 4, -1), B(6, 4, -2), C(5, 6, -3).</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fontAlgn="base">
              <a:lnSpc>
                <a:spcPct val="150000"/>
              </a:lnSpc>
              <a:buNone/>
            </a:pPr>
            <a:r>
              <a:rPr lang="en-US" sz="2000" b="1" u="sng" dirty="0" smtClean="0">
                <a:latin typeface="Times New Roman" pitchFamily="18" charset="0"/>
                <a:cs typeface="Times New Roman" pitchFamily="18" charset="0"/>
              </a:rPr>
              <a:t>Problem-02:</a:t>
            </a:r>
            <a:endParaRPr lang="en-US" sz="2000" b="1" dirty="0" smtClean="0">
              <a:latin typeface="Times New Roman" pitchFamily="18" charset="0"/>
              <a:cs typeface="Times New Roman" pitchFamily="18" charset="0"/>
            </a:endParaRPr>
          </a:p>
          <a:p>
            <a:pPr algn="just" fontAlgn="base">
              <a:lnSpc>
                <a:spcPct val="150000"/>
              </a:lnSpc>
              <a:buNone/>
            </a:pPr>
            <a:r>
              <a:rPr lang="en-US" sz="2000" dirty="0" smtClean="0">
                <a:latin typeface="Times New Roman" pitchFamily="18" charset="0"/>
                <a:cs typeface="Times New Roman" pitchFamily="18" charset="0"/>
              </a:rPr>
              <a:t>	Given a 3D triangle with coordinate points A(3, 4, 1), B(6, 4, 2), C(5, 6, 3). Apply the reflection on the XZ plane and find out the new coordinates of the object.</a:t>
            </a:r>
          </a:p>
          <a:p>
            <a:pPr algn="just" fontAlgn="base">
              <a:lnSpc>
                <a:spcPct val="150000"/>
              </a:lnSpc>
              <a:buNone/>
            </a:pPr>
            <a:endParaRPr lang="en-IN" sz="2000" dirty="0" smtClean="0">
              <a:latin typeface="Times New Roman" pitchFamily="18" charset="0"/>
              <a:cs typeface="Times New Roman" pitchFamily="18" charset="0"/>
            </a:endParaRPr>
          </a:p>
          <a:p>
            <a:pPr algn="just" fontAlgn="base">
              <a:lnSpc>
                <a:spcPct val="150000"/>
              </a:lnSpc>
              <a:buNone/>
            </a:pPr>
            <a:endParaRPr lang="en-IN" sz="2000" dirty="0" smtClean="0">
              <a:latin typeface="Times New Roman" pitchFamily="18" charset="0"/>
              <a:cs typeface="Times New Roman" pitchFamily="18" charset="0"/>
            </a:endParaRPr>
          </a:p>
          <a:p>
            <a:pPr algn="just" fontAlgn="base">
              <a:lnSpc>
                <a:spcPct val="150000"/>
              </a:lnSpc>
              <a:buNone/>
            </a:pPr>
            <a:r>
              <a:rPr lang="en-IN" sz="2000" dirty="0" err="1" smtClean="0">
                <a:latin typeface="Times New Roman" pitchFamily="18" charset="0"/>
                <a:cs typeface="Times New Roman" pitchFamily="18" charset="0"/>
              </a:rPr>
              <a:t>Ans</a:t>
            </a:r>
            <a:r>
              <a:rPr lang="en-IN" sz="2000" dirty="0" smtClean="0">
                <a:latin typeface="Times New Roman" pitchFamily="18" charset="0"/>
                <a:cs typeface="Times New Roman" pitchFamily="18" charset="0"/>
              </a:rPr>
              <a:t>:</a:t>
            </a:r>
          </a:p>
          <a:p>
            <a:pPr algn="just" fontAlgn="base">
              <a:lnSpc>
                <a:spcPct val="150000"/>
              </a:lnSpc>
              <a:buNone/>
            </a:pPr>
            <a:r>
              <a:rPr lang="en-US" sz="2000" dirty="0" smtClean="0">
                <a:latin typeface="Times New Roman" pitchFamily="18" charset="0"/>
                <a:cs typeface="Times New Roman" pitchFamily="18" charset="0"/>
              </a:rPr>
              <a:t>Thus, New coordinates of the triangle after reflection = A (3, -4, 1), B(6, -4, 2), C(5, -6, 3).</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3D Reflection</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lstStyle/>
          <a:p>
            <a:pPr fontAlgn="base">
              <a:lnSpc>
                <a:spcPct val="150000"/>
              </a:lnSpc>
              <a:buNone/>
            </a:pP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In Computer graphics,3D Shearing is an ideal technique to change the shape of an existing object in a three dimensional plane.</a:t>
            </a:r>
          </a:p>
          <a:p>
            <a:pPr fontAlgn="base">
              <a:lnSpc>
                <a:spcPct val="150000"/>
              </a:lnSpc>
            </a:pPr>
            <a:r>
              <a:rPr lang="en-US" sz="2000" dirty="0" smtClean="0">
                <a:latin typeface="Times New Roman" pitchFamily="18" charset="0"/>
                <a:cs typeface="Times New Roman" pitchFamily="18" charset="0"/>
              </a:rPr>
              <a:t>In a three dimensional plane, the object size can be changed along X direction, Y direction as well as Z direction.</a:t>
            </a:r>
          </a:p>
          <a:p>
            <a:pPr fontAlgn="base">
              <a:lnSpc>
                <a:spcPct val="150000"/>
              </a:lnSpc>
            </a:pPr>
            <a:r>
              <a:rPr lang="en-US" sz="2000" dirty="0" smtClean="0">
                <a:latin typeface="Times New Roman" pitchFamily="18" charset="0"/>
                <a:cs typeface="Times New Roman" pitchFamily="18" charset="0"/>
              </a:rPr>
              <a:t>So, there are three versions of shearing-</a:t>
            </a:r>
          </a:p>
          <a:p>
            <a:pPr>
              <a:buNone/>
            </a:pPr>
            <a:endParaRPr lang="en-US" dirty="0"/>
          </a:p>
        </p:txBody>
      </p:sp>
      <p:sp>
        <p:nvSpPr>
          <p:cNvPr id="5" name="Rectangle 4"/>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pic>
        <p:nvPicPr>
          <p:cNvPr id="285698" name="Picture 2" descr="https://www.gatevidyalay.com/wp-content/uploads/2019/09/Versions-of-Shearing-in-3D-plane.png"/>
          <p:cNvPicPr>
            <a:picLocks noChangeAspect="1" noChangeArrowheads="1"/>
          </p:cNvPicPr>
          <p:nvPr/>
        </p:nvPicPr>
        <p:blipFill>
          <a:blip r:embed="rId2" cstate="print"/>
          <a:srcRect/>
          <a:stretch>
            <a:fillRect/>
          </a:stretch>
        </p:blipFill>
        <p:spPr bwMode="auto">
          <a:xfrm>
            <a:off x="1691680" y="3789040"/>
            <a:ext cx="5234552" cy="2124000"/>
          </a:xfrm>
          <a:prstGeom prst="rect">
            <a:avLst/>
          </a:prstGeom>
          <a:noFill/>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50000"/>
              </a:lnSpc>
              <a:buNone/>
            </a:pPr>
            <a:r>
              <a:rPr lang="en-US" sz="2000" dirty="0" smtClean="0">
                <a:latin typeface="Times New Roman" pitchFamily="18" charset="0"/>
                <a:cs typeface="Times New Roman" pitchFamily="18" charset="0"/>
              </a:rPr>
              <a:t>Consider a point object O has to be sheared in a 3D plane. </a:t>
            </a:r>
          </a:p>
          <a:p>
            <a:pPr fontAlgn="base">
              <a:lnSpc>
                <a:spcPct val="150000"/>
              </a:lnSpc>
              <a:buNone/>
            </a:pPr>
            <a:r>
              <a:rPr lang="en-US" sz="2000" dirty="0" smtClean="0">
                <a:latin typeface="Times New Roman" pitchFamily="18" charset="0"/>
                <a:cs typeface="Times New Roman" pitchFamily="18" charset="0"/>
              </a:rPr>
              <a:t>Let-</a:t>
            </a:r>
          </a:p>
          <a:p>
            <a:pPr fontAlgn="base">
              <a:lnSpc>
                <a:spcPct val="150000"/>
              </a:lnSpc>
            </a:pPr>
            <a:r>
              <a:rPr lang="en-US" sz="2000" dirty="0" smtClean="0">
                <a:latin typeface="Times New Roman" pitchFamily="18" charset="0"/>
                <a:cs typeface="Times New Roman" pitchFamily="18" charset="0"/>
              </a:rPr>
              <a:t>Initial coordinates of the object O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Shearing parameter towards X direction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x</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Shearing parameter towards Y direction = Sh</a:t>
            </a:r>
            <a:r>
              <a:rPr lang="en-US" sz="2000" baseline="-25000" dirty="0" smtClean="0">
                <a:latin typeface="Times New Roman" pitchFamily="18" charset="0"/>
                <a:cs typeface="Times New Roman" pitchFamily="18" charset="0"/>
              </a:rPr>
              <a:t>y</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Shearing parameter towards Z direction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z</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New coordinates of the object O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Shearing in X Axis-</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Shearing in X axis is achieved by using the following shearing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Matrix form, the above shearing equations may be represented as</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pic>
        <p:nvPicPr>
          <p:cNvPr id="283650" name="Picture 2" descr="https://www.gatevidyalay.com/wp-content/uploads/2019/09/3D-Shearing-Matrix-in-Computer-Graphics-Shearing-in-X-Axis-1.png"/>
          <p:cNvPicPr>
            <a:picLocks noChangeAspect="1" noChangeArrowheads="1"/>
          </p:cNvPicPr>
          <p:nvPr/>
        </p:nvPicPr>
        <p:blipFill>
          <a:blip r:embed="rId2" cstate="print"/>
          <a:srcRect/>
          <a:stretch>
            <a:fillRect/>
          </a:stretch>
        </p:blipFill>
        <p:spPr bwMode="auto">
          <a:xfrm>
            <a:off x="1835696" y="3933056"/>
            <a:ext cx="5040560" cy="2573153"/>
          </a:xfrm>
          <a:prstGeom prst="rect">
            <a:avLst/>
          </a:prstGeom>
          <a:noFill/>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Shearing in Y Axis-</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Shearing in Y axis is achieved by using the following shearing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z</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In Matrix form, the above shearing equations may be represented as-</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pic>
        <p:nvPicPr>
          <p:cNvPr id="282626" name="Picture 2" descr="https://www.gatevidyalay.com/wp-content/uploads/2019/09/3D-Shearing-Matrix-in-Computer-Graphics-Shearing-in-Y-Axis.png"/>
          <p:cNvPicPr>
            <a:picLocks noChangeAspect="1" noChangeArrowheads="1"/>
          </p:cNvPicPr>
          <p:nvPr/>
        </p:nvPicPr>
        <p:blipFill>
          <a:blip r:embed="rId2" cstate="print"/>
          <a:srcRect/>
          <a:stretch>
            <a:fillRect/>
          </a:stretch>
        </p:blipFill>
        <p:spPr bwMode="auto">
          <a:xfrm>
            <a:off x="2051720" y="4073726"/>
            <a:ext cx="4608512" cy="2352597"/>
          </a:xfrm>
          <a:prstGeom prst="rect">
            <a:avLst/>
          </a:prstGeom>
          <a:noFill/>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Shearing in Z Axis-</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Shearing in Z axis is achieved by using the following shearing equations-</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a:t>
            </a:r>
          </a:p>
          <a:p>
            <a:pPr fontAlgn="base">
              <a:lnSpc>
                <a:spcPct val="150000"/>
              </a:lnSpc>
              <a:buNone/>
            </a:pPr>
            <a:r>
              <a:rPr lang="en-US" sz="2000" dirty="0" smtClean="0">
                <a:latin typeface="Times New Roman" pitchFamily="18" charset="0"/>
                <a:cs typeface="Times New Roman" pitchFamily="18" charset="0"/>
              </a:rPr>
              <a:t>In Matrix form, the above shearing equations may be represented as-</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pic>
        <p:nvPicPr>
          <p:cNvPr id="281602" name="Picture 2" descr="https://www.gatevidyalay.com/wp-content/uploads/2019/09/3D-Shearing-Matrix-in-Computer-Graphics-Shearing-in-Z-Axis.png"/>
          <p:cNvPicPr>
            <a:picLocks noChangeAspect="1" noChangeArrowheads="1"/>
          </p:cNvPicPr>
          <p:nvPr/>
        </p:nvPicPr>
        <p:blipFill>
          <a:blip r:embed="rId2" cstate="print"/>
          <a:srcRect/>
          <a:stretch>
            <a:fillRect/>
          </a:stretch>
        </p:blipFill>
        <p:spPr bwMode="auto">
          <a:xfrm>
            <a:off x="1992182" y="3960068"/>
            <a:ext cx="4884074" cy="2493268"/>
          </a:xfrm>
          <a:prstGeom prst="rect">
            <a:avLst/>
          </a:prstGeom>
          <a:noFill/>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400600"/>
          </a:xfrm>
        </p:spPr>
        <p:txBody>
          <a:bodyPr>
            <a:normAutofit fontScale="25000" lnSpcReduction="20000"/>
          </a:bodyPr>
          <a:lstStyle/>
          <a:p>
            <a:pPr fontAlgn="base">
              <a:lnSpc>
                <a:spcPct val="120000"/>
              </a:lnSpc>
              <a:buNone/>
            </a:pPr>
            <a:r>
              <a:rPr lang="en-US" sz="8000" b="1" u="sng" dirty="0" smtClean="0">
                <a:latin typeface="Times New Roman" pitchFamily="18" charset="0"/>
                <a:cs typeface="Times New Roman" pitchFamily="18" charset="0"/>
              </a:rPr>
              <a:t>PRACTICE PROBLEMS BASED ON 3D SHEARING IN COMPUTER GRAPHICS</a:t>
            </a:r>
            <a:endParaRPr lang="en-US" sz="8000" dirty="0" smtClean="0">
              <a:latin typeface="Times New Roman" pitchFamily="18" charset="0"/>
              <a:cs typeface="Times New Roman" pitchFamily="18" charset="0"/>
            </a:endParaRPr>
          </a:p>
          <a:p>
            <a:pPr fontAlgn="base">
              <a:lnSpc>
                <a:spcPct val="170000"/>
              </a:lnSpc>
              <a:buNone/>
            </a:pPr>
            <a:r>
              <a:rPr lang="en-US" sz="8000" b="1" u="sng" dirty="0" smtClean="0">
                <a:latin typeface="Times New Roman" pitchFamily="18" charset="0"/>
                <a:cs typeface="Times New Roman" pitchFamily="18" charset="0"/>
              </a:rPr>
              <a:t>Problem-01:</a:t>
            </a:r>
            <a:r>
              <a:rPr lang="en-US" sz="8000" dirty="0" smtClean="0">
                <a:latin typeface="Times New Roman" pitchFamily="18" charset="0"/>
                <a:cs typeface="Times New Roman" pitchFamily="18" charset="0"/>
              </a:rPr>
              <a:t> </a:t>
            </a:r>
          </a:p>
          <a:p>
            <a:pPr fontAlgn="base">
              <a:lnSpc>
                <a:spcPct val="170000"/>
              </a:lnSpc>
              <a:buNone/>
            </a:pPr>
            <a:r>
              <a:rPr lang="en-US" sz="8000" dirty="0" smtClean="0">
                <a:latin typeface="Times New Roman" pitchFamily="18" charset="0"/>
                <a:cs typeface="Times New Roman" pitchFamily="18" charset="0"/>
              </a:rPr>
              <a:t>	Given a 3D triangle with points (0, 0, 0), (1, 1, 2) and (1, 1, 3). Apply shear parameter 2 on X axis, 2 on Y axis and 3 on Z axis and find out the new coordinates of the object.</a:t>
            </a:r>
          </a:p>
          <a:p>
            <a:pPr fontAlgn="base">
              <a:lnSpc>
                <a:spcPct val="170000"/>
              </a:lnSpc>
              <a:buNone/>
            </a:pPr>
            <a:r>
              <a:rPr lang="en-US" sz="8000" dirty="0" smtClean="0">
                <a:latin typeface="Times New Roman" pitchFamily="18" charset="0"/>
                <a:cs typeface="Times New Roman" pitchFamily="18" charset="0"/>
              </a:rPr>
              <a:t> </a:t>
            </a:r>
            <a:r>
              <a:rPr lang="en-US" sz="8000" b="1" u="sng" dirty="0" smtClean="0">
                <a:latin typeface="Times New Roman" pitchFamily="18" charset="0"/>
                <a:cs typeface="Times New Roman" pitchFamily="18" charset="0"/>
              </a:rPr>
              <a:t>Solution-</a:t>
            </a:r>
            <a:endParaRPr lang="en-US" sz="8000" b="1" dirty="0" smtClean="0">
              <a:latin typeface="Times New Roman" pitchFamily="18" charset="0"/>
              <a:cs typeface="Times New Roman" pitchFamily="18" charset="0"/>
            </a:endParaRPr>
          </a:p>
          <a:p>
            <a:pPr fontAlgn="base">
              <a:lnSpc>
                <a:spcPct val="170000"/>
              </a:lnSpc>
              <a:buNone/>
            </a:pPr>
            <a:r>
              <a:rPr lang="en-US" sz="8000" b="1" dirty="0" smtClean="0">
                <a:latin typeface="Times New Roman" pitchFamily="18" charset="0"/>
                <a:cs typeface="Times New Roman" pitchFamily="18" charset="0"/>
              </a:rPr>
              <a:t> Given-</a:t>
            </a:r>
          </a:p>
          <a:p>
            <a:pPr fontAlgn="base">
              <a:lnSpc>
                <a:spcPct val="170000"/>
              </a:lnSpc>
            </a:pPr>
            <a:r>
              <a:rPr lang="en-US" sz="8000" dirty="0" smtClean="0">
                <a:latin typeface="Times New Roman" pitchFamily="18" charset="0"/>
                <a:cs typeface="Times New Roman" pitchFamily="18" charset="0"/>
              </a:rPr>
              <a:t>Old corner coordinates of the triangle = A (0, 0, 0), B(1, 1, 2), C(1, 1, 3)</a:t>
            </a:r>
          </a:p>
          <a:p>
            <a:pPr fontAlgn="base">
              <a:lnSpc>
                <a:spcPct val="170000"/>
              </a:lnSpc>
            </a:pPr>
            <a:r>
              <a:rPr lang="en-US" sz="8000" dirty="0" smtClean="0">
                <a:latin typeface="Times New Roman" pitchFamily="18" charset="0"/>
                <a:cs typeface="Times New Roman" pitchFamily="18" charset="0"/>
              </a:rPr>
              <a:t>Shearing parameter towards X direction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x</a:t>
            </a:r>
            <a:r>
              <a:rPr lang="en-US" sz="8000" dirty="0" smtClean="0">
                <a:latin typeface="Times New Roman" pitchFamily="18" charset="0"/>
                <a:cs typeface="Times New Roman" pitchFamily="18" charset="0"/>
              </a:rPr>
              <a:t>) = 2</a:t>
            </a:r>
          </a:p>
          <a:p>
            <a:pPr fontAlgn="base">
              <a:lnSpc>
                <a:spcPct val="170000"/>
              </a:lnSpc>
            </a:pPr>
            <a:r>
              <a:rPr lang="en-US" sz="8000" dirty="0" smtClean="0">
                <a:latin typeface="Times New Roman" pitchFamily="18" charset="0"/>
                <a:cs typeface="Times New Roman" pitchFamily="18" charset="0"/>
              </a:rPr>
              <a:t>Shearing parameter towards Y direction (Sh</a:t>
            </a:r>
            <a:r>
              <a:rPr lang="en-US" sz="8000" baseline="-25000" dirty="0" smtClean="0">
                <a:latin typeface="Times New Roman" pitchFamily="18" charset="0"/>
                <a:cs typeface="Times New Roman" pitchFamily="18" charset="0"/>
              </a:rPr>
              <a:t>y</a:t>
            </a:r>
            <a:r>
              <a:rPr lang="en-US" sz="8000" dirty="0" smtClean="0">
                <a:latin typeface="Times New Roman" pitchFamily="18" charset="0"/>
                <a:cs typeface="Times New Roman" pitchFamily="18" charset="0"/>
              </a:rPr>
              <a:t>) = 2</a:t>
            </a:r>
          </a:p>
          <a:p>
            <a:pPr fontAlgn="base">
              <a:lnSpc>
                <a:spcPct val="170000"/>
              </a:lnSpc>
            </a:pPr>
            <a:r>
              <a:rPr lang="en-US" sz="8000" dirty="0" smtClean="0">
                <a:latin typeface="Times New Roman" pitchFamily="18" charset="0"/>
                <a:cs typeface="Times New Roman" pitchFamily="18" charset="0"/>
              </a:rPr>
              <a:t>Shearing parameter towards Y direction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z</a:t>
            </a:r>
            <a:r>
              <a:rPr lang="en-US" sz="8000" dirty="0" smtClean="0">
                <a:latin typeface="Times New Roman" pitchFamily="18" charset="0"/>
                <a:cs typeface="Times New Roman" pitchFamily="18" charset="0"/>
              </a:rPr>
              <a:t>) = 3</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1. Digital Differential Algorithm ( DDA)</a:t>
            </a:r>
            <a:r>
              <a:rPr lang="en-US" b="1" dirty="0" smtClean="0"/>
              <a:t/>
            </a:r>
            <a:br>
              <a:rPr lang="en-US" b="1" dirty="0" smtClean="0"/>
            </a:br>
            <a:endParaRPr lang="en-US" dirty="0"/>
          </a:p>
        </p:txBody>
      </p:sp>
      <p:sp>
        <p:nvSpPr>
          <p:cNvPr id="3" name="Content Placeholder 2"/>
          <p:cNvSpPr>
            <a:spLocks noGrp="1"/>
          </p:cNvSpPr>
          <p:nvPr>
            <p:ph idx="1"/>
          </p:nvPr>
        </p:nvSpPr>
        <p:spPr>
          <a:xfrm>
            <a:off x="457200" y="1052736"/>
            <a:ext cx="8229600" cy="5328592"/>
          </a:xfrm>
        </p:spPr>
        <p:txBody>
          <a:bodyPr>
            <a:normAutofit fontScale="92500" lnSpcReduction="10000"/>
          </a:bodyPr>
          <a:lstStyle/>
          <a:p>
            <a:pPr algn="just">
              <a:lnSpc>
                <a:spcPct val="150000"/>
              </a:lnSpc>
              <a:buNone/>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 incremental conversion method is a DDA Algorithm and also we called Digital Differential Algorithm (DDA). </a:t>
            </a:r>
          </a:p>
          <a:p>
            <a:pPr algn="ctr" fontAlgn="base">
              <a:lnSpc>
                <a:spcPct val="150000"/>
              </a:lnSpc>
            </a:pPr>
            <a:r>
              <a:rPr lang="en-US" sz="2000" dirty="0" smtClean="0">
                <a:latin typeface="Times New Roman" pitchFamily="18" charset="0"/>
                <a:cs typeface="Times New Roman" pitchFamily="18" charset="0"/>
              </a:rPr>
              <a:t>Starting coordinates = (X0, Y0)</a:t>
            </a:r>
          </a:p>
          <a:p>
            <a:pPr algn="ctr" fontAlgn="base">
              <a:lnSpc>
                <a:spcPct val="150000"/>
              </a:lnSpc>
            </a:pPr>
            <a:r>
              <a:rPr lang="en-US" sz="2000" dirty="0" smtClean="0">
                <a:latin typeface="Times New Roman" pitchFamily="18" charset="0"/>
                <a:cs typeface="Times New Roman" pitchFamily="18" charset="0"/>
              </a:rPr>
              <a:t>Ending coordinates = (</a:t>
            </a:r>
            <a:r>
              <a:rPr lang="en-US" sz="2000" dirty="0" err="1" smtClean="0">
                <a:latin typeface="Times New Roman" pitchFamily="18" charset="0"/>
                <a:cs typeface="Times New Roman" pitchFamily="18" charset="0"/>
              </a:rPr>
              <a:t>Xn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Yn</a:t>
            </a:r>
            <a:r>
              <a:rPr lang="en-US" sz="2000" dirty="0" smtClean="0">
                <a:latin typeface="Times New Roman" pitchFamily="18" charset="0"/>
                <a:cs typeface="Times New Roman" pitchFamily="18" charset="0"/>
              </a:rPr>
              <a:t>)</a:t>
            </a:r>
          </a:p>
          <a:p>
            <a:pPr algn="just">
              <a:lnSpc>
                <a:spcPct val="150000"/>
              </a:lnSpc>
              <a:buNone/>
            </a:pPr>
            <a:r>
              <a:rPr lang="en-US" sz="2000" dirty="0" smtClean="0">
                <a:latin typeface="Times New Roman" pitchFamily="18" charset="0"/>
                <a:cs typeface="Times New Roman" pitchFamily="18" charset="0"/>
              </a:rPr>
              <a:t>The points generation using DDA Algorithm involves the following steps-</a:t>
            </a:r>
          </a:p>
          <a:p>
            <a:pPr fontAlgn="base">
              <a:lnSpc>
                <a:spcPct val="150000"/>
              </a:lnSpc>
              <a:buNone/>
            </a:pPr>
            <a:r>
              <a:rPr lang="en-US" sz="2000" b="1" dirty="0" smtClean="0">
                <a:latin typeface="Times New Roman" pitchFamily="18" charset="0"/>
                <a:cs typeface="Times New Roman" pitchFamily="18" charset="0"/>
              </a:rPr>
              <a:t>Step-01:</a:t>
            </a:r>
          </a:p>
          <a:p>
            <a:pPr fontAlgn="base">
              <a:lnSpc>
                <a:spcPct val="150000"/>
              </a:lnSpc>
              <a:buNone/>
            </a:pPr>
            <a:r>
              <a:rPr lang="en-US" sz="2000" dirty="0" smtClean="0">
                <a:latin typeface="Times New Roman" pitchFamily="18" charset="0"/>
                <a:cs typeface="Times New Roman" pitchFamily="18" charset="0"/>
              </a:rPr>
              <a:t>Calculate ΔX, ΔY and M from the given input.</a:t>
            </a:r>
          </a:p>
          <a:p>
            <a:pPr fontAlgn="base">
              <a:lnSpc>
                <a:spcPct val="150000"/>
              </a:lnSpc>
              <a:buNone/>
            </a:pPr>
            <a:r>
              <a:rPr lang="en-US" sz="2000" dirty="0" smtClean="0">
                <a:latin typeface="Times New Roman" pitchFamily="18" charset="0"/>
                <a:cs typeface="Times New Roman" pitchFamily="18" charset="0"/>
              </a:rPr>
              <a:t>These parameters are calculated as-</a:t>
            </a:r>
          </a:p>
          <a:p>
            <a:pPr lvl="3" fontAlgn="base">
              <a:lnSpc>
                <a:spcPct val="150000"/>
              </a:lnSpc>
              <a:buFont typeface="Wingdings" pitchFamily="2" charset="2"/>
              <a:buChar char="v"/>
            </a:pPr>
            <a:r>
              <a:rPr lang="en-US" sz="2200" dirty="0" smtClean="0">
                <a:latin typeface="Times New Roman" pitchFamily="18" charset="0"/>
                <a:cs typeface="Times New Roman" pitchFamily="18" charset="0"/>
              </a:rPr>
              <a:t>ΔX = </a:t>
            </a:r>
            <a:r>
              <a:rPr lang="en-US" sz="2200" dirty="0" err="1" smtClean="0">
                <a:latin typeface="Times New Roman" pitchFamily="18" charset="0"/>
                <a:cs typeface="Times New Roman" pitchFamily="18" charset="0"/>
              </a:rPr>
              <a:t>Xn</a:t>
            </a:r>
            <a:r>
              <a:rPr lang="en-US" sz="2200" dirty="0" smtClean="0">
                <a:latin typeface="Times New Roman" pitchFamily="18" charset="0"/>
                <a:cs typeface="Times New Roman" pitchFamily="18" charset="0"/>
              </a:rPr>
              <a:t> – X0</a:t>
            </a:r>
          </a:p>
          <a:p>
            <a:pPr lvl="3" fontAlgn="base">
              <a:lnSpc>
                <a:spcPct val="150000"/>
              </a:lnSpc>
              <a:buFont typeface="Wingdings" pitchFamily="2" charset="2"/>
              <a:buChar char="v"/>
            </a:pPr>
            <a:r>
              <a:rPr lang="en-US" sz="2200" dirty="0" smtClean="0">
                <a:latin typeface="Times New Roman" pitchFamily="18" charset="0"/>
                <a:cs typeface="Times New Roman" pitchFamily="18" charset="0"/>
              </a:rPr>
              <a:t>ΔY =</a:t>
            </a:r>
            <a:r>
              <a:rPr lang="en-US" sz="2200" dirty="0" err="1" smtClean="0">
                <a:latin typeface="Times New Roman" pitchFamily="18" charset="0"/>
                <a:cs typeface="Times New Roman" pitchFamily="18" charset="0"/>
              </a:rPr>
              <a:t>Yn</a:t>
            </a:r>
            <a:r>
              <a:rPr lang="en-US" sz="2200" dirty="0" smtClean="0">
                <a:latin typeface="Times New Roman" pitchFamily="18" charset="0"/>
                <a:cs typeface="Times New Roman" pitchFamily="18" charset="0"/>
              </a:rPr>
              <a:t> – Y0</a:t>
            </a:r>
          </a:p>
          <a:p>
            <a:pPr lvl="3" fontAlgn="base">
              <a:lnSpc>
                <a:spcPct val="150000"/>
              </a:lnSpc>
              <a:buFont typeface="Wingdings" pitchFamily="2" charset="2"/>
              <a:buChar char="v"/>
            </a:pPr>
            <a:r>
              <a:rPr lang="en-US" sz="2200" dirty="0" smtClean="0">
                <a:latin typeface="Times New Roman" pitchFamily="18" charset="0"/>
                <a:cs typeface="Times New Roman" pitchFamily="18" charset="0"/>
              </a:rPr>
              <a:t>M = ΔY / ΔX</a:t>
            </a:r>
          </a:p>
          <a:p>
            <a:pPr algn="just">
              <a:lnSpc>
                <a:spcPct val="150000"/>
              </a:lnSpc>
              <a:buNone/>
            </a:pPr>
            <a:endParaRPr lang="en-US" sz="2200" dirty="0" smtClean="0">
              <a:latin typeface="Times New Roman" pitchFamily="18" charset="0"/>
              <a:cs typeface="Times New Roman" pitchFamily="18" charset="0"/>
            </a:endParaRPr>
          </a:p>
        </p:txBody>
      </p:sp>
      <p:pic>
        <p:nvPicPr>
          <p:cNvPr id="5" name="Picture 2" descr="File:Bresenham line.png - Wikimedia Commons"/>
          <p:cNvPicPr>
            <a:picLocks noChangeAspect="1" noChangeArrowheads="1"/>
          </p:cNvPicPr>
          <p:nvPr/>
        </p:nvPicPr>
        <p:blipFill>
          <a:blip r:embed="rId2" cstate="print"/>
          <a:srcRect/>
          <a:stretch>
            <a:fillRect/>
          </a:stretch>
        </p:blipFill>
        <p:spPr bwMode="auto">
          <a:xfrm>
            <a:off x="4499992" y="4365104"/>
            <a:ext cx="4176464" cy="2088233"/>
          </a:xfrm>
          <a:prstGeom prst="rect">
            <a:avLst/>
          </a:prstGeom>
          <a:noFill/>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5256584"/>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X Axis-</a:t>
            </a:r>
            <a:endParaRPr lang="en-US" b="1" dirty="0" smtClean="0">
              <a:latin typeface="Times New Roman" pitchFamily="18" charset="0"/>
              <a:cs typeface="Times New Roman" pitchFamily="18" charset="0"/>
            </a:endParaRPr>
          </a:p>
          <a:p>
            <a:pPr fontAlgn="base">
              <a:lnSpc>
                <a:spcPct val="170000"/>
              </a:lnSpc>
              <a:buNone/>
            </a:pPr>
            <a:r>
              <a:rPr lang="en-US" b="1" u="sng" dirty="0" smtClean="0">
                <a:latin typeface="Times New Roman" pitchFamily="18" charset="0"/>
                <a:cs typeface="Times New Roman" pitchFamily="18" charset="0"/>
              </a:rPr>
              <a:t>For Coordinates A(0, 0, 0)</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Applying the shearing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+ 2 x 0 = 0</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z</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+ 3 x 0 = 0</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(0, 0, 0).</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For Coordinates B(1, 1, 2)</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Let the new coordinates of corner B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Applying the shearing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1</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1 + 2 x 1 = 3</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z</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2 + 3 x 1 = 5</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B after shearing = (1, 3, 5).</a:t>
            </a:r>
          </a:p>
          <a:p>
            <a:pPr fontAlgn="base">
              <a:buNone/>
            </a:pPr>
            <a:endParaRPr lang="en-US" dirty="0" smtClean="0"/>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25000" lnSpcReduction="20000"/>
          </a:bodyPr>
          <a:lstStyle/>
          <a:p>
            <a:pPr fontAlgn="base">
              <a:lnSpc>
                <a:spcPct val="170000"/>
              </a:lnSpc>
              <a:buNone/>
            </a:pPr>
            <a:r>
              <a:rPr lang="en-US" sz="8000" b="1" u="sng" dirty="0" smtClean="0">
                <a:latin typeface="Times New Roman" pitchFamily="18" charset="0"/>
                <a:cs typeface="Times New Roman" pitchFamily="18" charset="0"/>
              </a:rPr>
              <a:t>For Coordinates C(1, 1, 3)</a:t>
            </a:r>
            <a:endParaRPr lang="en-US" sz="8000" b="1" dirty="0" smtClean="0">
              <a:latin typeface="Times New Roman" pitchFamily="18" charset="0"/>
              <a:cs typeface="Times New Roman" pitchFamily="18" charset="0"/>
            </a:endParaRPr>
          </a:p>
          <a:p>
            <a:pPr fontAlgn="base">
              <a:lnSpc>
                <a:spcPct val="170000"/>
              </a:lnSpc>
              <a:buNone/>
            </a:pPr>
            <a:r>
              <a:rPr lang="en-US" sz="8000" dirty="0" smtClean="0">
                <a:latin typeface="Times New Roman" pitchFamily="18" charset="0"/>
                <a:cs typeface="Times New Roman" pitchFamily="18" charset="0"/>
              </a:rPr>
              <a:t> Let the new coordinates of corner C after shearing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Z</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a:t>
            </a:r>
          </a:p>
          <a:p>
            <a:pPr fontAlgn="base">
              <a:lnSpc>
                <a:spcPct val="170000"/>
              </a:lnSpc>
              <a:buNone/>
            </a:pPr>
            <a:r>
              <a:rPr lang="en-US" sz="8000" dirty="0" smtClean="0">
                <a:latin typeface="Times New Roman" pitchFamily="18" charset="0"/>
                <a:cs typeface="Times New Roman" pitchFamily="18" charset="0"/>
              </a:rPr>
              <a:t> Applying the shearing equations, we have-</a:t>
            </a:r>
          </a:p>
          <a:p>
            <a:pPr fontAlgn="base">
              <a:lnSpc>
                <a:spcPct val="170000"/>
              </a:lnSpc>
            </a:pP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1</a:t>
            </a:r>
          </a:p>
          <a:p>
            <a:pPr fontAlgn="base">
              <a:lnSpc>
                <a:spcPct val="170000"/>
              </a:lnSpc>
            </a:pP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Sh</a:t>
            </a:r>
            <a:r>
              <a:rPr lang="en-US" sz="8000" baseline="-25000" dirty="0" smtClean="0">
                <a:latin typeface="Times New Roman" pitchFamily="18" charset="0"/>
                <a:cs typeface="Times New Roman" pitchFamily="18" charset="0"/>
              </a:rPr>
              <a:t>y</a:t>
            </a:r>
            <a:r>
              <a:rPr lang="en-US" sz="8000" dirty="0" smtClean="0">
                <a:latin typeface="Times New Roman" pitchFamily="18" charset="0"/>
                <a:cs typeface="Times New Roman" pitchFamily="18" charset="0"/>
              </a:rPr>
              <a:t> x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1 + 2 x 1 = 3</a:t>
            </a:r>
          </a:p>
          <a:p>
            <a:pPr fontAlgn="base">
              <a:lnSpc>
                <a:spcPct val="170000"/>
              </a:lnSpc>
            </a:pPr>
            <a:r>
              <a:rPr lang="en-US" sz="8000" dirty="0" err="1" smtClean="0">
                <a:latin typeface="Times New Roman" pitchFamily="18" charset="0"/>
                <a:cs typeface="Times New Roman" pitchFamily="18" charset="0"/>
              </a:rPr>
              <a:t>Z</a:t>
            </a:r>
            <a:r>
              <a:rPr lang="en-US" sz="8000" baseline="-25000" dirty="0" err="1" smtClean="0">
                <a:latin typeface="Times New Roman" pitchFamily="18" charset="0"/>
                <a:cs typeface="Times New Roman" pitchFamily="18" charset="0"/>
              </a:rPr>
              <a:t>new</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Z</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a:t>
            </a:r>
            <a:r>
              <a:rPr lang="en-US" sz="8000" dirty="0" err="1" smtClean="0">
                <a:latin typeface="Times New Roman" pitchFamily="18" charset="0"/>
                <a:cs typeface="Times New Roman" pitchFamily="18" charset="0"/>
              </a:rPr>
              <a:t>Sh</a:t>
            </a:r>
            <a:r>
              <a:rPr lang="en-US" sz="8000" baseline="-25000" dirty="0" err="1" smtClean="0">
                <a:latin typeface="Times New Roman" pitchFamily="18" charset="0"/>
                <a:cs typeface="Times New Roman" pitchFamily="18" charset="0"/>
              </a:rPr>
              <a:t>z</a:t>
            </a:r>
            <a:r>
              <a:rPr lang="en-US" sz="8000" dirty="0" smtClean="0">
                <a:latin typeface="Times New Roman" pitchFamily="18" charset="0"/>
                <a:cs typeface="Times New Roman" pitchFamily="18" charset="0"/>
              </a:rPr>
              <a:t> x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old</a:t>
            </a:r>
            <a:r>
              <a:rPr lang="en-US" sz="8000" dirty="0" smtClean="0">
                <a:latin typeface="Times New Roman" pitchFamily="18" charset="0"/>
                <a:cs typeface="Times New Roman" pitchFamily="18" charset="0"/>
              </a:rPr>
              <a:t> = 3 + 3 x 1 = 6</a:t>
            </a:r>
          </a:p>
          <a:p>
            <a:pPr fontAlgn="base">
              <a:lnSpc>
                <a:spcPct val="170000"/>
              </a:lnSpc>
              <a:buNone/>
            </a:pPr>
            <a:r>
              <a:rPr lang="en-US" sz="8000" dirty="0" smtClean="0">
                <a:latin typeface="Times New Roman" pitchFamily="18" charset="0"/>
                <a:cs typeface="Times New Roman" pitchFamily="18" charset="0"/>
              </a:rPr>
              <a:t> Thus, New coordinates of corner C after shearing = (1, 3, 6).</a:t>
            </a:r>
          </a:p>
          <a:p>
            <a:pPr fontAlgn="base">
              <a:lnSpc>
                <a:spcPct val="170000"/>
              </a:lnSpc>
              <a:buNone/>
            </a:pPr>
            <a:r>
              <a:rPr lang="en-US" sz="8000" dirty="0" smtClean="0">
                <a:latin typeface="Times New Roman" pitchFamily="18" charset="0"/>
                <a:cs typeface="Times New Roman" pitchFamily="18" charset="0"/>
              </a:rPr>
              <a:t>Thus, New coordinates of the triangle after shearing in X axis = </a:t>
            </a:r>
          </a:p>
          <a:p>
            <a:pPr fontAlgn="base">
              <a:lnSpc>
                <a:spcPct val="170000"/>
              </a:lnSpc>
              <a:buNone/>
            </a:pPr>
            <a:r>
              <a:rPr lang="en-US" sz="8000" dirty="0" smtClean="0">
                <a:latin typeface="Times New Roman" pitchFamily="18" charset="0"/>
                <a:cs typeface="Times New Roman" pitchFamily="18" charset="0"/>
              </a:rPr>
              <a:t>						A (0, 0, 0), B(1, 3, 5), C(1, 3, 6).</a:t>
            </a:r>
          </a:p>
          <a:p>
            <a:pPr>
              <a:buNone/>
            </a:pPr>
            <a:endParaRPr lang="en-US" dirty="0">
              <a:latin typeface="Times New Roman" pitchFamily="18" charset="0"/>
              <a:cs typeface="Times New Roman" pitchFamily="18" charset="0"/>
            </a:endParaRPr>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Y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A(0, 0, 0)</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+ 2 x 0 = 0</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z</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+ 3 x 0 = 0</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(0, 0, 0).</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92500" lnSpcReduction="10000"/>
          </a:bodyPr>
          <a:lstStyle/>
          <a:p>
            <a:pPr fontAlgn="base">
              <a:lnSpc>
                <a:spcPct val="150000"/>
              </a:lnSpc>
              <a:buNone/>
            </a:pPr>
            <a:r>
              <a:rPr lang="en-US" sz="2200" b="1" u="sng" dirty="0" smtClean="0">
                <a:latin typeface="Times New Roman" pitchFamily="18" charset="0"/>
                <a:cs typeface="Times New Roman" pitchFamily="18" charset="0"/>
              </a:rPr>
              <a:t>For Coordinates B(1, 1, 2)</a:t>
            </a:r>
            <a:endParaRPr lang="en-US" sz="2200" b="1"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Let the new coordinates of corner B after shearing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a:t>
            </a:r>
          </a:p>
          <a:p>
            <a:pPr fontAlgn="base">
              <a:lnSpc>
                <a:spcPct val="150000"/>
              </a:lnSpc>
              <a:buNone/>
            </a:pPr>
            <a:endParaRPr lang="en-US" sz="2200"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Applying the shearing equations, we have-</a:t>
            </a:r>
          </a:p>
          <a:p>
            <a:pPr fontAlgn="base">
              <a:lnSpc>
                <a:spcPct val="150000"/>
              </a:lnSpc>
              <a:buNone/>
            </a:pPr>
            <a:endParaRPr lang="en-US" sz="2200" dirty="0" smtClean="0">
              <a:latin typeface="Times New Roman" pitchFamily="18" charset="0"/>
              <a:cs typeface="Times New Roman" pitchFamily="18" charset="0"/>
            </a:endParaRPr>
          </a:p>
          <a:p>
            <a:pPr fontAlgn="base">
              <a:lnSpc>
                <a:spcPct val="150000"/>
              </a:lnSpc>
            </a:pP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Sh</a:t>
            </a:r>
            <a:r>
              <a:rPr lang="en-US" sz="2200" baseline="-25000" dirty="0" err="1" smtClean="0">
                <a:latin typeface="Times New Roman" pitchFamily="18" charset="0"/>
                <a:cs typeface="Times New Roman" pitchFamily="18" charset="0"/>
              </a:rPr>
              <a:t>x</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1 + 2 x 1 = 3</a:t>
            </a:r>
          </a:p>
          <a:p>
            <a:pPr fontAlgn="base">
              <a:lnSpc>
                <a:spcPct val="150000"/>
              </a:lnSpc>
            </a:pP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1</a:t>
            </a:r>
          </a:p>
          <a:p>
            <a:pPr fontAlgn="base">
              <a:lnSpc>
                <a:spcPct val="150000"/>
              </a:lnSpc>
            </a:pP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new</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Z</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Sh</a:t>
            </a:r>
            <a:r>
              <a:rPr lang="en-US" sz="2200" baseline="-25000" dirty="0" err="1" smtClean="0">
                <a:latin typeface="Times New Roman" pitchFamily="18" charset="0"/>
                <a:cs typeface="Times New Roman" pitchFamily="18" charset="0"/>
              </a:rPr>
              <a:t>z</a:t>
            </a:r>
            <a:r>
              <a:rPr lang="en-US" sz="2200" dirty="0" smtClean="0">
                <a:latin typeface="Times New Roman" pitchFamily="18" charset="0"/>
                <a:cs typeface="Times New Roman" pitchFamily="18" charset="0"/>
              </a:rPr>
              <a:t> x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old</a:t>
            </a:r>
            <a:r>
              <a:rPr lang="en-US" sz="2200" dirty="0" smtClean="0">
                <a:latin typeface="Times New Roman" pitchFamily="18" charset="0"/>
                <a:cs typeface="Times New Roman" pitchFamily="18" charset="0"/>
              </a:rPr>
              <a:t> = 2 + 3 x 1 = 5</a:t>
            </a:r>
          </a:p>
          <a:p>
            <a:pPr fontAlgn="base">
              <a:lnSpc>
                <a:spcPct val="150000"/>
              </a:lnSpc>
              <a:buNone/>
            </a:pPr>
            <a:r>
              <a:rPr lang="en-US" sz="2200" dirty="0" smtClean="0">
                <a:latin typeface="Times New Roman" pitchFamily="18" charset="0"/>
                <a:cs typeface="Times New Roman" pitchFamily="18" charset="0"/>
              </a:rPr>
              <a:t> </a:t>
            </a:r>
          </a:p>
          <a:p>
            <a:pPr fontAlgn="base">
              <a:lnSpc>
                <a:spcPct val="150000"/>
              </a:lnSpc>
              <a:buNone/>
            </a:pPr>
            <a:r>
              <a:rPr lang="en-US" sz="2200" dirty="0" smtClean="0">
                <a:latin typeface="Times New Roman" pitchFamily="18" charset="0"/>
                <a:cs typeface="Times New Roman" pitchFamily="18" charset="0"/>
              </a:rPr>
              <a:t>Thus, New coordinates of corner B after shearing = (3, 1, 5).</a:t>
            </a:r>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fontScale="77500" lnSpcReduction="20000"/>
          </a:bodyPr>
          <a:lstStyle/>
          <a:p>
            <a:pPr fontAlgn="base">
              <a:lnSpc>
                <a:spcPct val="160000"/>
              </a:lnSpc>
              <a:buNone/>
            </a:pPr>
            <a:r>
              <a:rPr lang="en-US" sz="2600" b="1" u="sng" dirty="0" smtClean="0">
                <a:latin typeface="Times New Roman" pitchFamily="18" charset="0"/>
                <a:cs typeface="Times New Roman" pitchFamily="18" charset="0"/>
              </a:rPr>
              <a:t>For Coordinates C(1, 1, 3)</a:t>
            </a:r>
            <a:endParaRPr lang="en-US" sz="2600" b="1" dirty="0" smtClean="0">
              <a:latin typeface="Times New Roman" pitchFamily="18" charset="0"/>
              <a:cs typeface="Times New Roman" pitchFamily="18" charset="0"/>
            </a:endParaRPr>
          </a:p>
          <a:p>
            <a:pPr fontAlgn="base">
              <a:lnSpc>
                <a:spcPct val="160000"/>
              </a:lnSpc>
              <a:buNone/>
            </a:pPr>
            <a:r>
              <a:rPr lang="en-US" sz="2600" dirty="0" smtClean="0">
                <a:latin typeface="Times New Roman" pitchFamily="18" charset="0"/>
                <a:cs typeface="Times New Roman" pitchFamily="18" charset="0"/>
              </a:rPr>
              <a:t> Let the new coordinates of corner C after shearing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a:t>
            </a:r>
          </a:p>
          <a:p>
            <a:pPr fontAlgn="base">
              <a:lnSpc>
                <a:spcPct val="160000"/>
              </a:lnSpc>
              <a:buNone/>
            </a:pPr>
            <a:r>
              <a:rPr lang="en-US" sz="2600" dirty="0" smtClean="0">
                <a:latin typeface="Times New Roman" pitchFamily="18" charset="0"/>
                <a:cs typeface="Times New Roman" pitchFamily="18" charset="0"/>
              </a:rPr>
              <a:t> Applying the shearing equations, we have-</a:t>
            </a:r>
          </a:p>
          <a:p>
            <a:pPr fontAlgn="base">
              <a:lnSpc>
                <a:spcPct val="160000"/>
              </a:lnSpc>
            </a:pP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Sh</a:t>
            </a:r>
            <a:r>
              <a:rPr lang="en-US" sz="2600" baseline="-25000" dirty="0" err="1" smtClean="0">
                <a:latin typeface="Times New Roman" pitchFamily="18" charset="0"/>
                <a:cs typeface="Times New Roman" pitchFamily="18" charset="0"/>
              </a:rPr>
              <a:t>x</a:t>
            </a:r>
            <a:r>
              <a:rPr lang="en-US" sz="2600" dirty="0" smtClean="0">
                <a:latin typeface="Times New Roman" pitchFamily="18" charset="0"/>
                <a:cs typeface="Times New Roman" pitchFamily="18" charset="0"/>
              </a:rPr>
              <a:t> x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1 + 2 x 1 = 3</a:t>
            </a:r>
          </a:p>
          <a:p>
            <a:pPr fontAlgn="base">
              <a:lnSpc>
                <a:spcPct val="160000"/>
              </a:lnSpc>
            </a:pP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1</a:t>
            </a:r>
          </a:p>
          <a:p>
            <a:pPr fontAlgn="base">
              <a:lnSpc>
                <a:spcPct val="160000"/>
              </a:lnSpc>
            </a:pP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Sh</a:t>
            </a:r>
            <a:r>
              <a:rPr lang="en-US" sz="2600" baseline="-25000" dirty="0" err="1" smtClean="0">
                <a:latin typeface="Times New Roman" pitchFamily="18" charset="0"/>
                <a:cs typeface="Times New Roman" pitchFamily="18" charset="0"/>
              </a:rPr>
              <a:t>z</a:t>
            </a:r>
            <a:r>
              <a:rPr lang="en-US" sz="2600" dirty="0" smtClean="0">
                <a:latin typeface="Times New Roman" pitchFamily="18" charset="0"/>
                <a:cs typeface="Times New Roman" pitchFamily="18" charset="0"/>
              </a:rPr>
              <a:t> x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3 + 3 x 1 = 6</a:t>
            </a:r>
          </a:p>
          <a:p>
            <a:pPr fontAlgn="base">
              <a:lnSpc>
                <a:spcPct val="160000"/>
              </a:lnSpc>
              <a:buNone/>
            </a:pPr>
            <a:r>
              <a:rPr lang="en-US" sz="2600" dirty="0" smtClean="0">
                <a:latin typeface="Times New Roman" pitchFamily="18" charset="0"/>
                <a:cs typeface="Times New Roman" pitchFamily="18" charset="0"/>
              </a:rPr>
              <a:t> </a:t>
            </a:r>
          </a:p>
          <a:p>
            <a:pPr fontAlgn="base">
              <a:lnSpc>
                <a:spcPct val="160000"/>
              </a:lnSpc>
              <a:buNone/>
            </a:pPr>
            <a:r>
              <a:rPr lang="en-US" sz="2600" dirty="0" smtClean="0">
                <a:latin typeface="Times New Roman" pitchFamily="18" charset="0"/>
                <a:cs typeface="Times New Roman" pitchFamily="18" charset="0"/>
              </a:rPr>
              <a:t>Thus, New coordinates of corner C after shearing = (3, 1, 6).</a:t>
            </a:r>
          </a:p>
          <a:p>
            <a:pPr fontAlgn="base">
              <a:lnSpc>
                <a:spcPct val="160000"/>
              </a:lnSpc>
              <a:buNone/>
            </a:pPr>
            <a:r>
              <a:rPr lang="en-US" sz="2600" dirty="0" smtClean="0">
                <a:latin typeface="Times New Roman" pitchFamily="18" charset="0"/>
                <a:cs typeface="Times New Roman" pitchFamily="18" charset="0"/>
              </a:rPr>
              <a:t>Thus, New coordinates of the triangle after shearing in Y axis = A (0, 0, 0), B(3, 1, 5), C(3, 1, 6).</a:t>
            </a:r>
          </a:p>
          <a:p>
            <a:pPr fontAlgn="base">
              <a:lnSpc>
                <a:spcPct val="160000"/>
              </a:lnSpc>
              <a:buNone/>
            </a:pPr>
            <a:endParaRPr lang="en-US" dirty="0" smtClean="0"/>
          </a:p>
          <a:p>
            <a:pPr>
              <a:lnSpc>
                <a:spcPct val="160000"/>
              </a:lnSpc>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Shearing in Z Axis-</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For Coordinates A(0, 0, 0)</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Let the new coordinates of corner A after shearing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a:t>
            </a:r>
          </a:p>
          <a:p>
            <a:pPr fontAlgn="base">
              <a:lnSpc>
                <a:spcPct val="170000"/>
              </a:lnSpc>
              <a:buNone/>
            </a:pPr>
            <a:r>
              <a:rPr lang="en-US" dirty="0" smtClean="0">
                <a:latin typeface="Times New Roman" pitchFamily="18" charset="0"/>
                <a:cs typeface="Times New Roman" pitchFamily="18" charset="0"/>
              </a:rPr>
              <a:t> Applying the shearing equations, we have-</a:t>
            </a:r>
          </a:p>
          <a:p>
            <a:pPr fontAlgn="base">
              <a:lnSpc>
                <a:spcPct val="170000"/>
              </a:lnSpc>
            </a:pP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Sh</a:t>
            </a:r>
            <a:r>
              <a:rPr lang="en-US"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+ 2 x 0 = 0</a:t>
            </a:r>
          </a:p>
          <a:p>
            <a:pPr fontAlgn="base">
              <a:lnSpc>
                <a:spcPct val="170000"/>
              </a:lnSpc>
            </a:pP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Sh</a:t>
            </a:r>
            <a:r>
              <a:rPr lang="en-US" baseline="-25000"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x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 + 2 x 0 = 0</a:t>
            </a:r>
          </a:p>
          <a:p>
            <a:pPr fontAlgn="base">
              <a:lnSpc>
                <a:spcPct val="170000"/>
              </a:lnSpc>
            </a:pP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new</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old</a:t>
            </a:r>
            <a:r>
              <a:rPr lang="en-US" dirty="0" smtClean="0">
                <a:latin typeface="Times New Roman" pitchFamily="18" charset="0"/>
                <a:cs typeface="Times New Roman" pitchFamily="18" charset="0"/>
              </a:rPr>
              <a:t> = 0</a:t>
            </a:r>
          </a:p>
          <a:p>
            <a:pPr fontAlgn="base">
              <a:lnSpc>
                <a:spcPct val="170000"/>
              </a:lnSpc>
              <a:buNone/>
            </a:pPr>
            <a:r>
              <a:rPr lang="en-US" dirty="0" smtClean="0">
                <a:latin typeface="Times New Roman" pitchFamily="18" charset="0"/>
                <a:cs typeface="Times New Roman" pitchFamily="18" charset="0"/>
              </a:rPr>
              <a:t> </a:t>
            </a:r>
          </a:p>
          <a:p>
            <a:pPr fontAlgn="base">
              <a:lnSpc>
                <a:spcPct val="170000"/>
              </a:lnSpc>
              <a:buNone/>
            </a:pPr>
            <a:r>
              <a:rPr lang="en-US" dirty="0" smtClean="0">
                <a:latin typeface="Times New Roman" pitchFamily="18" charset="0"/>
                <a:cs typeface="Times New Roman" pitchFamily="18" charset="0"/>
              </a:rPr>
              <a:t>Thus, New coordinates of corner A after shearing = (0, 0, 0).</a:t>
            </a:r>
            <a:endParaRPr lang="en-US" dirty="0" smtClean="0"/>
          </a:p>
          <a:p>
            <a:pPr>
              <a:buNone/>
            </a:pPr>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77500" lnSpcReduction="20000"/>
          </a:bodyPr>
          <a:lstStyle/>
          <a:p>
            <a:pPr fontAlgn="base">
              <a:lnSpc>
                <a:spcPct val="160000"/>
              </a:lnSpc>
              <a:buNone/>
            </a:pPr>
            <a:r>
              <a:rPr lang="en-US" sz="2600" b="1" u="sng" dirty="0" smtClean="0">
                <a:latin typeface="Times New Roman" pitchFamily="18" charset="0"/>
                <a:cs typeface="Times New Roman" pitchFamily="18" charset="0"/>
              </a:rPr>
              <a:t>For Coordinates B(1, 1, 2)</a:t>
            </a:r>
            <a:endParaRPr lang="en-US" sz="2600" b="1" dirty="0" smtClean="0">
              <a:latin typeface="Times New Roman" pitchFamily="18" charset="0"/>
              <a:cs typeface="Times New Roman" pitchFamily="18" charset="0"/>
            </a:endParaRPr>
          </a:p>
          <a:p>
            <a:pPr fontAlgn="base">
              <a:lnSpc>
                <a:spcPct val="160000"/>
              </a:lnSpc>
              <a:buNone/>
            </a:pPr>
            <a:r>
              <a:rPr lang="en-US" sz="2600" dirty="0" smtClean="0">
                <a:latin typeface="Times New Roman" pitchFamily="18" charset="0"/>
                <a:cs typeface="Times New Roman" pitchFamily="18" charset="0"/>
              </a:rPr>
              <a:t> </a:t>
            </a:r>
          </a:p>
          <a:p>
            <a:pPr fontAlgn="base">
              <a:lnSpc>
                <a:spcPct val="160000"/>
              </a:lnSpc>
              <a:buNone/>
            </a:pPr>
            <a:r>
              <a:rPr lang="en-US" sz="2600" dirty="0" smtClean="0">
                <a:latin typeface="Times New Roman" pitchFamily="18" charset="0"/>
                <a:cs typeface="Times New Roman" pitchFamily="18" charset="0"/>
              </a:rPr>
              <a:t>Let the new coordinates of corner B after shearing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a:t>
            </a:r>
          </a:p>
          <a:p>
            <a:pPr fontAlgn="base">
              <a:lnSpc>
                <a:spcPct val="160000"/>
              </a:lnSpc>
              <a:buNone/>
            </a:pPr>
            <a:r>
              <a:rPr lang="en-US" sz="2600" dirty="0" smtClean="0">
                <a:latin typeface="Times New Roman" pitchFamily="18" charset="0"/>
                <a:cs typeface="Times New Roman" pitchFamily="18" charset="0"/>
              </a:rPr>
              <a:t> </a:t>
            </a:r>
          </a:p>
          <a:p>
            <a:pPr fontAlgn="base">
              <a:lnSpc>
                <a:spcPct val="160000"/>
              </a:lnSpc>
              <a:buNone/>
            </a:pPr>
            <a:r>
              <a:rPr lang="en-US" sz="2600" dirty="0" smtClean="0">
                <a:latin typeface="Times New Roman" pitchFamily="18" charset="0"/>
                <a:cs typeface="Times New Roman" pitchFamily="18" charset="0"/>
              </a:rPr>
              <a:t>Applying the shearing equations, we have-</a:t>
            </a:r>
          </a:p>
          <a:p>
            <a:pPr fontAlgn="base">
              <a:lnSpc>
                <a:spcPct val="160000"/>
              </a:lnSpc>
            </a:pP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Sh</a:t>
            </a:r>
            <a:r>
              <a:rPr lang="en-US" sz="2600" baseline="-25000" dirty="0" err="1" smtClean="0">
                <a:latin typeface="Times New Roman" pitchFamily="18" charset="0"/>
                <a:cs typeface="Times New Roman" pitchFamily="18" charset="0"/>
              </a:rPr>
              <a:t>x</a:t>
            </a:r>
            <a:r>
              <a:rPr lang="en-US" sz="2600" dirty="0" smtClean="0">
                <a:latin typeface="Times New Roman" pitchFamily="18" charset="0"/>
                <a:cs typeface="Times New Roman" pitchFamily="18" charset="0"/>
              </a:rPr>
              <a:t> x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1 + 2 x 2 = 5</a:t>
            </a:r>
          </a:p>
          <a:p>
            <a:pPr fontAlgn="base">
              <a:lnSpc>
                <a:spcPct val="160000"/>
              </a:lnSpc>
            </a:pP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Sh</a:t>
            </a:r>
            <a:r>
              <a:rPr lang="en-US" sz="2600" baseline="-25000" dirty="0" smtClean="0">
                <a:latin typeface="Times New Roman" pitchFamily="18" charset="0"/>
                <a:cs typeface="Times New Roman" pitchFamily="18" charset="0"/>
              </a:rPr>
              <a:t>y</a:t>
            </a:r>
            <a:r>
              <a:rPr lang="en-US" sz="2600" dirty="0" smtClean="0">
                <a:latin typeface="Times New Roman" pitchFamily="18" charset="0"/>
                <a:cs typeface="Times New Roman" pitchFamily="18" charset="0"/>
              </a:rPr>
              <a:t> x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1 + 2 x 2 = 5</a:t>
            </a:r>
          </a:p>
          <a:p>
            <a:pPr fontAlgn="base">
              <a:lnSpc>
                <a:spcPct val="160000"/>
              </a:lnSpc>
            </a:pP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new</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Z</a:t>
            </a:r>
            <a:r>
              <a:rPr lang="en-US" sz="2600" baseline="-25000" dirty="0" err="1" smtClean="0">
                <a:latin typeface="Times New Roman" pitchFamily="18" charset="0"/>
                <a:cs typeface="Times New Roman" pitchFamily="18" charset="0"/>
              </a:rPr>
              <a:t>old</a:t>
            </a:r>
            <a:r>
              <a:rPr lang="en-US" sz="2600" dirty="0" smtClean="0">
                <a:latin typeface="Times New Roman" pitchFamily="18" charset="0"/>
                <a:cs typeface="Times New Roman" pitchFamily="18" charset="0"/>
              </a:rPr>
              <a:t> = 2</a:t>
            </a:r>
          </a:p>
          <a:p>
            <a:pPr fontAlgn="base">
              <a:lnSpc>
                <a:spcPct val="160000"/>
              </a:lnSpc>
              <a:buNone/>
            </a:pPr>
            <a:r>
              <a:rPr lang="en-US" sz="2600" dirty="0" smtClean="0">
                <a:latin typeface="Times New Roman" pitchFamily="18" charset="0"/>
                <a:cs typeface="Times New Roman" pitchFamily="18" charset="0"/>
              </a:rPr>
              <a:t> </a:t>
            </a:r>
          </a:p>
          <a:p>
            <a:pPr fontAlgn="base">
              <a:lnSpc>
                <a:spcPct val="160000"/>
              </a:lnSpc>
              <a:buNone/>
            </a:pPr>
            <a:r>
              <a:rPr lang="en-US" sz="2600" dirty="0" smtClean="0">
                <a:latin typeface="Times New Roman" pitchFamily="18" charset="0"/>
                <a:cs typeface="Times New Roman" pitchFamily="18" charset="0"/>
              </a:rPr>
              <a:t>Thus, New coordinates of corner B after shearing = (5, 5, 2).</a:t>
            </a:r>
          </a:p>
          <a:p>
            <a:endParaRPr lang="en-US" dirty="0"/>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68760"/>
            <a:ext cx="8229600" cy="4525963"/>
          </a:xfrm>
        </p:spPr>
        <p:txBody>
          <a:bodyPr>
            <a:noAutofit/>
          </a:bodyPr>
          <a:lstStyle/>
          <a:p>
            <a:pPr fontAlgn="base">
              <a:lnSpc>
                <a:spcPct val="150000"/>
              </a:lnSpc>
              <a:buNone/>
            </a:pPr>
            <a:r>
              <a:rPr lang="en-US" sz="2000" b="1" u="sng" dirty="0" smtClean="0">
                <a:latin typeface="Times New Roman" pitchFamily="18" charset="0"/>
                <a:cs typeface="Times New Roman" pitchFamily="18" charset="0"/>
              </a:rPr>
              <a:t>For Coordinates C(1, 1, 3)</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Let the new coordinates of corner C after shearing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 Applying the shearing equations, we have-</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Sh</a:t>
            </a:r>
            <a:r>
              <a:rPr lang="en-US" sz="2000" baseline="-25000" dirty="0" err="1" smtClean="0">
                <a:latin typeface="Times New Roman" pitchFamily="18" charset="0"/>
                <a:cs typeface="Times New Roman" pitchFamily="18" charset="0"/>
              </a:rPr>
              <a:t>x</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1 + 2 x 3 = 7</a:t>
            </a: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Sh</a:t>
            </a:r>
            <a:r>
              <a:rPr lang="en-US" sz="2000" baseline="-25000" dirty="0" smtClean="0">
                <a:latin typeface="Times New Roman" pitchFamily="18" charset="0"/>
                <a:cs typeface="Times New Roman" pitchFamily="18" charset="0"/>
              </a:rPr>
              <a:t>y</a:t>
            </a:r>
            <a:r>
              <a:rPr lang="en-US" sz="2000" dirty="0" smtClean="0">
                <a:latin typeface="Times New Roman" pitchFamily="18" charset="0"/>
                <a:cs typeface="Times New Roman" pitchFamily="18" charset="0"/>
              </a:rPr>
              <a:t> x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1 + 2 x 3 = 7</a:t>
            </a:r>
          </a:p>
          <a:p>
            <a:pPr fontAlgn="base">
              <a:lnSpc>
                <a:spcPct val="150000"/>
              </a:lnSpc>
            </a:pP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Z</a:t>
            </a:r>
            <a:r>
              <a:rPr lang="en-US" sz="2000" baseline="-25000" dirty="0" err="1" smtClean="0">
                <a:latin typeface="Times New Roman" pitchFamily="18" charset="0"/>
                <a:cs typeface="Times New Roman" pitchFamily="18" charset="0"/>
              </a:rPr>
              <a:t>old</a:t>
            </a:r>
            <a:r>
              <a:rPr lang="en-US" sz="2000" dirty="0" smtClean="0">
                <a:latin typeface="Times New Roman" pitchFamily="18" charset="0"/>
                <a:cs typeface="Times New Roman" pitchFamily="18" charset="0"/>
              </a:rPr>
              <a:t> = 3</a:t>
            </a: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Thus, New coordinates of corner C after shearing = (7, 7, 3).</a:t>
            </a:r>
          </a:p>
          <a:p>
            <a:pPr>
              <a:lnSpc>
                <a:spcPct val="150000"/>
              </a:lnSpc>
              <a:buNone/>
            </a:pPr>
            <a:r>
              <a:rPr lang="en-US" sz="2000" dirty="0" smtClean="0">
                <a:latin typeface="Times New Roman" pitchFamily="18" charset="0"/>
                <a:cs typeface="Times New Roman" pitchFamily="18" charset="0"/>
              </a:rPr>
              <a:t>Thus, New coordinates of the triangle after shearing in Z axis = A (0, 0, 0), B(5, 5, 2), C(7, 7, 3).</a:t>
            </a:r>
            <a:endParaRPr lang="en-US" sz="2000" dirty="0">
              <a:latin typeface="Times New Roman" pitchFamily="18" charset="0"/>
              <a:cs typeface="Times New Roman" pitchFamily="18" charset="0"/>
            </a:endParaRPr>
          </a:p>
        </p:txBody>
      </p:sp>
      <p:sp>
        <p:nvSpPr>
          <p:cNvPr id="4" name="Rectangle 3"/>
          <p:cNvSpPr/>
          <p:nvPr/>
        </p:nvSpPr>
        <p:spPr>
          <a:xfrm>
            <a:off x="3131840" y="323945"/>
            <a:ext cx="2464136" cy="584775"/>
          </a:xfrm>
          <a:prstGeom prst="rect">
            <a:avLst/>
          </a:prstGeom>
        </p:spPr>
        <p:txBody>
          <a:bodyPr wrap="none">
            <a:spAutoFit/>
          </a:bodyPr>
          <a:lstStyle/>
          <a:p>
            <a:pPr fontAlgn="base"/>
            <a:r>
              <a:rPr lang="en-US" sz="3200" b="1" dirty="0" smtClean="0">
                <a:solidFill>
                  <a:srgbClr val="FFC000"/>
                </a:solidFill>
                <a:latin typeface="Times New Roman" pitchFamily="18" charset="0"/>
                <a:cs typeface="Times New Roman" pitchFamily="18" charset="0"/>
              </a:rPr>
              <a:t>3D Shearing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15616" y="3140968"/>
            <a:ext cx="6984776" cy="86409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7544" y="332656"/>
            <a:ext cx="8229600" cy="5976664"/>
          </a:xfrm>
        </p:spPr>
        <p:txBody>
          <a:bodyPr>
            <a:normAutofit/>
          </a:bodyPr>
          <a:lstStyle/>
          <a:p>
            <a:pPr algn="just">
              <a:buNone/>
            </a:pPr>
            <a:r>
              <a:rPr lang="en-US" b="1" dirty="0" smtClean="0">
                <a:solidFill>
                  <a:srgbClr val="FFC000"/>
                </a:solidFill>
                <a:latin typeface="Times New Roman" pitchFamily="18" charset="0"/>
                <a:cs typeface="Times New Roman" pitchFamily="18" charset="0"/>
              </a:rPr>
              <a:t>Windows Port</a:t>
            </a:r>
            <a:endParaRPr lang="en-US" b="1" dirty="0">
              <a:solidFill>
                <a:srgbClr val="FFC000"/>
              </a:solidFill>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The window port can be confused with the computer window but it isn’t the same. The window port is the area chosen from the real world for display. This window port decides what portion of the real world should be captured and be displayed on the screen. The widow port can thus be defined </a:t>
            </a:r>
            <a:r>
              <a:rPr lang="en-US" sz="2000" dirty="0" smtClean="0">
                <a:latin typeface="Times New Roman" pitchFamily="18" charset="0"/>
                <a:cs typeface="Times New Roman" pitchFamily="18" charset="0"/>
              </a:rPr>
              <a:t>as,</a:t>
            </a:r>
            <a:endParaRPr lang="en-US" sz="2000" dirty="0">
              <a:latin typeface="Times New Roman" pitchFamily="18" charset="0"/>
              <a:cs typeface="Times New Roman" pitchFamily="18" charset="0"/>
            </a:endParaRPr>
          </a:p>
          <a:p>
            <a:pPr algn="ctr">
              <a:buNone/>
            </a:pPr>
            <a:r>
              <a:rPr lang="en-US" sz="2000" b="1" i="1" dirty="0">
                <a:latin typeface="Times New Roman" pitchFamily="18" charset="0"/>
                <a:cs typeface="Times New Roman" pitchFamily="18" charset="0"/>
              </a:rPr>
              <a:t>"A world-coordinate area selected for display is called a window. </a:t>
            </a:r>
            <a:endParaRPr lang="en-US" sz="2000" b="1" i="1" dirty="0" smtClean="0">
              <a:latin typeface="Times New Roman" pitchFamily="18" charset="0"/>
              <a:cs typeface="Times New Roman" pitchFamily="18" charset="0"/>
            </a:endParaRPr>
          </a:p>
          <a:p>
            <a:pPr algn="ctr">
              <a:buNone/>
            </a:pPr>
            <a:r>
              <a:rPr lang="en-US" sz="2000" b="1" i="1" dirty="0" smtClean="0">
                <a:latin typeface="Times New Roman" pitchFamily="18" charset="0"/>
                <a:cs typeface="Times New Roman" pitchFamily="18" charset="0"/>
              </a:rPr>
              <a:t>A </a:t>
            </a:r>
            <a:r>
              <a:rPr lang="en-US" sz="2000" b="1" i="1" dirty="0">
                <a:latin typeface="Times New Roman" pitchFamily="18" charset="0"/>
                <a:cs typeface="Times New Roman" pitchFamily="18" charset="0"/>
              </a:rPr>
              <a:t>window defines a rectangular area in the world coordinates."</a:t>
            </a:r>
            <a:endParaRPr lang="en-US" sz="2000" dirty="0">
              <a:latin typeface="Times New Roman" pitchFamily="18" charset="0"/>
              <a:cs typeface="Times New Roman" pitchFamily="18" charset="0"/>
            </a:endParaRPr>
          </a:p>
        </p:txBody>
      </p:sp>
      <p:pic>
        <p:nvPicPr>
          <p:cNvPr id="91138" name="Picture 2" descr="Window port"/>
          <p:cNvPicPr>
            <a:picLocks noChangeAspect="1" noChangeArrowheads="1"/>
          </p:cNvPicPr>
          <p:nvPr/>
        </p:nvPicPr>
        <p:blipFill>
          <a:blip r:embed="rId2" cstate="print"/>
          <a:srcRect/>
          <a:stretch>
            <a:fillRect/>
          </a:stretch>
        </p:blipFill>
        <p:spPr bwMode="auto">
          <a:xfrm>
            <a:off x="1835697" y="4293096"/>
            <a:ext cx="5142857" cy="2160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56792"/>
            <a:ext cx="8229600" cy="5400600"/>
          </a:xfrm>
        </p:spPr>
        <p:txBody>
          <a:bodyPr>
            <a:noAutofit/>
          </a:bodyPr>
          <a:lstStyle/>
          <a:p>
            <a:pPr fontAlgn="base">
              <a:lnSpc>
                <a:spcPct val="150000"/>
              </a:lnSpc>
              <a:buNone/>
            </a:pPr>
            <a:r>
              <a:rPr lang="en-US" sz="2000" b="1" dirty="0" smtClean="0">
                <a:latin typeface="Times New Roman" pitchFamily="18" charset="0"/>
                <a:cs typeface="Times New Roman" pitchFamily="18" charset="0"/>
              </a:rPr>
              <a:t>Step-02:</a:t>
            </a:r>
          </a:p>
          <a:p>
            <a:pPr fontAlgn="base">
              <a:lnSpc>
                <a:spcPct val="150000"/>
              </a:lnSpc>
            </a:pPr>
            <a:r>
              <a:rPr lang="en-US" sz="2000" dirty="0" smtClean="0">
                <a:latin typeface="Times New Roman" pitchFamily="18" charset="0"/>
                <a:cs typeface="Times New Roman" pitchFamily="18" charset="0"/>
              </a:rPr>
              <a:t>Find the number of steps or points in between the starting and ending coordinates.</a:t>
            </a:r>
          </a:p>
          <a:p>
            <a:pPr fontAlgn="base">
              <a:lnSpc>
                <a:spcPct val="150000"/>
              </a:lnSpc>
            </a:pPr>
            <a:r>
              <a:rPr lang="en-US" sz="2000" dirty="0" smtClean="0">
                <a:latin typeface="Times New Roman" pitchFamily="18" charset="0"/>
                <a:cs typeface="Times New Roman" pitchFamily="18" charset="0"/>
              </a:rPr>
              <a:t>if (absolute (ΔX) &gt; absolute (ΔY))</a:t>
            </a:r>
          </a:p>
          <a:p>
            <a:pPr fontAlgn="base">
              <a:lnSpc>
                <a:spcPct val="150000"/>
              </a:lnSpc>
            </a:pPr>
            <a:r>
              <a:rPr lang="en-US" sz="2000" dirty="0" smtClean="0">
                <a:latin typeface="Times New Roman" pitchFamily="18" charset="0"/>
                <a:cs typeface="Times New Roman" pitchFamily="18" charset="0"/>
              </a:rPr>
              <a:t>Steps = absolute (ΔX);</a:t>
            </a:r>
          </a:p>
          <a:p>
            <a:pPr fontAlgn="base">
              <a:lnSpc>
                <a:spcPct val="150000"/>
              </a:lnSpc>
            </a:pPr>
            <a:r>
              <a:rPr lang="en-US" sz="2000" dirty="0" smtClean="0">
                <a:latin typeface="Times New Roman" pitchFamily="18" charset="0"/>
                <a:cs typeface="Times New Roman" pitchFamily="18" charset="0"/>
              </a:rPr>
              <a:t>else</a:t>
            </a:r>
          </a:p>
          <a:p>
            <a:pPr fontAlgn="base">
              <a:lnSpc>
                <a:spcPct val="150000"/>
              </a:lnSpc>
            </a:pPr>
            <a:r>
              <a:rPr lang="en-US" sz="2000" dirty="0" smtClean="0">
                <a:latin typeface="Times New Roman" pitchFamily="18" charset="0"/>
                <a:cs typeface="Times New Roman" pitchFamily="18" charset="0"/>
              </a:rPr>
              <a:t>Steps = absolute (ΔY);</a:t>
            </a:r>
          </a:p>
          <a:p>
            <a:pPr>
              <a:buNone/>
            </a:pPr>
            <a:endParaRPr lang="en-US" sz="2000" dirty="0" smtClean="0">
              <a:latin typeface="Times New Roman" pitchFamily="18" charset="0"/>
              <a:cs typeface="Times New Roman" pitchFamily="18" charset="0"/>
            </a:endParaRPr>
          </a:p>
        </p:txBody>
      </p:sp>
      <p:sp>
        <p:nvSpPr>
          <p:cNvPr id="4" name="Title 1"/>
          <p:cNvSpPr>
            <a:spLocks noGrp="1"/>
          </p:cNvSpPr>
          <p:nvPr>
            <p:ph type="title"/>
          </p:nvPr>
        </p:nvSpPr>
        <p:spPr>
          <a:xfrm>
            <a:off x="-36512"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1. Digital Differential Algorithm ( DDA)</a:t>
            </a:r>
            <a:r>
              <a:rPr lang="en-US" b="1" dirty="0" smtClean="0"/>
              <a:t/>
            </a:r>
            <a:br>
              <a:rPr lang="en-US" b="1" dirty="0" smtClean="0"/>
            </a:br>
            <a:endParaRPr lang="en-US" dirty="0"/>
          </a:p>
        </p:txBody>
      </p:sp>
      <p:pic>
        <p:nvPicPr>
          <p:cNvPr id="94209" name="Picture 1" descr="C:\Users\jagan\Downloads\800px-LineXiaolinWu.jif"/>
          <p:cNvPicPr>
            <a:picLocks noChangeAspect="1" noChangeArrowheads="1" noCrop="1"/>
          </p:cNvPicPr>
          <p:nvPr/>
        </p:nvPicPr>
        <p:blipFill>
          <a:blip r:embed="rId2" cstate="print"/>
          <a:srcRect/>
          <a:stretch>
            <a:fillRect/>
          </a:stretch>
        </p:blipFill>
        <p:spPr bwMode="auto">
          <a:xfrm>
            <a:off x="3779912" y="3789040"/>
            <a:ext cx="4746104" cy="2556964"/>
          </a:xfrm>
          <a:prstGeom prst="rect">
            <a:avLst/>
          </a:prstGeom>
          <a:noFill/>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21499"/>
          </a:xfrm>
        </p:spPr>
        <p:txBody>
          <a:bodyPr>
            <a:normAutofit/>
          </a:bodyPr>
          <a:lstStyle/>
          <a:p>
            <a:pPr algn="just">
              <a:buNone/>
            </a:pPr>
            <a:r>
              <a:rPr lang="en-US" b="1" dirty="0" smtClean="0">
                <a:solidFill>
                  <a:srgbClr val="FFC000"/>
                </a:solidFill>
                <a:latin typeface="Times New Roman" pitchFamily="18" charset="0"/>
                <a:cs typeface="Times New Roman" pitchFamily="18" charset="0"/>
              </a:rPr>
              <a:t>Viewport</a:t>
            </a:r>
          </a:p>
          <a:p>
            <a:pPr algn="just">
              <a:lnSpc>
                <a:spcPct val="150000"/>
              </a:lnSpc>
              <a:buNone/>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Viewport is the area on a display device to which a window is mapped. Thus, the viewport is nothing else but our device’s screen. The viewport can thus be defined as follows</a:t>
            </a:r>
            <a:r>
              <a:rPr lang="en-US" sz="2000" dirty="0" smtClean="0">
                <a:latin typeface="Times New Roman" pitchFamily="18" charset="0"/>
                <a:cs typeface="Times New Roman" pitchFamily="18" charset="0"/>
              </a:rPr>
              <a:t>:</a:t>
            </a:r>
          </a:p>
          <a:p>
            <a:pPr algn="just">
              <a:lnSpc>
                <a:spcPct val="150000"/>
              </a:lnSpc>
              <a:buNone/>
            </a:pPr>
            <a:r>
              <a:rPr lang="en-US" sz="2000" b="1" i="1" dirty="0">
                <a:latin typeface="Times New Roman" pitchFamily="18" charset="0"/>
                <a:cs typeface="Times New Roman" pitchFamily="18" charset="0"/>
              </a:rPr>
              <a:t>"A viewport is a polygon viewing region in computer graphics. The viewport is an area expressed in rendering-device-specific coordinates, e.g. pixels for screen coordinates, in which the objects of interest are going to be rendered."</a:t>
            </a:r>
            <a:endParaRPr lang="en-US" sz="2000" dirty="0">
              <a:latin typeface="Times New Roman" pitchFamily="18" charset="0"/>
              <a:cs typeface="Times New Roman" pitchFamily="18" charset="0"/>
            </a:endParaRPr>
          </a:p>
          <a:p>
            <a:pPr>
              <a:buNone/>
            </a:pPr>
            <a:endParaRPr lang="en-US" dirty="0"/>
          </a:p>
        </p:txBody>
      </p:sp>
      <p:pic>
        <p:nvPicPr>
          <p:cNvPr id="90114" name="Picture 2" descr="Viewport"/>
          <p:cNvPicPr>
            <a:picLocks noChangeAspect="1" noChangeArrowheads="1"/>
          </p:cNvPicPr>
          <p:nvPr/>
        </p:nvPicPr>
        <p:blipFill>
          <a:blip r:embed="rId2" cstate="print"/>
          <a:srcRect/>
          <a:stretch>
            <a:fillRect/>
          </a:stretch>
        </p:blipFill>
        <p:spPr bwMode="auto">
          <a:xfrm>
            <a:off x="2483768" y="3861048"/>
            <a:ext cx="4554214" cy="2520000"/>
          </a:xfrm>
          <a:prstGeom prst="rect">
            <a:avLst/>
          </a:prstGeom>
          <a:noFill/>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360" y="2475"/>
            <a:ext cx="6399444" cy="1200329"/>
          </a:xfrm>
        </p:spPr>
        <p:txBody>
          <a:bodyPr vert="horz" wrap="none" lIns="91440" tIns="45720" rIns="91440" bIns="45720" rtlCol="0" anchor="ctr">
            <a:spAutoFit/>
          </a:bodyPr>
          <a:lstStyle/>
          <a:p>
            <a:pPr algn="l"/>
            <a:r>
              <a:rPr lang="en-US" sz="2400" b="1" dirty="0" smtClean="0">
                <a:solidFill>
                  <a:srgbClr val="FFC000"/>
                </a:solidFill>
                <a:latin typeface="Times New Roman" pitchFamily="18" charset="0"/>
                <a:ea typeface="+mn-ea"/>
                <a:cs typeface="Times New Roman" pitchFamily="18" charset="0"/>
              </a:rPr>
              <a:t/>
            </a:r>
            <a:br>
              <a:rPr lang="en-US" sz="2400" b="1" dirty="0" smtClean="0">
                <a:solidFill>
                  <a:srgbClr val="FFC000"/>
                </a:solidFill>
                <a:latin typeface="Times New Roman" pitchFamily="18" charset="0"/>
                <a:ea typeface="+mn-ea"/>
                <a:cs typeface="Times New Roman" pitchFamily="18" charset="0"/>
              </a:rPr>
            </a:br>
            <a:r>
              <a:rPr lang="en-US" sz="2400" b="1" dirty="0" smtClean="0">
                <a:solidFill>
                  <a:srgbClr val="FFC000"/>
                </a:solidFill>
                <a:latin typeface="Times New Roman" pitchFamily="18" charset="0"/>
                <a:ea typeface="+mn-ea"/>
                <a:cs typeface="Times New Roman" pitchFamily="18" charset="0"/>
              </a:rPr>
              <a:t>Difference </a:t>
            </a:r>
            <a:r>
              <a:rPr lang="en-US" sz="2400" b="1" dirty="0">
                <a:solidFill>
                  <a:srgbClr val="FFC000"/>
                </a:solidFill>
                <a:latin typeface="Times New Roman" pitchFamily="18" charset="0"/>
                <a:ea typeface="+mn-ea"/>
                <a:cs typeface="Times New Roman" pitchFamily="18" charset="0"/>
              </a:rPr>
              <a:t>between Window Port and Viewport</a:t>
            </a:r>
            <a:br>
              <a:rPr lang="en-US" sz="2400" b="1" dirty="0">
                <a:solidFill>
                  <a:srgbClr val="FFC000"/>
                </a:solidFill>
                <a:latin typeface="Times New Roman" pitchFamily="18" charset="0"/>
                <a:ea typeface="+mn-ea"/>
                <a:cs typeface="Times New Roman" pitchFamily="18" charset="0"/>
              </a:rPr>
            </a:br>
            <a:endParaRPr lang="en-US" sz="2400" b="1" dirty="0">
              <a:solidFill>
                <a:srgbClr val="FFC000"/>
              </a:solidFill>
              <a:latin typeface="Times New Roman" pitchFamily="18" charset="0"/>
              <a:ea typeface="+mn-ea"/>
              <a:cs typeface="Times New Roman" pitchFamily="18" charset="0"/>
            </a:endParaRPr>
          </a:p>
        </p:txBody>
      </p:sp>
      <p:graphicFrame>
        <p:nvGraphicFramePr>
          <p:cNvPr id="4" name="Content Placeholder 3"/>
          <p:cNvGraphicFramePr>
            <a:graphicFrameLocks noGrp="1"/>
          </p:cNvGraphicFramePr>
          <p:nvPr>
            <p:ph idx="1"/>
          </p:nvPr>
        </p:nvGraphicFramePr>
        <p:xfrm>
          <a:off x="323528" y="1245096"/>
          <a:ext cx="8496944" cy="3048000"/>
        </p:xfrm>
        <a:graphic>
          <a:graphicData uri="http://schemas.openxmlformats.org/drawingml/2006/table">
            <a:tbl>
              <a:tblPr firstRow="1" bandRow="1">
                <a:tableStyleId>{5C22544A-7EE6-4342-B048-85BDC9FD1C3A}</a:tableStyleId>
              </a:tblPr>
              <a:tblGrid>
                <a:gridCol w="4248472"/>
                <a:gridCol w="4248472"/>
              </a:tblGrid>
              <a:tr h="370840">
                <a:tc>
                  <a:txBody>
                    <a:bodyPr/>
                    <a:lstStyle/>
                    <a:p>
                      <a:pPr algn="ctr"/>
                      <a:r>
                        <a:rPr lang="en-US" sz="2200" b="1" i="0" kern="1200" dirty="0" smtClean="0">
                          <a:solidFill>
                            <a:schemeClr val="lt1"/>
                          </a:solidFill>
                          <a:latin typeface="Times New Roman" pitchFamily="18" charset="0"/>
                          <a:ea typeface="+mn-ea"/>
                          <a:cs typeface="Times New Roman" pitchFamily="18" charset="0"/>
                        </a:rPr>
                        <a:t>Window Port</a:t>
                      </a:r>
                      <a:endParaRPr lang="en-US" sz="2200" dirty="0">
                        <a:latin typeface="Times New Roman" pitchFamily="18" charset="0"/>
                        <a:cs typeface="Times New Roman" pitchFamily="18" charset="0"/>
                      </a:endParaRPr>
                    </a:p>
                  </a:txBody>
                  <a:tcPr/>
                </a:tc>
                <a:tc>
                  <a:txBody>
                    <a:bodyPr/>
                    <a:lstStyle/>
                    <a:p>
                      <a:pPr marL="0" algn="ctr" defTabSz="914400" rtl="0" eaLnBrk="1" latinLnBrk="0" hangingPunct="1"/>
                      <a:r>
                        <a:rPr lang="en-US" sz="2200" b="1" i="0" kern="1200" dirty="0" smtClean="0">
                          <a:solidFill>
                            <a:schemeClr val="lt1"/>
                          </a:solidFill>
                          <a:latin typeface="Times New Roman" pitchFamily="18" charset="0"/>
                          <a:ea typeface="+mn-ea"/>
                          <a:cs typeface="Times New Roman" pitchFamily="18" charset="0"/>
                        </a:rPr>
                        <a:t>Viewport</a:t>
                      </a:r>
                    </a:p>
                  </a:txBody>
                  <a:tcPr/>
                </a:tc>
              </a:tr>
              <a:tr h="370840">
                <a:tc>
                  <a:txBody>
                    <a:bodyPr/>
                    <a:lstStyle/>
                    <a:p>
                      <a:pPr algn="just"/>
                      <a:r>
                        <a:rPr lang="en-US" sz="1600" b="0" i="0" kern="1200" dirty="0" smtClean="0">
                          <a:solidFill>
                            <a:schemeClr val="dk1"/>
                          </a:solidFill>
                          <a:latin typeface="Times New Roman" pitchFamily="18" charset="0"/>
                          <a:ea typeface="+mn-ea"/>
                          <a:cs typeface="Times New Roman" pitchFamily="18" charset="0"/>
                        </a:rPr>
                        <a:t>Window port is the coordinate area specially selected for the display.</a:t>
                      </a:r>
                      <a:endParaRPr lang="en-US" sz="1600" dirty="0">
                        <a:latin typeface="Times New Roman" pitchFamily="18" charset="0"/>
                        <a:cs typeface="Times New Roman" pitchFamily="18" charset="0"/>
                      </a:endParaRPr>
                    </a:p>
                  </a:txBody>
                  <a:tcPr/>
                </a:tc>
                <a:tc>
                  <a:txBody>
                    <a:bodyPr/>
                    <a:lstStyle/>
                    <a:p>
                      <a:pPr algn="just"/>
                      <a:r>
                        <a:rPr lang="en-US" sz="1600" b="0" i="0" kern="1200" dirty="0" smtClean="0">
                          <a:solidFill>
                            <a:schemeClr val="dk1"/>
                          </a:solidFill>
                          <a:latin typeface="Times New Roman" pitchFamily="18" charset="0"/>
                          <a:ea typeface="+mn-ea"/>
                          <a:cs typeface="Times New Roman" pitchFamily="18" charset="0"/>
                        </a:rPr>
                        <a:t>Viewport is the display area of viewport in which the window is perfectly mapped.</a:t>
                      </a:r>
                      <a:endParaRPr lang="en-US" sz="1600" dirty="0">
                        <a:latin typeface="Times New Roman" pitchFamily="18" charset="0"/>
                        <a:cs typeface="Times New Roman" pitchFamily="18" charset="0"/>
                      </a:endParaRPr>
                    </a:p>
                  </a:txBody>
                  <a:tcPr/>
                </a:tc>
              </a:tr>
              <a:tr h="370840">
                <a:tc>
                  <a:txBody>
                    <a:bodyPr/>
                    <a:lstStyle/>
                    <a:p>
                      <a:pPr algn="just"/>
                      <a:r>
                        <a:rPr lang="en-US" sz="1600" b="0" i="0" kern="1200" dirty="0" smtClean="0">
                          <a:solidFill>
                            <a:schemeClr val="dk1"/>
                          </a:solidFill>
                          <a:latin typeface="Times New Roman" pitchFamily="18" charset="0"/>
                          <a:ea typeface="+mn-ea"/>
                          <a:cs typeface="Times New Roman" pitchFamily="18" charset="0"/>
                        </a:rPr>
                        <a:t>Region Created according to World Coordinates.</a:t>
                      </a:r>
                      <a:endParaRPr lang="en-US" sz="1600" dirty="0">
                        <a:latin typeface="Times New Roman" pitchFamily="18" charset="0"/>
                        <a:cs typeface="Times New Roman" pitchFamily="18" charset="0"/>
                      </a:endParaRPr>
                    </a:p>
                  </a:txBody>
                  <a:tcPr/>
                </a:tc>
                <a:tc>
                  <a:txBody>
                    <a:bodyPr/>
                    <a:lstStyle/>
                    <a:p>
                      <a:pPr algn="just" fontAlgn="t"/>
                      <a:r>
                        <a:rPr lang="en-US" sz="1600" dirty="0" smtClean="0">
                          <a:latin typeface="Times New Roman" pitchFamily="18" charset="0"/>
                          <a:cs typeface="Times New Roman" pitchFamily="18" charset="0"/>
                        </a:rPr>
                        <a:t>Region </a:t>
                      </a:r>
                      <a:r>
                        <a:rPr lang="en-US" sz="1600" dirty="0">
                          <a:latin typeface="Times New Roman" pitchFamily="18" charset="0"/>
                          <a:cs typeface="Times New Roman" pitchFamily="18" charset="0"/>
                        </a:rPr>
                        <a:t>Created according to Device Coordinates.</a:t>
                      </a:r>
                    </a:p>
                  </a:txBody>
                  <a:tcPr marL="76200" marR="76200" marT="76200" marB="76200"/>
                </a:tc>
              </a:tr>
              <a:tr h="370840">
                <a:tc>
                  <a:txBody>
                    <a:bodyPr/>
                    <a:lstStyle/>
                    <a:p>
                      <a:pPr algn="just"/>
                      <a:r>
                        <a:rPr lang="en-US" sz="1600" b="0" i="0" kern="1200" dirty="0" smtClean="0">
                          <a:solidFill>
                            <a:schemeClr val="dk1"/>
                          </a:solidFill>
                          <a:latin typeface="Times New Roman" pitchFamily="18" charset="0"/>
                          <a:ea typeface="+mn-ea"/>
                          <a:cs typeface="Times New Roman" pitchFamily="18" charset="0"/>
                        </a:rPr>
                        <a:t>It is a region selected form the real world. It is a graphically control thing and composed of visual areas along with some of its program controlled with help of window decoration.</a:t>
                      </a:r>
                      <a:endParaRPr lang="en-US" sz="1600" dirty="0">
                        <a:latin typeface="Times New Roman" pitchFamily="18" charset="0"/>
                        <a:cs typeface="Times New Roman" pitchFamily="18" charset="0"/>
                      </a:endParaRPr>
                    </a:p>
                  </a:txBody>
                  <a:tcPr/>
                </a:tc>
                <a:tc>
                  <a:txBody>
                    <a:bodyPr/>
                    <a:lstStyle/>
                    <a:p>
                      <a:pPr algn="just"/>
                      <a:r>
                        <a:rPr lang="en-US" sz="1600" b="0" i="0" kern="1200" dirty="0" smtClean="0">
                          <a:solidFill>
                            <a:schemeClr val="dk1"/>
                          </a:solidFill>
                          <a:latin typeface="Times New Roman" pitchFamily="18" charset="0"/>
                          <a:ea typeface="+mn-ea"/>
                          <a:cs typeface="Times New Roman" pitchFamily="18" charset="0"/>
                        </a:rPr>
                        <a:t>It is the region in computer graphics which is a polygon viewing region.</a:t>
                      </a:r>
                      <a:endParaRPr lang="en-US" sz="1600" dirty="0">
                        <a:latin typeface="Times New Roman" pitchFamily="18" charset="0"/>
                        <a:cs typeface="Times New Roman" pitchFamily="18" charset="0"/>
                      </a:endParaRPr>
                    </a:p>
                  </a:txBody>
                  <a:tcPr/>
                </a:tc>
              </a:tr>
              <a:tr h="370840">
                <a:tc>
                  <a:txBody>
                    <a:bodyPr/>
                    <a:lstStyle/>
                    <a:p>
                      <a:pPr algn="just"/>
                      <a:r>
                        <a:rPr lang="en-US" sz="1600" b="0" i="0" kern="1200" dirty="0" smtClean="0">
                          <a:solidFill>
                            <a:schemeClr val="dk1"/>
                          </a:solidFill>
                          <a:latin typeface="Times New Roman" pitchFamily="18" charset="0"/>
                          <a:ea typeface="+mn-ea"/>
                          <a:cs typeface="Times New Roman" pitchFamily="18" charset="0"/>
                        </a:rPr>
                        <a:t>A window port can be defined with the help of a GWINDOW statement.</a:t>
                      </a:r>
                      <a:endParaRPr lang="en-US" sz="1600" dirty="0">
                        <a:latin typeface="Times New Roman" pitchFamily="18" charset="0"/>
                        <a:cs typeface="Times New Roman" pitchFamily="18" charset="0"/>
                      </a:endParaRPr>
                    </a:p>
                  </a:txBody>
                  <a:tcPr/>
                </a:tc>
                <a:tc>
                  <a:txBody>
                    <a:bodyPr/>
                    <a:lstStyle/>
                    <a:p>
                      <a:pPr algn="just"/>
                      <a:r>
                        <a:rPr lang="en-US" sz="1600" b="0" i="0" kern="1200" dirty="0" smtClean="0">
                          <a:solidFill>
                            <a:schemeClr val="dk1"/>
                          </a:solidFill>
                          <a:latin typeface="Times New Roman" pitchFamily="18" charset="0"/>
                          <a:ea typeface="+mn-ea"/>
                          <a:cs typeface="Times New Roman" pitchFamily="18" charset="0"/>
                        </a:rPr>
                        <a:t>A viewport is defined by the GPORT command.</a:t>
                      </a:r>
                      <a:endParaRPr lang="en-US" sz="1600" dirty="0">
                        <a:latin typeface="Times New Roman" pitchFamily="18" charset="0"/>
                        <a:cs typeface="Times New Roman" pitchFamily="18" charset="0"/>
                      </a:endParaRPr>
                    </a:p>
                  </a:txBody>
                  <a:tcPr/>
                </a:tc>
              </a:tr>
            </a:tbl>
          </a:graphicData>
        </a:graphic>
      </p:graphicFrame>
      <p:pic>
        <p:nvPicPr>
          <p:cNvPr id="93186" name="Picture 2" descr="https://media.geeksforgeeks.org/wp-content/uploads/20190616100441/window-viewport.jpg"/>
          <p:cNvPicPr>
            <a:picLocks noChangeAspect="1" noChangeArrowheads="1"/>
          </p:cNvPicPr>
          <p:nvPr/>
        </p:nvPicPr>
        <p:blipFill>
          <a:blip r:embed="rId2" cstate="print"/>
          <a:srcRect/>
          <a:stretch>
            <a:fillRect/>
          </a:stretch>
        </p:blipFill>
        <p:spPr bwMode="auto">
          <a:xfrm>
            <a:off x="1259632" y="4257344"/>
            <a:ext cx="5544311" cy="2268000"/>
          </a:xfrm>
          <a:prstGeom prst="rect">
            <a:avLst/>
          </a:prstGeom>
          <a:noFill/>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3848" y="323945"/>
            <a:ext cx="1710725" cy="584775"/>
          </a:xfrm>
        </p:spPr>
        <p:txBody>
          <a:bodyPr wrap="none">
            <a:spAutoFit/>
          </a:bodyPr>
          <a:lstStyle/>
          <a:p>
            <a:pPr algn="l"/>
            <a:r>
              <a:rPr lang="en-US" sz="3200" b="1" dirty="0" smtClean="0">
                <a:solidFill>
                  <a:srgbClr val="FFC000"/>
                </a:solidFill>
                <a:latin typeface="Times New Roman" pitchFamily="18" charset="0"/>
                <a:ea typeface="+mn-ea"/>
                <a:cs typeface="Times New Roman" pitchFamily="18" charset="0"/>
              </a:rPr>
              <a:t>Clipping</a:t>
            </a:r>
            <a:endParaRPr lang="en-US" sz="3200" b="1" dirty="0">
              <a:solidFill>
                <a:srgbClr val="FFC000"/>
              </a:solidFill>
              <a:latin typeface="Times New Roman" pitchFamily="18" charset="0"/>
              <a:ea typeface="+mn-ea"/>
              <a:cs typeface="Times New Roman" pitchFamily="18" charset="0"/>
            </a:endParaRPr>
          </a:p>
        </p:txBody>
      </p:sp>
      <p:sp>
        <p:nvSpPr>
          <p:cNvPr id="3" name="Content Placeholder 2"/>
          <p:cNvSpPr>
            <a:spLocks noGrp="1"/>
          </p:cNvSpPr>
          <p:nvPr>
            <p:ph idx="1"/>
          </p:nvPr>
        </p:nvSpPr>
        <p:spPr>
          <a:xfrm>
            <a:off x="467544" y="1052736"/>
            <a:ext cx="8229600" cy="5472608"/>
          </a:xfrm>
        </p:spPr>
        <p:txBody>
          <a:bodyPr>
            <a:normAutofit/>
          </a:bodyPr>
          <a:lstStyle/>
          <a:p>
            <a:pPr algn="just">
              <a:lnSpc>
                <a:spcPct val="150000"/>
              </a:lnSpc>
              <a:buNone/>
            </a:pPr>
            <a:r>
              <a:rPr lang="en-US" sz="22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Clipping </a:t>
            </a:r>
            <a:r>
              <a:rPr lang="en-US" sz="2000" dirty="0">
                <a:solidFill>
                  <a:srgbClr val="FF0000"/>
                </a:solidFill>
                <a:latin typeface="Times New Roman" pitchFamily="18" charset="0"/>
                <a:cs typeface="Times New Roman" pitchFamily="18" charset="0"/>
              </a:rPr>
              <a:t>means identifying portions of a scene that </a:t>
            </a:r>
            <a:r>
              <a:rPr lang="en-US" sz="2000" dirty="0" smtClean="0">
                <a:solidFill>
                  <a:srgbClr val="FF0000"/>
                </a:solidFill>
                <a:latin typeface="Times New Roman" pitchFamily="18" charset="0"/>
                <a:cs typeface="Times New Roman" pitchFamily="18" charset="0"/>
              </a:rPr>
              <a:t>are outside </a:t>
            </a:r>
            <a:r>
              <a:rPr lang="en-US" sz="2000" dirty="0">
                <a:solidFill>
                  <a:srgbClr val="FF0000"/>
                </a:solidFill>
                <a:latin typeface="Times New Roman" pitchFamily="18" charset="0"/>
                <a:cs typeface="Times New Roman" pitchFamily="18" charset="0"/>
              </a:rPr>
              <a:t>a specified </a:t>
            </a:r>
            <a:r>
              <a:rPr lang="en-US" sz="2000" dirty="0" smtClean="0">
                <a:solidFill>
                  <a:srgbClr val="FF0000"/>
                </a:solidFill>
                <a:latin typeface="Times New Roman" pitchFamily="18" charset="0"/>
                <a:cs typeface="Times New Roman" pitchFamily="18" charset="0"/>
              </a:rPr>
              <a:t>region. For </a:t>
            </a:r>
            <a:r>
              <a:rPr lang="en-US" sz="2000" dirty="0">
                <a:solidFill>
                  <a:srgbClr val="FF0000"/>
                </a:solidFill>
                <a:latin typeface="Times New Roman" pitchFamily="18" charset="0"/>
                <a:cs typeface="Times New Roman" pitchFamily="18" charset="0"/>
              </a:rPr>
              <a:t>a 2D graphics the region defining what is to </a:t>
            </a:r>
            <a:r>
              <a:rPr lang="en-US" sz="2000" dirty="0" smtClean="0">
                <a:solidFill>
                  <a:srgbClr val="FF0000"/>
                </a:solidFill>
                <a:latin typeface="Times New Roman" pitchFamily="18" charset="0"/>
                <a:cs typeface="Times New Roman" pitchFamily="18" charset="0"/>
              </a:rPr>
              <a:t>be clipped </a:t>
            </a:r>
            <a:r>
              <a:rPr lang="en-US" sz="2000" dirty="0">
                <a:solidFill>
                  <a:srgbClr val="FF0000"/>
                </a:solidFill>
                <a:latin typeface="Times New Roman" pitchFamily="18" charset="0"/>
                <a:cs typeface="Times New Roman" pitchFamily="18" charset="0"/>
              </a:rPr>
              <a:t>is called the clip window</a:t>
            </a:r>
            <a:r>
              <a:rPr lang="en-US" sz="2000" dirty="0" smtClean="0">
                <a:solidFill>
                  <a:srgbClr val="FF0000"/>
                </a:solidFill>
                <a:latin typeface="Times New Roman" pitchFamily="18" charset="0"/>
                <a:cs typeface="Times New Roman" pitchFamily="18" charset="0"/>
              </a:rPr>
              <a:t>.</a:t>
            </a:r>
          </a:p>
          <a:p>
            <a:pPr>
              <a:buNone/>
            </a:pPr>
            <a:r>
              <a:rPr lang="en-US" sz="2000" b="1" dirty="0">
                <a:latin typeface="Times New Roman" pitchFamily="18" charset="0"/>
                <a:cs typeface="Times New Roman" pitchFamily="18" charset="0"/>
              </a:rPr>
              <a:t>Types of clipping:</a:t>
            </a:r>
          </a:p>
          <a:p>
            <a:pPr>
              <a:lnSpc>
                <a:spcPct val="150000"/>
              </a:lnSpc>
              <a:buNone/>
            </a:pPr>
            <a:r>
              <a:rPr lang="en-US" sz="2000" dirty="0">
                <a:latin typeface="Times New Roman" pitchFamily="18" charset="0"/>
                <a:cs typeface="Times New Roman" pitchFamily="18" charset="0"/>
              </a:rPr>
              <a:t>1. </a:t>
            </a:r>
            <a:r>
              <a:rPr lang="en-US" sz="2000" b="1" dirty="0">
                <a:latin typeface="Times New Roman" pitchFamily="18" charset="0"/>
                <a:cs typeface="Times New Roman" pitchFamily="18" charset="0"/>
              </a:rPr>
              <a:t>All-or-none clipping: </a:t>
            </a:r>
            <a:r>
              <a:rPr lang="en-US" sz="2000" dirty="0">
                <a:latin typeface="Times New Roman" pitchFamily="18" charset="0"/>
                <a:cs typeface="Times New Roman" pitchFamily="18" charset="0"/>
              </a:rPr>
              <a:t>If any part of object outside </a:t>
            </a:r>
            <a:r>
              <a:rPr lang="en-US" sz="2000" dirty="0" smtClean="0">
                <a:latin typeface="Times New Roman" pitchFamily="18" charset="0"/>
                <a:cs typeface="Times New Roman" pitchFamily="18" charset="0"/>
              </a:rPr>
              <a:t>clip window </a:t>
            </a:r>
            <a:r>
              <a:rPr lang="en-US" sz="2000" dirty="0">
                <a:latin typeface="Times New Roman" pitchFamily="18" charset="0"/>
                <a:cs typeface="Times New Roman" pitchFamily="18" charset="0"/>
              </a:rPr>
              <a:t>then the whole object is rejected.</a:t>
            </a:r>
          </a:p>
          <a:p>
            <a:pPr>
              <a:lnSpc>
                <a:spcPct val="150000"/>
              </a:lnSpc>
              <a:buNone/>
            </a:pPr>
            <a:r>
              <a:rPr lang="en-US" sz="2000" dirty="0">
                <a:latin typeface="Times New Roman" pitchFamily="18" charset="0"/>
                <a:cs typeface="Times New Roman" pitchFamily="18" charset="0"/>
              </a:rPr>
              <a:t>2. </a:t>
            </a:r>
            <a:r>
              <a:rPr lang="en-US" sz="2000" b="1" dirty="0">
                <a:latin typeface="Times New Roman" pitchFamily="18" charset="0"/>
                <a:cs typeface="Times New Roman" pitchFamily="18" charset="0"/>
              </a:rPr>
              <a:t>Point clipping: </a:t>
            </a:r>
            <a:r>
              <a:rPr lang="en-US" sz="2000" dirty="0">
                <a:latin typeface="Times New Roman" pitchFamily="18" charset="0"/>
                <a:cs typeface="Times New Roman" pitchFamily="18" charset="0"/>
              </a:rPr>
              <a:t>Only keep the points that are inside </a:t>
            </a:r>
            <a:r>
              <a:rPr lang="en-US" sz="2000" dirty="0" smtClean="0">
                <a:latin typeface="Times New Roman" pitchFamily="18" charset="0"/>
                <a:cs typeface="Times New Roman" pitchFamily="18" charset="0"/>
              </a:rPr>
              <a:t>clip window</a:t>
            </a:r>
            <a:r>
              <a:rPr lang="en-US" sz="2000" dirty="0">
                <a:latin typeface="Times New Roman" pitchFamily="18" charset="0"/>
                <a:cs typeface="Times New Roman" pitchFamily="18" charset="0"/>
              </a:rPr>
              <a:t>.</a:t>
            </a:r>
          </a:p>
          <a:p>
            <a:pPr>
              <a:lnSpc>
                <a:spcPct val="150000"/>
              </a:lnSpc>
              <a:buNone/>
            </a:pPr>
            <a:r>
              <a:rPr lang="en-US" sz="2000" dirty="0">
                <a:latin typeface="Times New Roman" pitchFamily="18" charset="0"/>
                <a:cs typeface="Times New Roman" pitchFamily="18" charset="0"/>
              </a:rPr>
              <a:t>3. </a:t>
            </a:r>
            <a:r>
              <a:rPr lang="en-US" sz="2000" b="1" dirty="0">
                <a:latin typeface="Times New Roman" pitchFamily="18" charset="0"/>
                <a:cs typeface="Times New Roman" pitchFamily="18" charset="0"/>
              </a:rPr>
              <a:t>Line clipping: </a:t>
            </a:r>
            <a:r>
              <a:rPr lang="en-US" sz="2000" dirty="0">
                <a:latin typeface="Times New Roman" pitchFamily="18" charset="0"/>
                <a:cs typeface="Times New Roman" pitchFamily="18" charset="0"/>
              </a:rPr>
              <a:t>Only keep segment of line inside </a:t>
            </a:r>
            <a:r>
              <a:rPr lang="en-US" sz="2000" dirty="0" smtClean="0">
                <a:latin typeface="Times New Roman" pitchFamily="18" charset="0"/>
                <a:cs typeface="Times New Roman" pitchFamily="18" charset="0"/>
              </a:rPr>
              <a:t>clip window</a:t>
            </a:r>
            <a:r>
              <a:rPr lang="en-US" sz="2000" dirty="0">
                <a:latin typeface="Times New Roman" pitchFamily="18" charset="0"/>
                <a:cs typeface="Times New Roman" pitchFamily="18" charset="0"/>
              </a:rPr>
              <a:t>.</a:t>
            </a:r>
          </a:p>
          <a:p>
            <a:pPr>
              <a:lnSpc>
                <a:spcPct val="150000"/>
              </a:lnSpc>
              <a:buNone/>
            </a:pPr>
            <a:r>
              <a:rPr lang="en-US" sz="2000" dirty="0">
                <a:latin typeface="Times New Roman" pitchFamily="18" charset="0"/>
                <a:cs typeface="Times New Roman" pitchFamily="18" charset="0"/>
              </a:rPr>
              <a:t>4. </a:t>
            </a:r>
            <a:r>
              <a:rPr lang="en-US" sz="2000" b="1" dirty="0">
                <a:latin typeface="Times New Roman" pitchFamily="18" charset="0"/>
                <a:cs typeface="Times New Roman" pitchFamily="18" charset="0"/>
              </a:rPr>
              <a:t>Polygon clipping: </a:t>
            </a:r>
            <a:r>
              <a:rPr lang="en-US" sz="2000" dirty="0">
                <a:latin typeface="Times New Roman" pitchFamily="18" charset="0"/>
                <a:cs typeface="Times New Roman" pitchFamily="18" charset="0"/>
              </a:rPr>
              <a:t>Only keep segment of polygon </a:t>
            </a:r>
            <a:r>
              <a:rPr lang="en-US" sz="2000" dirty="0" smtClean="0">
                <a:latin typeface="Times New Roman" pitchFamily="18" charset="0"/>
                <a:cs typeface="Times New Roman" pitchFamily="18" charset="0"/>
              </a:rPr>
              <a:t>inside clip </a:t>
            </a:r>
            <a:r>
              <a:rPr lang="en-US" sz="2000" dirty="0">
                <a:latin typeface="Times New Roman" pitchFamily="18" charset="0"/>
                <a:cs typeface="Times New Roman" pitchFamily="18" charset="0"/>
              </a:rPr>
              <a:t>window.</a:t>
            </a:r>
          </a:p>
          <a:p>
            <a:pPr>
              <a:lnSpc>
                <a:spcPct val="150000"/>
              </a:lnSpc>
              <a:buNone/>
            </a:pPr>
            <a:r>
              <a:rPr lang="en-US" sz="2000" dirty="0">
                <a:latin typeface="Times New Roman" pitchFamily="18" charset="0"/>
                <a:cs typeface="Times New Roman" pitchFamily="18" charset="0"/>
              </a:rPr>
              <a:t>5. </a:t>
            </a:r>
            <a:r>
              <a:rPr lang="en-US" sz="2000" b="1" dirty="0">
                <a:latin typeface="Times New Roman" pitchFamily="18" charset="0"/>
                <a:cs typeface="Times New Roman" pitchFamily="18" charset="0"/>
              </a:rPr>
              <a:t>Text clipping.</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288"/>
            <a:ext cx="2746265" cy="584775"/>
          </a:xfrm>
        </p:spPr>
        <p:txBody>
          <a:bodyPr vert="horz" wrap="none" lIns="91440" tIns="45720" rIns="91440" bIns="45720" rtlCol="0" anchor="ctr">
            <a:spAutoFit/>
          </a:bodyPr>
          <a:lstStyle/>
          <a:p>
            <a:pPr algn="l"/>
            <a:r>
              <a:rPr lang="en-IN" sz="3200" b="1" dirty="0" smtClean="0">
                <a:solidFill>
                  <a:srgbClr val="FFC000"/>
                </a:solidFill>
                <a:latin typeface="Times New Roman" pitchFamily="18" charset="0"/>
                <a:ea typeface="+mn-ea"/>
                <a:cs typeface="Times New Roman" pitchFamily="18" charset="0"/>
              </a:rPr>
              <a:t>Point Clipping</a:t>
            </a:r>
            <a:endParaRPr lang="en-US" sz="3200" b="1" dirty="0">
              <a:solidFill>
                <a:srgbClr val="FFC000"/>
              </a:solidFill>
              <a:latin typeface="Times New Roman" pitchFamily="18" charset="0"/>
              <a:ea typeface="+mn-ea"/>
              <a:cs typeface="Times New Roman" pitchFamily="18" charset="0"/>
            </a:endParaRPr>
          </a:p>
        </p:txBody>
      </p:sp>
      <p:sp>
        <p:nvSpPr>
          <p:cNvPr id="3" name="Content Placeholder 2"/>
          <p:cNvSpPr>
            <a:spLocks noGrp="1"/>
          </p:cNvSpPr>
          <p:nvPr>
            <p:ph idx="1"/>
          </p:nvPr>
        </p:nvSpPr>
        <p:spPr>
          <a:xfrm>
            <a:off x="467544" y="908720"/>
            <a:ext cx="8229600" cy="5616624"/>
          </a:xfrm>
        </p:spPr>
        <p:txBody>
          <a:bodyPr>
            <a:normAutofit/>
          </a:bodyPr>
          <a:lstStyle/>
          <a:p>
            <a:r>
              <a:rPr lang="en-US" sz="2000" dirty="0">
                <a:latin typeface="Times New Roman" pitchFamily="18" charset="0"/>
                <a:cs typeface="Times New Roman" pitchFamily="18" charset="0"/>
              </a:rPr>
              <a:t>Suppose that the clip window is a rectangle. The </a:t>
            </a:r>
            <a:r>
              <a:rPr lang="en-US" sz="2000" dirty="0" smtClean="0">
                <a:latin typeface="Times New Roman" pitchFamily="18" charset="0"/>
                <a:cs typeface="Times New Roman" pitchFamily="18" charset="0"/>
              </a:rPr>
              <a:t>point P </a:t>
            </a:r>
            <a:r>
              <a:rPr lang="en-US" sz="2000" dirty="0">
                <a:latin typeface="Times New Roman" pitchFamily="18" charset="0"/>
                <a:cs typeface="Times New Roman" pitchFamily="18" charset="0"/>
              </a:rPr>
              <a:t>= (x, y) is saved for display if the following </a:t>
            </a:r>
            <a:r>
              <a:rPr lang="en-US" sz="2000" dirty="0" smtClean="0">
                <a:latin typeface="Times New Roman" pitchFamily="18" charset="0"/>
                <a:cs typeface="Times New Roman" pitchFamily="18" charset="0"/>
              </a:rPr>
              <a:t>are satisfied</a:t>
            </a:r>
            <a:r>
              <a:rPr lang="en-US" sz="2000" dirty="0">
                <a:latin typeface="Times New Roman" pitchFamily="18" charset="0"/>
                <a:cs typeface="Times New Roman" pitchFamily="18" charset="0"/>
              </a:rPr>
              <a:t>:</a:t>
            </a:r>
          </a:p>
          <a:p>
            <a:pPr algn="ctr">
              <a:buNone/>
            </a:pPr>
            <a:r>
              <a:rPr lang="en-US" sz="2000" dirty="0" err="1" smtClean="0">
                <a:latin typeface="Times New Roman" pitchFamily="18" charset="0"/>
                <a:cs typeface="Times New Roman" pitchFamily="18" charset="0"/>
              </a:rPr>
              <a:t>xwmin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x ≤ </a:t>
            </a:r>
            <a:r>
              <a:rPr lang="en-US" sz="2000" dirty="0" err="1">
                <a:latin typeface="Times New Roman" pitchFamily="18" charset="0"/>
                <a:cs typeface="Times New Roman" pitchFamily="18" charset="0"/>
              </a:rPr>
              <a:t>xwmax</a:t>
            </a:r>
            <a:endParaRPr lang="en-US" sz="2000" dirty="0">
              <a:latin typeface="Times New Roman" pitchFamily="18" charset="0"/>
              <a:cs typeface="Times New Roman" pitchFamily="18" charset="0"/>
            </a:endParaRPr>
          </a:p>
          <a:p>
            <a:pPr algn="ctr">
              <a:buNone/>
            </a:pPr>
            <a:r>
              <a:rPr lang="en-US" sz="2000" dirty="0" err="1" smtClean="0">
                <a:latin typeface="Times New Roman" pitchFamily="18" charset="0"/>
                <a:cs typeface="Times New Roman" pitchFamily="18" charset="0"/>
              </a:rPr>
              <a:t>ywmin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y ≤ </a:t>
            </a:r>
            <a:r>
              <a:rPr lang="en-US" sz="2000" dirty="0" err="1">
                <a:latin typeface="Times New Roman" pitchFamily="18" charset="0"/>
                <a:cs typeface="Times New Roman" pitchFamily="18" charset="0"/>
              </a:rPr>
              <a:t>ywmax</a:t>
            </a: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Otherwise</a:t>
            </a:r>
            <a:r>
              <a:rPr lang="en-US" sz="2000" dirty="0">
                <a:latin typeface="Times New Roman" pitchFamily="18" charset="0"/>
                <a:cs typeface="Times New Roman" pitchFamily="18" charset="0"/>
              </a:rPr>
              <a:t>, the point will be clipped (not saved </a:t>
            </a:r>
            <a:r>
              <a:rPr lang="en-US" sz="2000" dirty="0" smtClean="0">
                <a:latin typeface="Times New Roman" pitchFamily="18" charset="0"/>
                <a:cs typeface="Times New Roman" pitchFamily="18" charset="0"/>
              </a:rPr>
              <a:t>for display).</a:t>
            </a:r>
          </a:p>
          <a:p>
            <a:pPr algn="just">
              <a:buNone/>
            </a:pPr>
            <a:r>
              <a:rPr lang="en-IN" sz="2000" b="1" dirty="0" smtClean="0">
                <a:latin typeface="Times New Roman" pitchFamily="18" charset="0"/>
                <a:cs typeface="Times New Roman" pitchFamily="18" charset="0"/>
              </a:rPr>
              <a:t>Example of Point Clipping</a:t>
            </a:r>
            <a:endParaRPr lang="en-US" sz="2000" dirty="0" smtClean="0">
              <a:latin typeface="Times New Roman" pitchFamily="18" charset="0"/>
              <a:cs typeface="Times New Roman" pitchFamily="18" charset="0"/>
            </a:endParaRPr>
          </a:p>
          <a:p>
            <a:pPr algn="just">
              <a:buNone/>
            </a:pPr>
            <a:r>
              <a:rPr lang="en-US" sz="1600" dirty="0" smtClean="0">
                <a:latin typeface="Times New Roman" pitchFamily="18" charset="0"/>
                <a:cs typeface="Times New Roman" pitchFamily="18" charset="0"/>
              </a:rPr>
              <a:t>P1</a:t>
            </a:r>
            <a:r>
              <a:rPr lang="en-US" sz="1600" dirty="0">
                <a:latin typeface="Times New Roman" pitchFamily="18" charset="0"/>
                <a:cs typeface="Times New Roman" pitchFamily="18" charset="0"/>
              </a:rPr>
              <a:t>= (10,20), P2= (30,50), P3= (60,90), and P4</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130,150). Suppose that </a:t>
            </a:r>
            <a:r>
              <a:rPr lang="en-US" sz="1600" dirty="0" smtClean="0">
                <a:latin typeface="Times New Roman" pitchFamily="18" charset="0"/>
                <a:cs typeface="Times New Roman" pitchFamily="18" charset="0"/>
              </a:rPr>
              <a:t>the coordinates </a:t>
            </a:r>
            <a:r>
              <a:rPr lang="en-US" sz="1600" dirty="0">
                <a:latin typeface="Times New Roman" pitchFamily="18" charset="0"/>
                <a:cs typeface="Times New Roman" pitchFamily="18" charset="0"/>
              </a:rPr>
              <a:t>of the </a:t>
            </a:r>
            <a:r>
              <a:rPr lang="en-US" sz="1600" dirty="0" smtClean="0">
                <a:latin typeface="Times New Roman" pitchFamily="18" charset="0"/>
                <a:cs typeface="Times New Roman" pitchFamily="18" charset="0"/>
              </a:rPr>
              <a:t>two opposite </a:t>
            </a:r>
            <a:r>
              <a:rPr lang="en-US" sz="1600" dirty="0">
                <a:latin typeface="Times New Roman" pitchFamily="18" charset="0"/>
                <a:cs typeface="Times New Roman" pitchFamily="18" charset="0"/>
              </a:rPr>
              <a:t>corners of the clip window are (</a:t>
            </a:r>
            <a:r>
              <a:rPr lang="en-US" sz="1600" dirty="0" err="1">
                <a:latin typeface="Times New Roman" pitchFamily="18" charset="0"/>
                <a:cs typeface="Times New Roman" pitchFamily="18" charset="0"/>
              </a:rPr>
              <a:t>xwmin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ywmin</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30, 30) and (</a:t>
            </a:r>
            <a:r>
              <a:rPr lang="en-US" sz="1600" dirty="0" err="1">
                <a:latin typeface="Times New Roman" pitchFamily="18" charset="0"/>
                <a:cs typeface="Times New Roman" pitchFamily="18" charset="0"/>
              </a:rPr>
              <a:t>xwmax</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ywmax</a:t>
            </a:r>
            <a:r>
              <a:rPr lang="en-US" sz="1600" dirty="0">
                <a:latin typeface="Times New Roman" pitchFamily="18" charset="0"/>
                <a:cs typeface="Times New Roman" pitchFamily="18" charset="0"/>
              </a:rPr>
              <a:t>) = (130, 110). Which of </a:t>
            </a:r>
            <a:r>
              <a:rPr lang="en-US" sz="1600" dirty="0" smtClean="0">
                <a:latin typeface="Times New Roman" pitchFamily="18" charset="0"/>
                <a:cs typeface="Times New Roman" pitchFamily="18" charset="0"/>
              </a:rPr>
              <a:t>the above </a:t>
            </a:r>
            <a:r>
              <a:rPr lang="en-US" sz="1600" dirty="0">
                <a:latin typeface="Times New Roman" pitchFamily="18" charset="0"/>
                <a:cs typeface="Times New Roman" pitchFamily="18" charset="0"/>
              </a:rPr>
              <a:t>points will be clipped</a:t>
            </a:r>
            <a:r>
              <a:rPr lang="en-US" sz="1600" dirty="0" smtClean="0">
                <a:latin typeface="Times New Roman" pitchFamily="18" charset="0"/>
                <a:cs typeface="Times New Roman" pitchFamily="18" charset="0"/>
              </a:rPr>
              <a:t>?</a:t>
            </a:r>
          </a:p>
          <a:p>
            <a:pPr algn="just">
              <a:buNone/>
            </a:pPr>
            <a:endParaRPr lang="en-IN" sz="1600" dirty="0">
              <a:latin typeface="Times New Roman" pitchFamily="18" charset="0"/>
              <a:cs typeface="Times New Roman" pitchFamily="18" charset="0"/>
            </a:endParaRPr>
          </a:p>
          <a:p>
            <a:pPr algn="just">
              <a:buNone/>
            </a:pPr>
            <a:endParaRPr lang="en-US" sz="16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P2 </a:t>
            </a:r>
            <a:r>
              <a:rPr lang="en-US" sz="2000" dirty="0">
                <a:latin typeface="Times New Roman" pitchFamily="18" charset="0"/>
                <a:cs typeface="Times New Roman" pitchFamily="18" charset="0"/>
              </a:rPr>
              <a:t>and P3 will saved because:</a:t>
            </a:r>
          </a:p>
          <a:p>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P2: 30 ≤ 30 ≤ 130 and 30 ≤ 50 ≤ 110.</a:t>
            </a:r>
          </a:p>
          <a:p>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P3: 30 ≤ 60 ≤ 130 and 30 ≤ 90 ≤ 110</a:t>
            </a:r>
            <a:r>
              <a:rPr lang="en-US" sz="2400" dirty="0"/>
              <a:t>.</a:t>
            </a:r>
            <a:endParaRPr lang="en-US" sz="2200" dirty="0">
              <a:latin typeface="Times New Roman" pitchFamily="18" charset="0"/>
              <a:cs typeface="Times New Roman" pitchFamily="18" charset="0"/>
            </a:endParaRPr>
          </a:p>
        </p:txBody>
      </p:sp>
      <p:pic>
        <p:nvPicPr>
          <p:cNvPr id="94210" name="Picture 2"/>
          <p:cNvPicPr>
            <a:picLocks noChangeAspect="1" noChangeArrowheads="1"/>
          </p:cNvPicPr>
          <p:nvPr/>
        </p:nvPicPr>
        <p:blipFill>
          <a:blip r:embed="rId2" cstate="print"/>
          <a:srcRect/>
          <a:stretch>
            <a:fillRect/>
          </a:stretch>
        </p:blipFill>
        <p:spPr bwMode="auto">
          <a:xfrm>
            <a:off x="5165486" y="4005064"/>
            <a:ext cx="3602166" cy="241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60648"/>
            <a:ext cx="8229600" cy="6048672"/>
          </a:xfrm>
        </p:spPr>
        <p:txBody>
          <a:bodyPr anchor="ctr">
            <a:normAutofit fontScale="92500" lnSpcReduction="10000"/>
          </a:bodyPr>
          <a:lstStyle/>
          <a:p>
            <a:pPr algn="ctr">
              <a:buNone/>
            </a:pPr>
            <a:r>
              <a:rPr lang="en-IN" sz="3500" b="1" dirty="0" smtClean="0">
                <a:solidFill>
                  <a:srgbClr val="FFC000"/>
                </a:solidFill>
                <a:latin typeface="Times New Roman" pitchFamily="18" charset="0"/>
                <a:cs typeface="Times New Roman" pitchFamily="18" charset="0"/>
              </a:rPr>
              <a:t>Line Clipping</a:t>
            </a:r>
          </a:p>
          <a:p>
            <a:pPr algn="just">
              <a:lnSpc>
                <a:spcPct val="150000"/>
              </a:lnSpc>
              <a:buNone/>
            </a:pPr>
            <a:r>
              <a:rPr lang="en-US" sz="2200" dirty="0" smtClean="0">
                <a:latin typeface="Times New Roman" pitchFamily="18" charset="0"/>
                <a:cs typeface="Times New Roman" pitchFamily="18" charset="0"/>
              </a:rPr>
              <a:t>    The </a:t>
            </a:r>
            <a:r>
              <a:rPr lang="en-US" sz="2200" dirty="0">
                <a:latin typeface="Times New Roman" pitchFamily="18" charset="0"/>
                <a:cs typeface="Times New Roman" pitchFamily="18" charset="0"/>
              </a:rPr>
              <a:t>concept of line clipping is same as point clipping. In line clipping, we will cut the portion of line which is outside of window and keep only the portion that is inside the window</a:t>
            </a:r>
            <a:r>
              <a:rPr lang="en-US" sz="2200" dirty="0" smtClean="0">
                <a:latin typeface="Times New Roman" pitchFamily="18" charset="0"/>
                <a:cs typeface="Times New Roman" pitchFamily="18" charset="0"/>
              </a:rPr>
              <a:t>.</a:t>
            </a:r>
          </a:p>
          <a:p>
            <a:pPr>
              <a:buNone/>
            </a:pPr>
            <a:r>
              <a:rPr lang="en-US" sz="2400" b="1" dirty="0">
                <a:latin typeface="Times New Roman" pitchFamily="18" charset="0"/>
                <a:cs typeface="Times New Roman" pitchFamily="18" charset="0"/>
              </a:rPr>
              <a:t>Cohen-Sutherland Line Clippings</a:t>
            </a:r>
          </a:p>
          <a:p>
            <a:pPr algn="just">
              <a:lnSpc>
                <a:spcPct val="160000"/>
              </a:lnSpc>
              <a:buNone/>
            </a:pPr>
            <a:r>
              <a:rPr lang="en-US" sz="24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   This </a:t>
            </a:r>
            <a:r>
              <a:rPr lang="en-US" sz="2200" dirty="0">
                <a:latin typeface="Times New Roman" pitchFamily="18" charset="0"/>
                <a:cs typeface="Times New Roman" pitchFamily="18" charset="0"/>
              </a:rPr>
              <a:t>algorithm uses the clipping window as shown in the </a:t>
            </a:r>
            <a:r>
              <a:rPr lang="en-US" sz="2200" dirty="0" smtClean="0">
                <a:latin typeface="Times New Roman" pitchFamily="18" charset="0"/>
                <a:cs typeface="Times New Roman" pitchFamily="18" charset="0"/>
              </a:rPr>
              <a:t>below </a:t>
            </a:r>
            <a:r>
              <a:rPr lang="en-US" sz="2200" dirty="0">
                <a:latin typeface="Times New Roman" pitchFamily="18" charset="0"/>
                <a:cs typeface="Times New Roman" pitchFamily="18" charset="0"/>
              </a:rPr>
              <a:t>figure. The minimum coordinate for the clipping region is (</a:t>
            </a:r>
            <a:r>
              <a:rPr lang="en-US" sz="2200" dirty="0" err="1">
                <a:latin typeface="Times New Roman" pitchFamily="18" charset="0"/>
                <a:cs typeface="Times New Roman" pitchFamily="18" charset="0"/>
              </a:rPr>
              <a:t>XWmin,YWmin</a:t>
            </a:r>
            <a:r>
              <a:rPr lang="en-US" sz="2200" dirty="0" smtClean="0">
                <a:latin typeface="Times New Roman" pitchFamily="18" charset="0"/>
                <a:cs typeface="Times New Roman" pitchFamily="18" charset="0"/>
              </a:rPr>
              <a:t>)</a:t>
            </a:r>
            <a:r>
              <a:rPr lang="en-US" sz="2200" dirty="0">
                <a:latin typeface="Times New Roman" pitchFamily="18" charset="0"/>
                <a:cs typeface="Times New Roman" pitchFamily="18" charset="0"/>
              </a:rPr>
              <a:t> and the maximum coordinate for the clipping region is (XWmax,YWmax</a:t>
            </a:r>
            <a:r>
              <a:rPr lang="en-US" sz="2200" dirty="0" smtClean="0">
                <a:latin typeface="Times New Roman" pitchFamily="18" charset="0"/>
                <a:cs typeface="Times New Roman" pitchFamily="18" charset="0"/>
              </a:rPr>
              <a:t>)</a:t>
            </a:r>
          </a:p>
          <a:p>
            <a:pPr algn="just">
              <a:buNone/>
            </a:pPr>
            <a:endParaRPr lang="en-US" sz="2200" dirty="0">
              <a:latin typeface="Times New Roman" pitchFamily="18" charset="0"/>
              <a:cs typeface="Times New Roman" pitchFamily="18" charset="0"/>
            </a:endParaRPr>
          </a:p>
          <a:p>
            <a:pPr algn="just">
              <a:buNone/>
            </a:pPr>
            <a:endParaRPr lang="en-US" sz="2200" dirty="0" smtClean="0">
              <a:latin typeface="Times New Roman" pitchFamily="18" charset="0"/>
              <a:cs typeface="Times New Roman" pitchFamily="18" charset="0"/>
            </a:endParaRPr>
          </a:p>
          <a:p>
            <a:pPr algn="just">
              <a:buNone/>
            </a:pPr>
            <a:endParaRPr lang="en-US" sz="2200" dirty="0">
              <a:latin typeface="Times New Roman" pitchFamily="18" charset="0"/>
              <a:cs typeface="Times New Roman" pitchFamily="18" charset="0"/>
            </a:endParaRPr>
          </a:p>
          <a:p>
            <a:pPr algn="just">
              <a:buNone/>
            </a:pPr>
            <a:endParaRPr lang="en-US" sz="2200" dirty="0" smtClean="0">
              <a:latin typeface="Times New Roman" pitchFamily="18" charset="0"/>
              <a:cs typeface="Times New Roman" pitchFamily="18" charset="0"/>
            </a:endParaRPr>
          </a:p>
          <a:p>
            <a:pPr algn="just">
              <a:buNone/>
            </a:pPr>
            <a:r>
              <a:rPr lang="en-US" sz="2400" dirty="0" smtClean="0"/>
              <a:t/>
            </a:r>
            <a:br>
              <a:rPr lang="en-US" sz="2400" dirty="0" smtClean="0"/>
            </a:br>
            <a:endParaRPr lang="en-US" sz="2400" b="1" dirty="0" smtClean="0">
              <a:latin typeface="Times New Roman" pitchFamily="18" charset="0"/>
              <a:cs typeface="Times New Roman" pitchFamily="18" charset="0"/>
            </a:endParaRPr>
          </a:p>
        </p:txBody>
      </p:sp>
      <p:pic>
        <p:nvPicPr>
          <p:cNvPr id="96258" name="Picture 2" descr="Cohen-Sutherland Line Clipping"/>
          <p:cNvPicPr>
            <a:picLocks noChangeAspect="1" noChangeArrowheads="1"/>
          </p:cNvPicPr>
          <p:nvPr/>
        </p:nvPicPr>
        <p:blipFill>
          <a:blip r:embed="rId2" cstate="print"/>
          <a:srcRect/>
          <a:stretch>
            <a:fillRect/>
          </a:stretch>
        </p:blipFill>
        <p:spPr bwMode="auto">
          <a:xfrm>
            <a:off x="2638874" y="4221088"/>
            <a:ext cx="3877342" cy="2232000"/>
          </a:xfrm>
          <a:prstGeom prst="rect">
            <a:avLst/>
          </a:prstGeom>
          <a:noFill/>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5853"/>
            <a:ext cx="8229600" cy="5721499"/>
          </a:xfrm>
        </p:spPr>
        <p:txBody>
          <a:bodyPr>
            <a:normAutofit/>
          </a:bodyPr>
          <a:lstStyle/>
          <a:p>
            <a:pPr algn="just">
              <a:lnSpc>
                <a:spcPct val="150000"/>
              </a:lnSpc>
              <a:buFont typeface="Wingdings" pitchFamily="2" charset="2"/>
              <a:buChar char="Ø"/>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We </a:t>
            </a:r>
            <a:r>
              <a:rPr lang="en-US" sz="2000" dirty="0">
                <a:latin typeface="Times New Roman" pitchFamily="18" charset="0"/>
                <a:cs typeface="Times New Roman" pitchFamily="18" charset="0"/>
              </a:rPr>
              <a:t>will use 4-bits to divide the entire region. </a:t>
            </a:r>
            <a:endParaRPr lang="en-US" sz="2000" dirty="0" smtClean="0">
              <a:latin typeface="Times New Roman" pitchFamily="18" charset="0"/>
              <a:cs typeface="Times New Roman" pitchFamily="18" charset="0"/>
            </a:endParaRPr>
          </a:p>
          <a:p>
            <a:pPr algn="just">
              <a:lnSpc>
                <a:spcPct val="150000"/>
              </a:lnSpc>
              <a:buFont typeface="Wingdings" pitchFamily="2" charset="2"/>
              <a:buChar char="Ø"/>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These </a:t>
            </a:r>
            <a:r>
              <a:rPr lang="en-US" sz="2000" dirty="0">
                <a:latin typeface="Times New Roman" pitchFamily="18" charset="0"/>
                <a:cs typeface="Times New Roman" pitchFamily="18" charset="0"/>
              </a:rPr>
              <a:t>4 bits represent the Top, Bottom, Right, and Left of the </a:t>
            </a:r>
            <a:r>
              <a:rPr lang="en-US" sz="2000" dirty="0" smtClean="0">
                <a:latin typeface="Times New Roman" pitchFamily="18" charset="0"/>
                <a:cs typeface="Times New Roman" pitchFamily="18" charset="0"/>
              </a:rPr>
              <a:t> region </a:t>
            </a:r>
            <a:r>
              <a:rPr lang="en-US" sz="2000" dirty="0">
                <a:latin typeface="Times New Roman" pitchFamily="18" charset="0"/>
                <a:cs typeface="Times New Roman" pitchFamily="18" charset="0"/>
              </a:rPr>
              <a:t>as shown in the </a:t>
            </a:r>
            <a:r>
              <a:rPr lang="en-US" sz="2000" dirty="0" smtClean="0">
                <a:latin typeface="Times New Roman" pitchFamily="18" charset="0"/>
                <a:cs typeface="Times New Roman" pitchFamily="18" charset="0"/>
              </a:rPr>
              <a:t>below </a:t>
            </a:r>
            <a:r>
              <a:rPr lang="en-US" sz="2000" dirty="0">
                <a:latin typeface="Times New Roman" pitchFamily="18" charset="0"/>
                <a:cs typeface="Times New Roman" pitchFamily="18" charset="0"/>
              </a:rPr>
              <a:t>figure. </a:t>
            </a:r>
            <a:endParaRPr lang="en-US" sz="2000" dirty="0" smtClean="0">
              <a:latin typeface="Times New Roman" pitchFamily="18" charset="0"/>
              <a:cs typeface="Times New Roman" pitchFamily="18" charset="0"/>
            </a:endParaRPr>
          </a:p>
          <a:p>
            <a:pPr algn="just">
              <a:lnSpc>
                <a:spcPct val="150000"/>
              </a:lnSpc>
              <a:buFont typeface="Wingdings" pitchFamily="2" charset="2"/>
              <a:buChar char="Ø"/>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Here</a:t>
            </a:r>
            <a:r>
              <a:rPr lang="en-US" sz="2000" dirty="0">
                <a:latin typeface="Times New Roman" pitchFamily="18" charset="0"/>
                <a:cs typeface="Times New Roman" pitchFamily="18" charset="0"/>
              </a:rPr>
              <a:t>, the </a:t>
            </a:r>
            <a:r>
              <a:rPr lang="en-US" sz="2000" b="1" dirty="0">
                <a:latin typeface="Times New Roman" pitchFamily="18" charset="0"/>
                <a:cs typeface="Times New Roman" pitchFamily="18" charset="0"/>
              </a:rPr>
              <a:t>TOP</a:t>
            </a:r>
            <a:r>
              <a:rPr lang="en-US" sz="2000" dirty="0">
                <a:latin typeface="Times New Roman" pitchFamily="18" charset="0"/>
                <a:cs typeface="Times New Roman" pitchFamily="18" charset="0"/>
              </a:rPr>
              <a:t> and </a:t>
            </a:r>
            <a:r>
              <a:rPr lang="en-US" sz="2000" b="1" dirty="0">
                <a:latin typeface="Times New Roman" pitchFamily="18" charset="0"/>
                <a:cs typeface="Times New Roman" pitchFamily="18" charset="0"/>
              </a:rPr>
              <a:t>LEFT</a:t>
            </a:r>
            <a:r>
              <a:rPr lang="en-US" sz="2000" dirty="0">
                <a:latin typeface="Times New Roman" pitchFamily="18" charset="0"/>
                <a:cs typeface="Times New Roman" pitchFamily="18" charset="0"/>
              </a:rPr>
              <a:t> bit is set to 1 because it is the </a:t>
            </a:r>
            <a:r>
              <a:rPr lang="en-US" sz="2000" b="1" dirty="0">
                <a:latin typeface="Times New Roman" pitchFamily="18" charset="0"/>
                <a:cs typeface="Times New Roman" pitchFamily="18" charset="0"/>
              </a:rPr>
              <a:t>TOP-LEFT</a:t>
            </a:r>
            <a:r>
              <a:rPr lang="en-US" sz="2000" dirty="0">
                <a:latin typeface="Times New Roman" pitchFamily="18" charset="0"/>
                <a:cs typeface="Times New Roman" pitchFamily="18" charset="0"/>
              </a:rPr>
              <a:t> corner.</a:t>
            </a:r>
          </a:p>
        </p:txBody>
      </p:sp>
      <p:pic>
        <p:nvPicPr>
          <p:cNvPr id="95235" name="Picture 3" descr="TOP-LEFT Corner"/>
          <p:cNvPicPr>
            <a:picLocks noChangeAspect="1" noChangeArrowheads="1"/>
          </p:cNvPicPr>
          <p:nvPr/>
        </p:nvPicPr>
        <p:blipFill>
          <a:blip r:embed="rId2" cstate="print"/>
          <a:srcRect/>
          <a:stretch>
            <a:fillRect/>
          </a:stretch>
        </p:blipFill>
        <p:spPr bwMode="auto">
          <a:xfrm>
            <a:off x="2235853" y="3212976"/>
            <a:ext cx="4352371" cy="3240000"/>
          </a:xfrm>
          <a:prstGeom prst="rect">
            <a:avLst/>
          </a:prstGeom>
          <a:noFill/>
        </p:spPr>
      </p:pic>
      <p:sp>
        <p:nvSpPr>
          <p:cNvPr id="4" name="Rectangle 3"/>
          <p:cNvSpPr/>
          <p:nvPr/>
        </p:nvSpPr>
        <p:spPr>
          <a:xfrm>
            <a:off x="2673254" y="332656"/>
            <a:ext cx="2611612"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Line Clipping</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7901"/>
            <a:ext cx="8229600" cy="5649491"/>
          </a:xfrm>
        </p:spPr>
        <p:txBody>
          <a:bodyPr>
            <a:normAutofit/>
          </a:bodyPr>
          <a:lstStyle/>
          <a:p>
            <a:pPr>
              <a:lnSpc>
                <a:spcPct val="150000"/>
              </a:lnSpc>
              <a:buNone/>
            </a:pPr>
            <a:r>
              <a:rPr lang="en-US" sz="2600" b="1" dirty="0" smtClean="0">
                <a:latin typeface="Times New Roman" pitchFamily="18" charset="0"/>
                <a:cs typeface="Times New Roman" pitchFamily="18" charset="0"/>
              </a:rPr>
              <a:t> </a:t>
            </a:r>
            <a:r>
              <a:rPr lang="en-US" sz="2600" b="1" dirty="0">
                <a:latin typeface="Times New Roman" pitchFamily="18" charset="0"/>
                <a:cs typeface="Times New Roman" pitchFamily="18" charset="0"/>
              </a:rPr>
              <a:t>3 possibilities for the line </a:t>
            </a:r>
            <a:endParaRPr lang="en-US" sz="2600" b="1" dirty="0" smtClean="0">
              <a:latin typeface="Times New Roman" pitchFamily="18" charset="0"/>
              <a:cs typeface="Times New Roman" pitchFamily="18" charset="0"/>
            </a:endParaRPr>
          </a:p>
          <a:p>
            <a:pPr>
              <a:lnSpc>
                <a:spcPct val="150000"/>
              </a:lnSpc>
            </a:pPr>
            <a:r>
              <a:rPr lang="en-US" sz="2000" dirty="0" smtClean="0">
                <a:solidFill>
                  <a:srgbClr val="FF0000"/>
                </a:solidFill>
                <a:latin typeface="Times New Roman" pitchFamily="18" charset="0"/>
                <a:cs typeface="Times New Roman" pitchFamily="18" charset="0"/>
              </a:rPr>
              <a:t>Line </a:t>
            </a:r>
            <a:r>
              <a:rPr lang="en-US" sz="2000" dirty="0">
                <a:solidFill>
                  <a:srgbClr val="FF0000"/>
                </a:solidFill>
                <a:latin typeface="Times New Roman" pitchFamily="18" charset="0"/>
                <a:cs typeface="Times New Roman" pitchFamily="18" charset="0"/>
              </a:rPr>
              <a:t>can be completely inside the window</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nSpc>
                <a:spcPct val="150000"/>
              </a:lnSpc>
              <a:buNone/>
            </a:pPr>
            <a:r>
              <a:rPr lang="en-US" sz="2000" dirty="0" smtClean="0">
                <a:latin typeface="Times New Roman" pitchFamily="18" charset="0"/>
                <a:cs typeface="Times New Roman" pitchFamily="18" charset="0"/>
              </a:rPr>
              <a:t>    This line should be accepted This line should NOT be rejected.</a:t>
            </a:r>
            <a:endParaRPr lang="en-US" sz="2000" dirty="0">
              <a:latin typeface="Times New Roman" pitchFamily="18" charset="0"/>
              <a:cs typeface="Times New Roman" pitchFamily="18" charset="0"/>
            </a:endParaRPr>
          </a:p>
          <a:p>
            <a:pPr>
              <a:lnSpc>
                <a:spcPct val="150000"/>
              </a:lnSpc>
            </a:pPr>
            <a:r>
              <a:rPr lang="en-US" sz="2000" dirty="0">
                <a:solidFill>
                  <a:srgbClr val="FF0000"/>
                </a:solidFill>
                <a:latin typeface="Times New Roman" pitchFamily="18" charset="0"/>
                <a:cs typeface="Times New Roman" pitchFamily="18" charset="0"/>
              </a:rPr>
              <a:t>Line can be completely outside of the </a:t>
            </a:r>
            <a:r>
              <a:rPr lang="en-US" sz="2000" dirty="0" smtClean="0">
                <a:solidFill>
                  <a:srgbClr val="FF0000"/>
                </a:solidFill>
                <a:latin typeface="Times New Roman" pitchFamily="18" charset="0"/>
                <a:cs typeface="Times New Roman" pitchFamily="18" charset="0"/>
              </a:rPr>
              <a:t>window</a:t>
            </a:r>
          </a:p>
          <a:p>
            <a:pPr>
              <a:lnSpc>
                <a:spcPct val="150000"/>
              </a:lnSpc>
              <a:buNone/>
            </a:pPr>
            <a:r>
              <a:rPr lang="en-US" sz="2000" dirty="0">
                <a:solidFill>
                  <a:srgbClr val="FF0000"/>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This line will be completely removed from the region</a:t>
            </a:r>
            <a:endParaRPr lang="en-US" sz="2000" dirty="0">
              <a:latin typeface="Times New Roman" pitchFamily="18" charset="0"/>
              <a:cs typeface="Times New Roman" pitchFamily="18" charset="0"/>
            </a:endParaRPr>
          </a:p>
          <a:p>
            <a:pPr>
              <a:lnSpc>
                <a:spcPct val="150000"/>
              </a:lnSpc>
            </a:pPr>
            <a:r>
              <a:rPr lang="en-US" sz="2000" dirty="0">
                <a:solidFill>
                  <a:srgbClr val="FF0000"/>
                </a:solidFill>
                <a:latin typeface="Times New Roman" pitchFamily="18" charset="0"/>
                <a:cs typeface="Times New Roman" pitchFamily="18" charset="0"/>
              </a:rPr>
              <a:t>Line can be partially inside the </a:t>
            </a:r>
            <a:r>
              <a:rPr lang="en-US" sz="2000" dirty="0" smtClean="0">
                <a:solidFill>
                  <a:srgbClr val="FF0000"/>
                </a:solidFill>
                <a:latin typeface="Times New Roman" pitchFamily="18" charset="0"/>
                <a:cs typeface="Times New Roman" pitchFamily="18" charset="0"/>
              </a:rPr>
              <a:t>window</a:t>
            </a:r>
            <a:r>
              <a:rPr lang="en-US" sz="2000" dirty="0">
                <a:solidFill>
                  <a:srgbClr val="FF0000"/>
                </a:solidFill>
                <a:latin typeface="Times New Roman" pitchFamily="18" charset="0"/>
                <a:cs typeface="Times New Roman" pitchFamily="18" charset="0"/>
              </a:rPr>
              <a:t> </a:t>
            </a:r>
            <a:endParaRPr lang="en-US" sz="2000" dirty="0" smtClean="0">
              <a:solidFill>
                <a:srgbClr val="FF0000"/>
              </a:solidFill>
              <a:latin typeface="Times New Roman" pitchFamily="18" charset="0"/>
              <a:cs typeface="Times New Roman" pitchFamily="18" charset="0"/>
            </a:endParaRPr>
          </a:p>
          <a:p>
            <a:pPr>
              <a:lnSpc>
                <a:spcPct val="150000"/>
              </a:lnSpc>
              <a:buNone/>
            </a:pPr>
            <a:r>
              <a:rPr lang="en-US" sz="2000" dirty="0">
                <a:solidFill>
                  <a:srgbClr val="FF0000"/>
                </a:solidFill>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We will find intersection point and draw only that portion of line that is inside region</a:t>
            </a:r>
            <a:endParaRPr lang="en-US" sz="2000" dirty="0">
              <a:latin typeface="Times New Roman" pitchFamily="18" charset="0"/>
              <a:cs typeface="Times New Roman" pitchFamily="18" charset="0"/>
            </a:endParaRPr>
          </a:p>
          <a:p>
            <a:endParaRPr lang="en-US" b="0" dirty="0" smtClean="0"/>
          </a:p>
        </p:txBody>
      </p:sp>
      <p:sp>
        <p:nvSpPr>
          <p:cNvPr id="4" name="Rectangle 3"/>
          <p:cNvSpPr/>
          <p:nvPr/>
        </p:nvSpPr>
        <p:spPr>
          <a:xfrm>
            <a:off x="2673254" y="332656"/>
            <a:ext cx="2611612"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Line Clipping</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sp>
        <p:nvSpPr>
          <p:cNvPr id="3" name="Content Placeholder 2"/>
          <p:cNvSpPr>
            <a:spLocks noGrp="1"/>
          </p:cNvSpPr>
          <p:nvPr>
            <p:ph idx="1"/>
          </p:nvPr>
        </p:nvSpPr>
        <p:spPr>
          <a:xfrm>
            <a:off x="179512" y="908720"/>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It is used for clipping line. The line is divided in two parts. Mid points of line is obtained by dividing it in two short segments. Again division is done, by finding midpoint. This process is continued until line of visible and invisible category is obtained. Let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i</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are midpoint</a:t>
            </a:r>
          </a:p>
          <a:p>
            <a:endParaRPr lang="en-US" dirty="0"/>
          </a:p>
        </p:txBody>
      </p:sp>
      <p:pic>
        <p:nvPicPr>
          <p:cNvPr id="167938" name="Picture 2"/>
          <p:cNvPicPr>
            <a:picLocks noChangeAspect="1" noChangeArrowheads="1"/>
          </p:cNvPicPr>
          <p:nvPr/>
        </p:nvPicPr>
        <p:blipFill>
          <a:blip r:embed="rId2" cstate="print"/>
          <a:srcRect t="15774"/>
          <a:stretch>
            <a:fillRect/>
          </a:stretch>
        </p:blipFill>
        <p:spPr bwMode="auto">
          <a:xfrm>
            <a:off x="2843808" y="3933056"/>
            <a:ext cx="2781216" cy="2617093"/>
          </a:xfrm>
          <a:prstGeom prst="rect">
            <a:avLst/>
          </a:prstGeom>
          <a:noFill/>
          <a:ln w="9525">
            <a:noFill/>
            <a:miter lim="800000"/>
            <a:headEnd/>
            <a:tailEnd/>
          </a:ln>
        </p:spPr>
      </p:pic>
      <p:pic>
        <p:nvPicPr>
          <p:cNvPr id="167939" name="Picture 3"/>
          <p:cNvPicPr>
            <a:picLocks noChangeAspect="1" noChangeArrowheads="1"/>
          </p:cNvPicPr>
          <p:nvPr/>
        </p:nvPicPr>
        <p:blipFill>
          <a:blip r:embed="rId3" cstate="print">
            <a:lum bright="-40000" contrast="40000"/>
          </a:blip>
          <a:srcRect/>
          <a:stretch>
            <a:fillRect/>
          </a:stretch>
        </p:blipFill>
        <p:spPr bwMode="auto">
          <a:xfrm>
            <a:off x="2627784" y="2924944"/>
            <a:ext cx="3744416" cy="936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43597"/>
            <a:ext cx="8229600" cy="4525963"/>
          </a:xfrm>
        </p:spPr>
        <p:txBody>
          <a:bodyPr/>
          <a:lstStyle/>
          <a:p>
            <a:pPr>
              <a:lnSpc>
                <a:spcPct val="15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5</a:t>
            </a:r>
            <a:r>
              <a:rPr lang="en-US" sz="2000" dirty="0" smtClean="0">
                <a:latin typeface="Times New Roman" pitchFamily="18" charset="0"/>
                <a:cs typeface="Times New Roman" pitchFamily="18" charset="0"/>
              </a:rPr>
              <a:t>lie on point of intersection of boundary of window.</a:t>
            </a:r>
          </a:p>
          <a:p>
            <a:pPr>
              <a:lnSpc>
                <a:spcPct val="150000"/>
              </a:lnSpc>
              <a:buNone/>
            </a:pPr>
            <a:r>
              <a:rPr lang="en-US" sz="2000" b="1" dirty="0" smtClean="0">
                <a:latin typeface="Times New Roman" pitchFamily="18" charset="0"/>
                <a:cs typeface="Times New Roman" pitchFamily="18" charset="0"/>
              </a:rPr>
              <a:t>Advantage of midpoint subdivision Line Clipping:</a:t>
            </a:r>
          </a:p>
          <a:p>
            <a:pPr algn="just">
              <a:lnSpc>
                <a:spcPct val="150000"/>
              </a:lnSpc>
            </a:pPr>
            <a:r>
              <a:rPr lang="en-US" sz="2000" dirty="0" smtClean="0">
                <a:latin typeface="Times New Roman" pitchFamily="18" charset="0"/>
                <a:cs typeface="Times New Roman" pitchFamily="18" charset="0"/>
              </a:rPr>
              <a:t>It is suitable for machines in which multiplication and division operation is not possible. Because it can be performed by introducing clipping divides in hardware.</a:t>
            </a:r>
          </a:p>
          <a:p>
            <a:pPr>
              <a:lnSpc>
                <a:spcPct val="150000"/>
              </a:lnSpc>
            </a:pPr>
            <a:endParaRPr lang="en-US" dirty="0"/>
          </a:p>
        </p:txBody>
      </p:sp>
      <p:sp>
        <p:nvSpPr>
          <p:cNvPr id="4"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pic>
        <p:nvPicPr>
          <p:cNvPr id="264194" name="Picture 2" descr="Mid Point Subdivision Line Clipping Algorithm"/>
          <p:cNvPicPr>
            <a:picLocks noChangeAspect="1" noChangeArrowheads="1"/>
          </p:cNvPicPr>
          <p:nvPr/>
        </p:nvPicPr>
        <p:blipFill>
          <a:blip r:embed="rId2" cstate="print">
            <a:lum bright="-40000" contrast="40000"/>
          </a:blip>
          <a:srcRect/>
          <a:stretch>
            <a:fillRect/>
          </a:stretch>
        </p:blipFill>
        <p:spPr bwMode="auto">
          <a:xfrm>
            <a:off x="1715686" y="1124744"/>
            <a:ext cx="5088562" cy="2592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8229600" cy="4525963"/>
          </a:xfrm>
        </p:spPr>
        <p:txBody>
          <a:bodyPr/>
          <a:lstStyle/>
          <a:p>
            <a:pPr algn="just">
              <a:lnSpc>
                <a:spcPct val="150000"/>
              </a:lnSpc>
              <a:buNone/>
            </a:pPr>
            <a:r>
              <a:rPr lang="en-US" sz="2000" b="1" dirty="0" smtClean="0">
                <a:latin typeface="Times New Roman" pitchFamily="18" charset="0"/>
                <a:cs typeface="Times New Roman" pitchFamily="18" charset="0"/>
              </a:rPr>
              <a:t>Example:</a:t>
            </a:r>
            <a:r>
              <a:rPr lang="en-US" sz="2000" dirty="0" smtClean="0">
                <a:latin typeface="Times New Roman" pitchFamily="18" charset="0"/>
                <a:cs typeface="Times New Roman" pitchFamily="18" charset="0"/>
              </a:rPr>
              <a:t> Window size is (-3, 1) to (2, 6). A line AB is given having co-ordinates of A (-4, 2) and B (-1, 7). Does this line visible. Find the visible portion of the line using midpoint subdivision?</a:t>
            </a:r>
          </a:p>
          <a:p>
            <a:pPr algn="just">
              <a:lnSpc>
                <a:spcPct val="150000"/>
              </a:lnSpc>
              <a:buNone/>
            </a:pPr>
            <a:r>
              <a:rPr lang="en-US" sz="2000" b="1" dirty="0" smtClean="0">
                <a:latin typeface="Times New Roman" pitchFamily="18" charset="0"/>
                <a:cs typeface="Times New Roman" pitchFamily="18" charset="0"/>
              </a:rPr>
              <a:t>Solution:</a:t>
            </a:r>
            <a:endParaRPr lang="en-US" sz="2000" dirty="0" smtClean="0">
              <a:latin typeface="Times New Roman" pitchFamily="18" charset="0"/>
              <a:cs typeface="Times New Roman" pitchFamily="18" charset="0"/>
            </a:endParaRPr>
          </a:p>
          <a:p>
            <a:pPr algn="just">
              <a:lnSpc>
                <a:spcPct val="150000"/>
              </a:lnSpc>
            </a:pPr>
            <a:r>
              <a:rPr lang="en-US" sz="2000" b="1" dirty="0" smtClean="0">
                <a:latin typeface="Times New Roman" pitchFamily="18" charset="0"/>
                <a:cs typeface="Times New Roman" pitchFamily="18" charset="0"/>
              </a:rPr>
              <a:t>Step1:</a:t>
            </a:r>
            <a:r>
              <a:rPr lang="en-US" sz="2000" dirty="0" smtClean="0">
                <a:latin typeface="Times New Roman" pitchFamily="18" charset="0"/>
                <a:cs typeface="Times New Roman" pitchFamily="18" charset="0"/>
              </a:rPr>
              <a:t> Fix point A (-4, 2)</a:t>
            </a:r>
          </a:p>
          <a:p>
            <a:pPr algn="just">
              <a:lnSpc>
                <a:spcPct val="150000"/>
              </a:lnSpc>
            </a:pPr>
            <a:endParaRPr lang="en-US" sz="2000" dirty="0" smtClean="0">
              <a:latin typeface="Times New Roman" pitchFamily="18" charset="0"/>
              <a:cs typeface="Times New Roman" pitchFamily="18" charset="0"/>
            </a:endParaRPr>
          </a:p>
          <a:p>
            <a:endParaRPr lang="en-US" dirty="0"/>
          </a:p>
        </p:txBody>
      </p:sp>
      <p:sp>
        <p:nvSpPr>
          <p:cNvPr id="4"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pic>
        <p:nvPicPr>
          <p:cNvPr id="263170" name="Picture 2" descr="Mid Point Subdivision Line Clipping Algorithm"/>
          <p:cNvPicPr>
            <a:picLocks noChangeAspect="1" noChangeArrowheads="1"/>
          </p:cNvPicPr>
          <p:nvPr/>
        </p:nvPicPr>
        <p:blipFill>
          <a:blip r:embed="rId2" cstate="print">
            <a:lum bright="-40000" contrast="40000"/>
          </a:blip>
          <a:srcRect/>
          <a:stretch>
            <a:fillRect/>
          </a:stretch>
        </p:blipFill>
        <p:spPr bwMode="auto">
          <a:xfrm>
            <a:off x="611560" y="4149080"/>
            <a:ext cx="7702674" cy="1224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lstStyle/>
          <a:p>
            <a:pPr>
              <a:buNone/>
            </a:pPr>
            <a:r>
              <a:rPr lang="en-US" sz="2000" b="1" dirty="0" smtClean="0">
                <a:latin typeface="Times New Roman" pitchFamily="18" charset="0"/>
                <a:cs typeface="Times New Roman" pitchFamily="18" charset="0"/>
              </a:rPr>
              <a:t>Step-03:</a:t>
            </a:r>
          </a:p>
          <a:p>
            <a:pPr fontAlgn="base"/>
            <a:r>
              <a:rPr lang="en-US" sz="2000" dirty="0" smtClean="0">
                <a:latin typeface="Times New Roman" pitchFamily="18" charset="0"/>
                <a:cs typeface="Times New Roman" pitchFamily="18" charset="0"/>
              </a:rPr>
              <a:t>Suppose the current point is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and the next point is (X</a:t>
            </a:r>
            <a:r>
              <a:rPr lang="en-US" sz="2000" baseline="-25000" dirty="0" smtClean="0">
                <a:latin typeface="Times New Roman" pitchFamily="18" charset="0"/>
                <a:cs typeface="Times New Roman" pitchFamily="18" charset="0"/>
              </a:rPr>
              <a:t>p+1</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p+1</a:t>
            </a:r>
            <a:r>
              <a:rPr lang="en-US" sz="2000" dirty="0" smtClean="0">
                <a:latin typeface="Times New Roman" pitchFamily="18" charset="0"/>
                <a:cs typeface="Times New Roman" pitchFamily="18" charset="0"/>
              </a:rPr>
              <a:t>).</a:t>
            </a:r>
          </a:p>
          <a:p>
            <a:pPr fontAlgn="base"/>
            <a:r>
              <a:rPr lang="en-US" sz="2000" dirty="0" smtClean="0">
                <a:latin typeface="Times New Roman" pitchFamily="18" charset="0"/>
                <a:cs typeface="Times New Roman" pitchFamily="18" charset="0"/>
              </a:rPr>
              <a:t>Find the next point by following the below three cases-</a:t>
            </a:r>
          </a:p>
          <a:p>
            <a:pPr fontAlgn="base">
              <a:buNone/>
            </a:pPr>
            <a:endParaRPr lang="en-US" dirty="0" smtClean="0"/>
          </a:p>
          <a:p>
            <a:endParaRPr lang="en-US" dirty="0"/>
          </a:p>
        </p:txBody>
      </p:sp>
      <p:sp>
        <p:nvSpPr>
          <p:cNvPr id="4" name="Title 1"/>
          <p:cNvSpPr>
            <a:spLocks noGrp="1"/>
          </p:cNvSpPr>
          <p:nvPr>
            <p:ph type="title"/>
          </p:nvPr>
        </p:nvSpPr>
        <p:spPr>
          <a:xfrm>
            <a:off x="-36512"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1. Digital Differential Algorithm ( DDA)</a:t>
            </a:r>
            <a:r>
              <a:rPr lang="en-US" b="1" dirty="0" smtClean="0"/>
              <a:t/>
            </a:r>
            <a:br>
              <a:rPr lang="en-US" b="1" dirty="0" smtClean="0"/>
            </a:br>
            <a:endParaRPr lang="en-US" dirty="0"/>
          </a:p>
        </p:txBody>
      </p:sp>
      <p:pic>
        <p:nvPicPr>
          <p:cNvPr id="166914" name="Picture 2" descr="https://www.gatevidyalay.com/wp-content/uploads/2019/06/DDA-Algorithm-in-Computer-Graphics.png"/>
          <p:cNvPicPr>
            <a:picLocks noChangeAspect="1" noChangeArrowheads="1"/>
          </p:cNvPicPr>
          <p:nvPr/>
        </p:nvPicPr>
        <p:blipFill>
          <a:blip r:embed="rId2" cstate="print"/>
          <a:srcRect/>
          <a:stretch>
            <a:fillRect/>
          </a:stretch>
        </p:blipFill>
        <p:spPr bwMode="auto">
          <a:xfrm>
            <a:off x="323528" y="2132856"/>
            <a:ext cx="7162800" cy="4114801"/>
          </a:xfrm>
          <a:prstGeom prst="rect">
            <a:avLst/>
          </a:prstGeom>
          <a:noFill/>
        </p:spPr>
      </p:pic>
      <p:pic>
        <p:nvPicPr>
          <p:cNvPr id="5" name="Picture 1" descr="C:\Users\jagan\Downloads\800px-LineXiaolinWu.jif"/>
          <p:cNvPicPr>
            <a:picLocks noChangeAspect="1" noChangeArrowheads="1" noCrop="1"/>
          </p:cNvPicPr>
          <p:nvPr/>
        </p:nvPicPr>
        <p:blipFill>
          <a:blip r:embed="rId3" cstate="print"/>
          <a:srcRect/>
          <a:stretch>
            <a:fillRect/>
          </a:stretch>
        </p:blipFill>
        <p:spPr bwMode="auto">
          <a:xfrm>
            <a:off x="179512" y="2348880"/>
            <a:ext cx="2016224" cy="1086241"/>
          </a:xfrm>
          <a:prstGeom prst="rect">
            <a:avLst/>
          </a:prstGeom>
          <a:noFill/>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descr="Mid Point Subdivision Line Clipping Algorithm"/>
          <p:cNvPicPr>
            <a:picLocks noChangeAspect="1" noChangeArrowheads="1"/>
          </p:cNvPicPr>
          <p:nvPr/>
        </p:nvPicPr>
        <p:blipFill>
          <a:blip r:embed="rId2" cstate="print"/>
          <a:srcRect/>
          <a:stretch>
            <a:fillRect/>
          </a:stretch>
        </p:blipFill>
        <p:spPr bwMode="auto">
          <a:xfrm>
            <a:off x="1043608" y="1268760"/>
            <a:ext cx="6938661" cy="4909939"/>
          </a:xfrm>
          <a:prstGeom prst="rect">
            <a:avLst/>
          </a:prstGeom>
          <a:noFill/>
        </p:spPr>
      </p:pic>
      <p:sp>
        <p:nvSpPr>
          <p:cNvPr id="5"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a:buNone/>
            </a:pPr>
            <a:r>
              <a:rPr lang="en-US" sz="2000" b="1" dirty="0" smtClean="0">
                <a:latin typeface="Times New Roman" pitchFamily="18" charset="0"/>
                <a:cs typeface="Times New Roman" pitchFamily="18" charset="0"/>
              </a:rPr>
              <a:t>Step2:</a:t>
            </a:r>
            <a:r>
              <a:rPr lang="en-US" sz="2000" dirty="0" smtClean="0">
                <a:latin typeface="Times New Roman" pitchFamily="18" charset="0"/>
                <a:cs typeface="Times New Roman" pitchFamily="18" charset="0"/>
              </a:rPr>
              <a:t> Find b"=mid of </a:t>
            </a:r>
            <a:r>
              <a:rPr lang="en-US" sz="2000" dirty="0" err="1" smtClean="0">
                <a:latin typeface="Times New Roman" pitchFamily="18" charset="0"/>
                <a:cs typeface="Times New Roman" pitchFamily="18" charset="0"/>
              </a:rPr>
              <a:t>b'and</a:t>
            </a:r>
            <a:r>
              <a:rPr lang="en-US" sz="2000" dirty="0" smtClean="0">
                <a:latin typeface="Times New Roman" pitchFamily="18" charset="0"/>
                <a:cs typeface="Times New Roman" pitchFamily="18" charset="0"/>
              </a:rPr>
              <a:t> b</a:t>
            </a:r>
          </a:p>
          <a:p>
            <a:pPr>
              <a:buNone/>
            </a:pPr>
            <a:endParaRPr lang="en-US" dirty="0" smtClean="0"/>
          </a:p>
          <a:p>
            <a:pPr>
              <a:buNone/>
            </a:pPr>
            <a:endParaRPr lang="en-US" dirty="0" smtClean="0"/>
          </a:p>
          <a:p>
            <a:pPr>
              <a:buNone/>
            </a:pPr>
            <a:endParaRPr lang="en-IN" dirty="0" smtClean="0"/>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So (-1, 5) is better than (2, 4) Find b"&amp;bb''(-1, 5) b (-1, 7)</a:t>
            </a:r>
          </a:p>
          <a:p>
            <a:endParaRPr lang="en-US" dirty="0"/>
          </a:p>
        </p:txBody>
      </p:sp>
      <p:sp>
        <p:nvSpPr>
          <p:cNvPr id="4"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pic>
        <p:nvPicPr>
          <p:cNvPr id="259074" name="Picture 2" descr="Mid Point Subdivision Line Clipping Algorithm"/>
          <p:cNvPicPr>
            <a:picLocks noChangeAspect="1" noChangeArrowheads="1"/>
          </p:cNvPicPr>
          <p:nvPr/>
        </p:nvPicPr>
        <p:blipFill>
          <a:blip r:embed="rId2" cstate="print">
            <a:lum bright="-40000" contrast="40000"/>
          </a:blip>
          <a:srcRect/>
          <a:stretch>
            <a:fillRect/>
          </a:stretch>
        </p:blipFill>
        <p:spPr bwMode="auto">
          <a:xfrm>
            <a:off x="1619672" y="1556792"/>
            <a:ext cx="3960440" cy="1588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9076" name="Picture 4" descr="Mid Point Subdivision Line Clipping Algorithm"/>
          <p:cNvPicPr>
            <a:picLocks noChangeAspect="1" noChangeArrowheads="1"/>
          </p:cNvPicPr>
          <p:nvPr/>
        </p:nvPicPr>
        <p:blipFill>
          <a:blip r:embed="rId3" cstate="print">
            <a:lum bright="-40000" contrast="40000"/>
          </a:blip>
          <a:srcRect/>
          <a:stretch>
            <a:fillRect/>
          </a:stretch>
        </p:blipFill>
        <p:spPr bwMode="auto">
          <a:xfrm>
            <a:off x="1691680" y="4293096"/>
            <a:ext cx="3953535"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lstStyle/>
          <a:p>
            <a:pPr>
              <a:lnSpc>
                <a:spcPct val="150000"/>
              </a:lnSpc>
            </a:pPr>
            <a:r>
              <a:rPr lang="en-US" sz="2000" dirty="0" smtClean="0">
                <a:latin typeface="Times New Roman" pitchFamily="18" charset="0"/>
                <a:cs typeface="Times New Roman" pitchFamily="18" charset="0"/>
              </a:rPr>
              <a:t>So B""to B length of line will be clipped from upper side</a:t>
            </a:r>
          </a:p>
          <a:p>
            <a:pPr>
              <a:lnSpc>
                <a:spcPct val="150000"/>
              </a:lnSpc>
            </a:pPr>
            <a:r>
              <a:rPr lang="en-US" sz="2000" dirty="0" smtClean="0">
                <a:latin typeface="Times New Roman" pitchFamily="18" charset="0"/>
                <a:cs typeface="Times New Roman" pitchFamily="18" charset="0"/>
              </a:rPr>
              <a:t>Now considered left-hand side portion.</a:t>
            </a:r>
          </a:p>
          <a:p>
            <a:pPr>
              <a:lnSpc>
                <a:spcPct val="150000"/>
              </a:lnSpc>
            </a:pPr>
            <a:r>
              <a:rPr lang="en-US" sz="2000" dirty="0" smtClean="0">
                <a:latin typeface="Times New Roman" pitchFamily="18" charset="0"/>
                <a:cs typeface="Times New Roman" pitchFamily="18" charset="0"/>
              </a:rPr>
              <a:t>A and B""are now endpoints</a:t>
            </a:r>
          </a:p>
          <a:p>
            <a:pPr>
              <a:lnSpc>
                <a:spcPct val="150000"/>
              </a:lnSpc>
            </a:pPr>
            <a:r>
              <a:rPr lang="en-US" sz="2000" dirty="0" smtClean="0">
                <a:latin typeface="Times New Roman" pitchFamily="18" charset="0"/>
                <a:cs typeface="Times New Roman" pitchFamily="18" charset="0"/>
              </a:rPr>
              <a:t>Find mid of A and B""</a:t>
            </a:r>
          </a:p>
          <a:p>
            <a:pPr>
              <a:lnSpc>
                <a:spcPct val="150000"/>
              </a:lnSpc>
            </a:pPr>
            <a:r>
              <a:rPr lang="en-US" sz="2000" dirty="0" smtClean="0">
                <a:latin typeface="Times New Roman" pitchFamily="18" charset="0"/>
                <a:cs typeface="Times New Roman" pitchFamily="18" charset="0"/>
              </a:rPr>
              <a:t> A (-4, 2) B ""(-1, 6)</a:t>
            </a:r>
          </a:p>
          <a:p>
            <a:pPr>
              <a:buNone/>
            </a:pPr>
            <a:endParaRPr lang="en-US" dirty="0"/>
          </a:p>
        </p:txBody>
      </p:sp>
      <p:sp>
        <p:nvSpPr>
          <p:cNvPr id="4"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pic>
        <p:nvPicPr>
          <p:cNvPr id="258050" name="Picture 2" descr="Mid Point Subdivision Line Clipping Algorithm"/>
          <p:cNvPicPr>
            <a:picLocks noChangeAspect="1" noChangeArrowheads="1"/>
          </p:cNvPicPr>
          <p:nvPr/>
        </p:nvPicPr>
        <p:blipFill>
          <a:blip r:embed="rId2" cstate="print">
            <a:lum bright="-40000" contrast="40000"/>
          </a:blip>
          <a:srcRect b="62011"/>
          <a:stretch>
            <a:fillRect/>
          </a:stretch>
        </p:blipFill>
        <p:spPr bwMode="auto">
          <a:xfrm>
            <a:off x="2051720" y="3501008"/>
            <a:ext cx="4968552" cy="2996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pic>
        <p:nvPicPr>
          <p:cNvPr id="330754" name="Picture 2" descr="Mid Point Subdivision Line Clipping Algorithm"/>
          <p:cNvPicPr>
            <a:picLocks noChangeAspect="1" noChangeArrowheads="1"/>
          </p:cNvPicPr>
          <p:nvPr/>
        </p:nvPicPr>
        <p:blipFill>
          <a:blip r:embed="rId2" cstate="print">
            <a:lum bright="-10000" contrast="-40000"/>
          </a:blip>
          <a:srcRect t="38774" r="1480"/>
          <a:stretch>
            <a:fillRect/>
          </a:stretch>
        </p:blipFill>
        <p:spPr bwMode="auto">
          <a:xfrm>
            <a:off x="1187624" y="984552"/>
            <a:ext cx="5832648" cy="561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descr="Mid Point Subdivision Line Clipping Algorithm"/>
          <p:cNvPicPr>
            <a:picLocks noChangeAspect="1" noChangeArrowheads="1"/>
          </p:cNvPicPr>
          <p:nvPr/>
        </p:nvPicPr>
        <p:blipFill>
          <a:blip r:embed="rId2" cstate="print"/>
          <a:srcRect/>
          <a:stretch>
            <a:fillRect/>
          </a:stretch>
        </p:blipFill>
        <p:spPr bwMode="auto">
          <a:xfrm>
            <a:off x="683568" y="1124744"/>
            <a:ext cx="7225014" cy="5112568"/>
          </a:xfrm>
          <a:prstGeom prst="rect">
            <a:avLst/>
          </a:prstGeom>
          <a:noFill/>
        </p:spPr>
      </p:pic>
      <p:sp>
        <p:nvSpPr>
          <p:cNvPr id="5" name="Title 1"/>
          <p:cNvSpPr>
            <a:spLocks noGrp="1"/>
          </p:cNvSpPr>
          <p:nvPr>
            <p:ph type="title"/>
          </p:nvPr>
        </p:nvSpPr>
        <p:spPr>
          <a:xfrm>
            <a:off x="-684584" y="404664"/>
            <a:ext cx="9540552" cy="1143000"/>
          </a:xfrm>
        </p:spPr>
        <p:txBody>
          <a:bodyPr>
            <a:noAutofit/>
          </a:bodyPr>
          <a:lstStyle/>
          <a:p>
            <a:r>
              <a:rPr lang="en-US" sz="2600" b="1" dirty="0" smtClean="0">
                <a:solidFill>
                  <a:srgbClr val="FFC000"/>
                </a:solidFill>
                <a:latin typeface="Times New Roman" pitchFamily="18" charset="0"/>
                <a:cs typeface="Times New Roman" pitchFamily="18" charset="0"/>
              </a:rPr>
              <a:t>Mid Point Subdivision Line  Clipping Algorithm </a:t>
            </a:r>
            <a:r>
              <a:rPr lang="en-US" sz="2400" b="1" dirty="0" smtClean="0">
                <a:solidFill>
                  <a:srgbClr val="FFC000"/>
                </a:solidFill>
                <a:latin typeface="Times New Roman" pitchFamily="18" charset="0"/>
                <a:cs typeface="Times New Roman" pitchFamily="18" charset="0"/>
              </a:rPr>
              <a:t/>
            </a:r>
            <a:br>
              <a:rPr lang="en-US" sz="2400" b="1" dirty="0" smtClean="0">
                <a:solidFill>
                  <a:srgbClr val="FFC000"/>
                </a:solidFill>
                <a:latin typeface="Times New Roman" pitchFamily="18" charset="0"/>
                <a:cs typeface="Times New Roman" pitchFamily="18" charset="0"/>
              </a:rPr>
            </a:br>
            <a:r>
              <a:rPr lang="en-US" sz="2400" b="1" dirty="0" smtClean="0"/>
              <a:t/>
            </a:r>
            <a:br>
              <a:rPr lang="en-US" sz="2400" b="1" dirty="0" smtClean="0"/>
            </a:br>
            <a:endParaRPr lang="en-US" sz="2400"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
        <p:nvSpPr>
          <p:cNvPr id="3" name="Content Placeholder 2"/>
          <p:cNvSpPr>
            <a:spLocks noGrp="1"/>
          </p:cNvSpPr>
          <p:nvPr>
            <p:ph idx="1"/>
          </p:nvPr>
        </p:nvSpPr>
        <p:spPr>
          <a:xfrm>
            <a:off x="179512" y="1052736"/>
            <a:ext cx="8229600" cy="5256584"/>
          </a:xfrm>
        </p:spPr>
        <p:txBody>
          <a:bodyPr>
            <a:normAutofit/>
          </a:bodyPr>
          <a:lstStyle/>
          <a:p>
            <a:pPr algn="just">
              <a:lnSpc>
                <a:spcPct val="150000"/>
              </a:lnSpc>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Liang-</a:t>
            </a:r>
            <a:r>
              <a:rPr lang="en-US" sz="2000" b="1" dirty="0" err="1" smtClean="0">
                <a:latin typeface="Times New Roman" pitchFamily="18" charset="0"/>
                <a:cs typeface="Times New Roman" pitchFamily="18" charset="0"/>
              </a:rPr>
              <a:t>Barsky</a:t>
            </a:r>
            <a:r>
              <a:rPr lang="en-US" sz="2000" b="1" dirty="0" smtClean="0">
                <a:latin typeface="Times New Roman" pitchFamily="18" charset="0"/>
                <a:cs typeface="Times New Roman" pitchFamily="18" charset="0"/>
              </a:rPr>
              <a:t> algorithm</a:t>
            </a:r>
            <a:r>
              <a:rPr lang="en-US" sz="2000" dirty="0" smtClean="0">
                <a:latin typeface="Times New Roman" pitchFamily="18" charset="0"/>
                <a:cs typeface="Times New Roman" pitchFamily="18" charset="0"/>
              </a:rPr>
              <a:t> is a line clipping algorithm. </a:t>
            </a:r>
          </a:p>
          <a:p>
            <a:pPr algn="just">
              <a:lnSpc>
                <a:spcPct val="150000"/>
              </a:lnSpc>
            </a:pPr>
            <a:r>
              <a:rPr lang="en-US" sz="2000" dirty="0" smtClean="0">
                <a:latin typeface="Times New Roman" pitchFamily="18" charset="0"/>
                <a:cs typeface="Times New Roman" pitchFamily="18" charset="0"/>
              </a:rPr>
              <a:t>This algorithm is more efficient than Cohen–Sutherland line clipping algorithm and can be extended to 3-Dimensional clipping.</a:t>
            </a:r>
          </a:p>
          <a:p>
            <a:pPr algn="just">
              <a:lnSpc>
                <a:spcPct val="150000"/>
              </a:lnSpc>
            </a:pPr>
            <a:r>
              <a:rPr lang="en-US" sz="2000" dirty="0" smtClean="0">
                <a:latin typeface="Times New Roman" pitchFamily="18" charset="0"/>
                <a:cs typeface="Times New Roman" pitchFamily="18" charset="0"/>
              </a:rPr>
              <a:t> This algorithm is considered to be the faster parametric line-clipping algorithm. </a:t>
            </a:r>
          </a:p>
          <a:p>
            <a:pPr algn="just">
              <a:lnSpc>
                <a:spcPct val="150000"/>
              </a:lnSpc>
            </a:pPr>
            <a:r>
              <a:rPr lang="en-US" sz="2000" dirty="0" smtClean="0">
                <a:latin typeface="Times New Roman" pitchFamily="18" charset="0"/>
                <a:cs typeface="Times New Roman" pitchFamily="18" charset="0"/>
              </a:rPr>
              <a:t>The following concepts are used in this clipping:</a:t>
            </a:r>
          </a:p>
          <a:p>
            <a:pPr lvl="1" algn="just">
              <a:lnSpc>
                <a:spcPct val="150000"/>
              </a:lnSpc>
            </a:pPr>
            <a:r>
              <a:rPr lang="en-US" sz="2000" dirty="0" smtClean="0">
                <a:latin typeface="Times New Roman" pitchFamily="18" charset="0"/>
                <a:cs typeface="Times New Roman" pitchFamily="18" charset="0"/>
              </a:rPr>
              <a:t>The parametric equation of the line. </a:t>
            </a:r>
          </a:p>
          <a:p>
            <a:pPr lvl="1" algn="just">
              <a:lnSpc>
                <a:spcPct val="150000"/>
              </a:lnSpc>
            </a:pPr>
            <a:r>
              <a:rPr lang="en-US" sz="2000" dirty="0" smtClean="0">
                <a:latin typeface="Times New Roman" pitchFamily="18" charset="0"/>
                <a:cs typeface="Times New Roman" pitchFamily="18" charset="0"/>
              </a:rPr>
              <a:t>The inequalities describing the range of the clipping window which is used to determine the intersections between the line and the clip window. </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949280"/>
          </a:xfrm>
        </p:spPr>
        <p:txBody>
          <a:bodyPr>
            <a:normAutofit fontScale="25000" lnSpcReduction="20000"/>
          </a:bodyPr>
          <a:lstStyle/>
          <a:p>
            <a:pPr>
              <a:lnSpc>
                <a:spcPct val="150000"/>
              </a:lnSpc>
              <a:buNone/>
            </a:pPr>
            <a:r>
              <a:rPr lang="en-US" sz="8000" dirty="0" smtClean="0">
                <a:latin typeface="Times New Roman" pitchFamily="18" charset="0"/>
                <a:cs typeface="Times New Roman" pitchFamily="18" charset="0"/>
              </a:rPr>
              <a:t>The parametric equation of a line can be given by,</a:t>
            </a:r>
          </a:p>
          <a:p>
            <a:pPr>
              <a:lnSpc>
                <a:spcPct val="150000"/>
              </a:lnSpc>
              <a:buNone/>
            </a:pPr>
            <a:r>
              <a:rPr lang="es-ES" sz="8000" dirty="0" smtClean="0">
                <a:latin typeface="Times New Roman" pitchFamily="18" charset="0"/>
                <a:cs typeface="Times New Roman" pitchFamily="18" charset="0"/>
              </a:rPr>
              <a:t>X = x</a:t>
            </a:r>
            <a:r>
              <a:rPr lang="es-ES" sz="8000" baseline="-25000" dirty="0" smtClean="0">
                <a:latin typeface="Times New Roman" pitchFamily="18" charset="0"/>
                <a:cs typeface="Times New Roman" pitchFamily="18" charset="0"/>
              </a:rPr>
              <a:t>1</a:t>
            </a:r>
            <a:r>
              <a:rPr lang="es-ES" sz="8000" dirty="0" smtClean="0">
                <a:latin typeface="Times New Roman" pitchFamily="18" charset="0"/>
                <a:cs typeface="Times New Roman" pitchFamily="18" charset="0"/>
              </a:rPr>
              <a:t> + t(x</a:t>
            </a:r>
            <a:r>
              <a:rPr lang="es-ES" sz="8000" baseline="-25000" dirty="0" smtClean="0">
                <a:latin typeface="Times New Roman" pitchFamily="18" charset="0"/>
                <a:cs typeface="Times New Roman" pitchFamily="18" charset="0"/>
              </a:rPr>
              <a:t>2</a:t>
            </a:r>
            <a:r>
              <a:rPr lang="es-ES" sz="8000" dirty="0" smtClean="0">
                <a:latin typeface="Times New Roman" pitchFamily="18" charset="0"/>
                <a:cs typeface="Times New Roman" pitchFamily="18" charset="0"/>
              </a:rPr>
              <a:t>-x</a:t>
            </a:r>
            <a:r>
              <a:rPr lang="es-ES" sz="8000" baseline="-25000" dirty="0" smtClean="0">
                <a:latin typeface="Times New Roman" pitchFamily="18" charset="0"/>
                <a:cs typeface="Times New Roman" pitchFamily="18" charset="0"/>
              </a:rPr>
              <a:t>1</a:t>
            </a:r>
            <a:r>
              <a:rPr lang="es-ES" sz="8000" dirty="0" smtClean="0">
                <a:latin typeface="Times New Roman" pitchFamily="18" charset="0"/>
                <a:cs typeface="Times New Roman" pitchFamily="18" charset="0"/>
              </a:rPr>
              <a:t>) </a:t>
            </a:r>
          </a:p>
          <a:p>
            <a:pPr>
              <a:lnSpc>
                <a:spcPct val="150000"/>
              </a:lnSpc>
              <a:buNone/>
            </a:pPr>
            <a:r>
              <a:rPr lang="es-ES" sz="8000" dirty="0" smtClean="0">
                <a:latin typeface="Times New Roman" pitchFamily="18" charset="0"/>
                <a:cs typeface="Times New Roman" pitchFamily="18" charset="0"/>
              </a:rPr>
              <a:t>Y = y</a:t>
            </a:r>
            <a:r>
              <a:rPr lang="es-ES" sz="8000" baseline="-25000" dirty="0" smtClean="0">
                <a:latin typeface="Times New Roman" pitchFamily="18" charset="0"/>
                <a:cs typeface="Times New Roman" pitchFamily="18" charset="0"/>
              </a:rPr>
              <a:t>1</a:t>
            </a:r>
            <a:r>
              <a:rPr lang="es-ES" sz="8000" dirty="0" smtClean="0">
                <a:latin typeface="Times New Roman" pitchFamily="18" charset="0"/>
                <a:cs typeface="Times New Roman" pitchFamily="18" charset="0"/>
              </a:rPr>
              <a:t> + t(y</a:t>
            </a:r>
            <a:r>
              <a:rPr lang="es-ES" sz="8000" baseline="-25000" dirty="0" smtClean="0">
                <a:latin typeface="Times New Roman" pitchFamily="18" charset="0"/>
                <a:cs typeface="Times New Roman" pitchFamily="18" charset="0"/>
              </a:rPr>
              <a:t>2</a:t>
            </a:r>
            <a:r>
              <a:rPr lang="es-ES" sz="8000" dirty="0" smtClean="0">
                <a:latin typeface="Times New Roman" pitchFamily="18" charset="0"/>
                <a:cs typeface="Times New Roman" pitchFamily="18" charset="0"/>
              </a:rPr>
              <a:t>-y</a:t>
            </a:r>
            <a:r>
              <a:rPr lang="es-ES" sz="8000" baseline="-25000" dirty="0" smtClean="0">
                <a:latin typeface="Times New Roman" pitchFamily="18" charset="0"/>
                <a:cs typeface="Times New Roman" pitchFamily="18" charset="0"/>
              </a:rPr>
              <a:t>1</a:t>
            </a:r>
            <a:r>
              <a:rPr lang="es-ES" sz="8000" dirty="0" smtClean="0">
                <a:latin typeface="Times New Roman" pitchFamily="18" charset="0"/>
                <a:cs typeface="Times New Roman" pitchFamily="18" charset="0"/>
              </a:rPr>
              <a:t>)</a:t>
            </a:r>
          </a:p>
          <a:p>
            <a:pPr>
              <a:lnSpc>
                <a:spcPct val="170000"/>
              </a:lnSpc>
            </a:pPr>
            <a:r>
              <a:rPr lang="en-US" sz="8000" dirty="0" smtClean="0">
                <a:latin typeface="Times New Roman" pitchFamily="18" charset="0"/>
                <a:cs typeface="Times New Roman" pitchFamily="18" charset="0"/>
              </a:rPr>
              <a:t>Where, t is between 0 and 1. </a:t>
            </a:r>
          </a:p>
          <a:p>
            <a:pPr>
              <a:lnSpc>
                <a:spcPct val="170000"/>
              </a:lnSpc>
            </a:pPr>
            <a:r>
              <a:rPr lang="en-US" sz="8000" dirty="0" smtClean="0">
                <a:latin typeface="Times New Roman" pitchFamily="18" charset="0"/>
                <a:cs typeface="Times New Roman" pitchFamily="18" charset="0"/>
              </a:rPr>
              <a:t>Then, writing the point-clipping conditions in the parametric form:</a:t>
            </a:r>
          </a:p>
          <a:p>
            <a:pPr>
              <a:lnSpc>
                <a:spcPct val="170000"/>
              </a:lnSpc>
              <a:buNone/>
            </a:pPr>
            <a:r>
              <a:rPr lang="fr-FR" sz="8000" dirty="0" err="1" smtClean="0">
                <a:latin typeface="Times New Roman" pitchFamily="18" charset="0"/>
                <a:cs typeface="Times New Roman" pitchFamily="18" charset="0"/>
              </a:rPr>
              <a:t>xw</a:t>
            </a:r>
            <a:r>
              <a:rPr lang="fr-FR" sz="8000" baseline="-25000" dirty="0" err="1" smtClean="0">
                <a:latin typeface="Times New Roman" pitchFamily="18" charset="0"/>
                <a:cs typeface="Times New Roman" pitchFamily="18" charset="0"/>
              </a:rPr>
              <a:t>min</a:t>
            </a:r>
            <a:r>
              <a:rPr lang="fr-FR" sz="8000" dirty="0" smtClean="0">
                <a:latin typeface="Times New Roman" pitchFamily="18" charset="0"/>
                <a:cs typeface="Times New Roman" pitchFamily="18" charset="0"/>
              </a:rPr>
              <a:t> &lt;= x</a:t>
            </a:r>
            <a:r>
              <a:rPr lang="fr-FR" sz="8000" baseline="-25000" dirty="0" smtClean="0">
                <a:latin typeface="Times New Roman" pitchFamily="18" charset="0"/>
                <a:cs typeface="Times New Roman" pitchFamily="18" charset="0"/>
              </a:rPr>
              <a:t>1</a:t>
            </a:r>
            <a:r>
              <a:rPr lang="fr-FR" sz="8000" dirty="0" smtClean="0">
                <a:latin typeface="Times New Roman" pitchFamily="18" charset="0"/>
                <a:cs typeface="Times New Roman" pitchFamily="18" charset="0"/>
              </a:rPr>
              <a:t> + t(x</a:t>
            </a:r>
            <a:r>
              <a:rPr lang="fr-FR" sz="8000" baseline="-25000" dirty="0" smtClean="0">
                <a:latin typeface="Times New Roman" pitchFamily="18" charset="0"/>
                <a:cs typeface="Times New Roman" pitchFamily="18" charset="0"/>
              </a:rPr>
              <a:t>2</a:t>
            </a:r>
            <a:r>
              <a:rPr lang="fr-FR" sz="8000" dirty="0" smtClean="0">
                <a:latin typeface="Times New Roman" pitchFamily="18" charset="0"/>
                <a:cs typeface="Times New Roman" pitchFamily="18" charset="0"/>
              </a:rPr>
              <a:t>-x</a:t>
            </a:r>
            <a:r>
              <a:rPr lang="fr-FR" sz="8000" baseline="-25000" dirty="0" smtClean="0">
                <a:latin typeface="Times New Roman" pitchFamily="18" charset="0"/>
                <a:cs typeface="Times New Roman" pitchFamily="18" charset="0"/>
              </a:rPr>
              <a:t>1</a:t>
            </a:r>
            <a:r>
              <a:rPr lang="fr-FR" sz="8000" dirty="0" smtClean="0">
                <a:latin typeface="Times New Roman" pitchFamily="18" charset="0"/>
                <a:cs typeface="Times New Roman" pitchFamily="18" charset="0"/>
              </a:rPr>
              <a:t>) &lt;= </a:t>
            </a:r>
            <a:r>
              <a:rPr lang="fr-FR" sz="8000" dirty="0" err="1" smtClean="0">
                <a:latin typeface="Times New Roman" pitchFamily="18" charset="0"/>
                <a:cs typeface="Times New Roman" pitchFamily="18" charset="0"/>
              </a:rPr>
              <a:t>xw</a:t>
            </a:r>
            <a:r>
              <a:rPr lang="fr-FR" sz="8000" baseline="-25000" dirty="0" err="1" smtClean="0">
                <a:latin typeface="Times New Roman" pitchFamily="18" charset="0"/>
                <a:cs typeface="Times New Roman" pitchFamily="18" charset="0"/>
              </a:rPr>
              <a:t>max</a:t>
            </a:r>
            <a:r>
              <a:rPr lang="fr-FR" sz="8000" dirty="0" smtClean="0">
                <a:latin typeface="Times New Roman" pitchFamily="18" charset="0"/>
                <a:cs typeface="Times New Roman" pitchFamily="18" charset="0"/>
              </a:rPr>
              <a:t> </a:t>
            </a:r>
          </a:p>
          <a:p>
            <a:pPr>
              <a:lnSpc>
                <a:spcPct val="170000"/>
              </a:lnSpc>
              <a:buNone/>
            </a:pPr>
            <a:r>
              <a:rPr lang="fr-FR" sz="8000" dirty="0" err="1" smtClean="0">
                <a:latin typeface="Times New Roman" pitchFamily="18" charset="0"/>
                <a:cs typeface="Times New Roman" pitchFamily="18" charset="0"/>
              </a:rPr>
              <a:t>yw</a:t>
            </a:r>
            <a:r>
              <a:rPr lang="fr-FR" sz="8000" baseline="-25000" dirty="0" err="1" smtClean="0">
                <a:latin typeface="Times New Roman" pitchFamily="18" charset="0"/>
                <a:cs typeface="Times New Roman" pitchFamily="18" charset="0"/>
              </a:rPr>
              <a:t>min</a:t>
            </a:r>
            <a:r>
              <a:rPr lang="fr-FR" sz="8000" dirty="0" smtClean="0">
                <a:latin typeface="Times New Roman" pitchFamily="18" charset="0"/>
                <a:cs typeface="Times New Roman" pitchFamily="18" charset="0"/>
              </a:rPr>
              <a:t> &lt;= y</a:t>
            </a:r>
            <a:r>
              <a:rPr lang="fr-FR" sz="8000" baseline="-25000" dirty="0" smtClean="0">
                <a:latin typeface="Times New Roman" pitchFamily="18" charset="0"/>
                <a:cs typeface="Times New Roman" pitchFamily="18" charset="0"/>
              </a:rPr>
              <a:t>1</a:t>
            </a:r>
            <a:r>
              <a:rPr lang="fr-FR" sz="8000" dirty="0" smtClean="0">
                <a:latin typeface="Times New Roman" pitchFamily="18" charset="0"/>
                <a:cs typeface="Times New Roman" pitchFamily="18" charset="0"/>
              </a:rPr>
              <a:t> + t(y</a:t>
            </a:r>
            <a:r>
              <a:rPr lang="fr-FR" sz="8000" baseline="-25000" dirty="0" smtClean="0">
                <a:latin typeface="Times New Roman" pitchFamily="18" charset="0"/>
                <a:cs typeface="Times New Roman" pitchFamily="18" charset="0"/>
              </a:rPr>
              <a:t>2</a:t>
            </a:r>
            <a:r>
              <a:rPr lang="fr-FR" sz="8000" dirty="0" smtClean="0">
                <a:latin typeface="Times New Roman" pitchFamily="18" charset="0"/>
                <a:cs typeface="Times New Roman" pitchFamily="18" charset="0"/>
              </a:rPr>
              <a:t>-y</a:t>
            </a:r>
            <a:r>
              <a:rPr lang="fr-FR" sz="8000" baseline="-25000" dirty="0" smtClean="0">
                <a:latin typeface="Times New Roman" pitchFamily="18" charset="0"/>
                <a:cs typeface="Times New Roman" pitchFamily="18" charset="0"/>
              </a:rPr>
              <a:t>1</a:t>
            </a:r>
            <a:r>
              <a:rPr lang="fr-FR" sz="8000" dirty="0" smtClean="0">
                <a:latin typeface="Times New Roman" pitchFamily="18" charset="0"/>
                <a:cs typeface="Times New Roman" pitchFamily="18" charset="0"/>
              </a:rPr>
              <a:t>) &lt;= </a:t>
            </a:r>
            <a:r>
              <a:rPr lang="fr-FR" sz="8000" dirty="0" err="1" smtClean="0">
                <a:latin typeface="Times New Roman" pitchFamily="18" charset="0"/>
                <a:cs typeface="Times New Roman" pitchFamily="18" charset="0"/>
              </a:rPr>
              <a:t>yw</a:t>
            </a:r>
            <a:r>
              <a:rPr lang="fr-FR" sz="8000" baseline="-25000" dirty="0" err="1" smtClean="0">
                <a:latin typeface="Times New Roman" pitchFamily="18" charset="0"/>
                <a:cs typeface="Times New Roman" pitchFamily="18" charset="0"/>
              </a:rPr>
              <a:t>max</a:t>
            </a:r>
            <a:endParaRPr lang="fr-FR" sz="8000" baseline="-25000" dirty="0" smtClean="0">
              <a:latin typeface="Times New Roman" pitchFamily="18" charset="0"/>
              <a:cs typeface="Times New Roman" pitchFamily="18" charset="0"/>
            </a:endParaRPr>
          </a:p>
          <a:p>
            <a:pPr>
              <a:lnSpc>
                <a:spcPct val="170000"/>
              </a:lnSpc>
              <a:buNone/>
            </a:pPr>
            <a:r>
              <a:rPr lang="en-US" sz="8000" dirty="0" smtClean="0">
                <a:latin typeface="Times New Roman" pitchFamily="18" charset="0"/>
                <a:cs typeface="Times New Roman" pitchFamily="18" charset="0"/>
              </a:rPr>
              <a:t>The above 4 inequalities can be expressed as,</a:t>
            </a:r>
          </a:p>
          <a:p>
            <a:pPr>
              <a:lnSpc>
                <a:spcPct val="170000"/>
              </a:lnSpc>
            </a:pPr>
            <a:r>
              <a:rPr lang="en-US" sz="8000" dirty="0" smtClean="0">
                <a:latin typeface="Times New Roman" pitchFamily="18" charset="0"/>
                <a:cs typeface="Times New Roman" pitchFamily="18" charset="0"/>
              </a:rPr>
              <a:t>Where k = 1, 2, 3, 4 (correspond to the left, right, bottom, and top boundaries, respectively).</a:t>
            </a:r>
          </a:p>
          <a:p>
            <a:pPr>
              <a:lnSpc>
                <a:spcPct val="170000"/>
              </a:lnSpc>
            </a:pPr>
            <a:r>
              <a:rPr lang="en-US" sz="8000" dirty="0" smtClean="0">
                <a:latin typeface="Times New Roman" pitchFamily="18" charset="0"/>
                <a:cs typeface="Times New Roman" pitchFamily="18" charset="0"/>
              </a:rPr>
              <a:t>The p and q are defined as,</a:t>
            </a:r>
          </a:p>
          <a:p>
            <a:pPr>
              <a:lnSpc>
                <a:spcPct val="150000"/>
              </a:lnSpc>
              <a:buNone/>
            </a:pPr>
            <a:endParaRPr lang="en-US" sz="2000" dirty="0" smtClean="0"/>
          </a:p>
          <a:p>
            <a:pPr>
              <a:lnSpc>
                <a:spcPct val="150000"/>
              </a:lnSpc>
              <a:buNone/>
            </a:pPr>
            <a:r>
              <a:rPr lang="fr-FR"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29600" cy="5544616"/>
          </a:xfrm>
        </p:spPr>
        <p:txBody>
          <a:bodyPr>
            <a:noAutofit/>
          </a:bodyPr>
          <a:lstStyle/>
          <a:p>
            <a:pPr algn="just">
              <a:lnSpc>
                <a:spcPct val="160000"/>
              </a:lnSpc>
              <a:buNone/>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q</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xw</a:t>
            </a:r>
            <a:r>
              <a:rPr lang="en-US" sz="2000" baseline="-25000" dirty="0" err="1" smtClean="0">
                <a:latin typeface="Times New Roman" pitchFamily="18" charset="0"/>
                <a:cs typeface="Times New Roman" pitchFamily="18" charset="0"/>
              </a:rPr>
              <a:t>min</a:t>
            </a:r>
            <a:r>
              <a:rPr lang="en-US" sz="2000" dirty="0" smtClean="0">
                <a:latin typeface="Times New Roman" pitchFamily="18" charset="0"/>
                <a:cs typeface="Times New Roman" pitchFamily="18" charset="0"/>
              </a:rPr>
              <a:t> (Left Boundary) </a:t>
            </a:r>
          </a:p>
          <a:p>
            <a:pPr algn="just">
              <a:lnSpc>
                <a:spcPct val="160000"/>
              </a:lnSpc>
              <a:buNone/>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q</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xw</a:t>
            </a:r>
            <a:r>
              <a:rPr lang="en-US" sz="2000" baseline="-25000" dirty="0" err="1" smtClean="0">
                <a:latin typeface="Times New Roman" pitchFamily="18" charset="0"/>
                <a:cs typeface="Times New Roman" pitchFamily="18" charset="0"/>
              </a:rPr>
              <a:t>max</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(Right Boundary)</a:t>
            </a:r>
          </a:p>
          <a:p>
            <a:pPr algn="just">
              <a:lnSpc>
                <a:spcPct val="160000"/>
              </a:lnSpc>
              <a:buNone/>
            </a:pPr>
            <a:r>
              <a:rPr lang="en-US" sz="2000" dirty="0" smtClean="0">
                <a:latin typeface="Times New Roman" pitchFamily="18" charset="0"/>
                <a:cs typeface="Times New Roman" pitchFamily="18" charset="0"/>
              </a:rPr>
              <a:t> p</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q</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yw</a:t>
            </a:r>
            <a:r>
              <a:rPr lang="en-US" sz="2000" baseline="-25000" dirty="0" err="1" smtClean="0">
                <a:latin typeface="Times New Roman" pitchFamily="18" charset="0"/>
                <a:cs typeface="Times New Roman" pitchFamily="18" charset="0"/>
              </a:rPr>
              <a:t>min</a:t>
            </a:r>
            <a:r>
              <a:rPr lang="en-US" sz="2000" dirty="0" smtClean="0">
                <a:latin typeface="Times New Roman" pitchFamily="18" charset="0"/>
                <a:cs typeface="Times New Roman" pitchFamily="18" charset="0"/>
              </a:rPr>
              <a:t> (Bottom Boundary)</a:t>
            </a:r>
          </a:p>
          <a:p>
            <a:pPr algn="just">
              <a:lnSpc>
                <a:spcPct val="160000"/>
              </a:lnSpc>
              <a:buNone/>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4</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q</a:t>
            </a:r>
            <a:r>
              <a:rPr lang="en-US" sz="2000" baseline="-25000" dirty="0" smtClean="0">
                <a:latin typeface="Times New Roman" pitchFamily="18" charset="0"/>
                <a:cs typeface="Times New Roman" pitchFamily="18" charset="0"/>
              </a:rPr>
              <a:t>4</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yw</a:t>
            </a:r>
            <a:r>
              <a:rPr lang="en-US" sz="2000" baseline="-25000" dirty="0" err="1" smtClean="0">
                <a:latin typeface="Times New Roman" pitchFamily="18" charset="0"/>
                <a:cs typeface="Times New Roman" pitchFamily="18" charset="0"/>
              </a:rPr>
              <a:t>max</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(Top Boundary)</a:t>
            </a:r>
          </a:p>
          <a:p>
            <a:pPr>
              <a:lnSpc>
                <a:spcPct val="160000"/>
              </a:lnSpc>
              <a:buNone/>
            </a:pPr>
            <a:r>
              <a:rPr lang="en-US" sz="2000" dirty="0" smtClean="0">
                <a:latin typeface="Times New Roman" pitchFamily="18" charset="0"/>
                <a:cs typeface="Times New Roman" pitchFamily="18" charset="0"/>
              </a:rPr>
              <a:t>When the line is parallel to a view window boundary, the p value for that boundary is zero.</a:t>
            </a:r>
          </a:p>
          <a:p>
            <a:pPr>
              <a:lnSpc>
                <a:spcPct val="160000"/>
              </a:lnSpc>
            </a:pPr>
            <a:r>
              <a:rPr lang="en-US" sz="2000" dirty="0" smtClean="0">
                <a:latin typeface="Times New Roman" pitchFamily="18" charset="0"/>
                <a:cs typeface="Times New Roman" pitchFamily="18" charset="0"/>
              </a:rPr>
              <a:t>When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&lt; 0, as t increase line goes from the outside to inside (entering).</a:t>
            </a:r>
          </a:p>
          <a:p>
            <a:pPr>
              <a:lnSpc>
                <a:spcPct val="160000"/>
              </a:lnSpc>
            </a:pPr>
            <a:r>
              <a:rPr lang="en-US" sz="2000" dirty="0" smtClean="0">
                <a:latin typeface="Times New Roman" pitchFamily="18" charset="0"/>
                <a:cs typeface="Times New Roman" pitchFamily="18" charset="0"/>
              </a:rPr>
              <a:t>When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line goes from inside to outside (exiting).</a:t>
            </a:r>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836712"/>
            <a:ext cx="8229600" cy="5400600"/>
          </a:xfrm>
        </p:spPr>
        <p:txBody>
          <a:bodyPr>
            <a:noAutofit/>
          </a:bodyPr>
          <a:lstStyle/>
          <a:p>
            <a:pPr>
              <a:lnSpc>
                <a:spcPct val="160000"/>
              </a:lnSpc>
            </a:pPr>
            <a:r>
              <a:rPr lang="en-US" sz="2000" dirty="0" smtClean="0">
                <a:latin typeface="Times New Roman" pitchFamily="18" charset="0"/>
                <a:cs typeface="Times New Roman" pitchFamily="18" charset="0"/>
              </a:rPr>
              <a:t>When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0 and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&lt; 0 then line is trivially invisible because it is outside view window.</a:t>
            </a:r>
          </a:p>
          <a:p>
            <a:pPr>
              <a:lnSpc>
                <a:spcPct val="160000"/>
              </a:lnSpc>
            </a:pPr>
            <a:r>
              <a:rPr lang="en-US" sz="2000" dirty="0" smtClean="0">
                <a:latin typeface="Times New Roman" pitchFamily="18" charset="0"/>
                <a:cs typeface="Times New Roman" pitchFamily="18" charset="0"/>
              </a:rPr>
              <a:t>When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0 and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then the line is inside the corresponding window boundary.</a:t>
            </a:r>
          </a:p>
          <a:p>
            <a:pPr>
              <a:lnSpc>
                <a:spcPct val="150000"/>
              </a:lnSpc>
              <a:buNone/>
            </a:pPr>
            <a:r>
              <a:rPr lang="en-US" sz="2000" dirty="0" smtClean="0">
                <a:latin typeface="Times New Roman" pitchFamily="18" charset="0"/>
                <a:cs typeface="Times New Roman" pitchFamily="18" charset="0"/>
              </a:rPr>
              <a:t>Using the following conditions, the position of line can be determined:</a:t>
            </a:r>
          </a:p>
          <a:p>
            <a:pPr>
              <a:lnSpc>
                <a:spcPct val="150000"/>
              </a:lnSpc>
              <a:buNone/>
            </a:pPr>
            <a:r>
              <a:rPr lang="en-US" sz="2000" b="1" dirty="0" smtClean="0">
                <a:latin typeface="Times New Roman" pitchFamily="18" charset="0"/>
                <a:cs typeface="Times New Roman" pitchFamily="18" charset="0"/>
              </a:rPr>
              <a:t>Condition   </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Position of line </a:t>
            </a:r>
          </a:p>
          <a:p>
            <a:pPr>
              <a:lnSpc>
                <a:spcPct val="150000"/>
              </a:lnSpc>
              <a:buNone/>
            </a:pP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0                                                         parallel to the clipping boundaries </a:t>
            </a:r>
          </a:p>
          <a:p>
            <a:pPr>
              <a:lnSpc>
                <a:spcPct val="150000"/>
              </a:lnSpc>
              <a:buNone/>
            </a:pP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0 and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&lt; 0                                        completely outside the boundary </a:t>
            </a:r>
          </a:p>
          <a:p>
            <a:pPr>
              <a:lnSpc>
                <a:spcPct val="150000"/>
              </a:lnSpc>
              <a:buNone/>
            </a:pP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0 and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inside the parallel clipping boundary</a:t>
            </a:r>
          </a:p>
          <a:p>
            <a:pPr>
              <a:lnSpc>
                <a:spcPct val="150000"/>
              </a:lnSpc>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&lt; 0                                                         line proceeds from outside to inside</a:t>
            </a:r>
          </a:p>
          <a:p>
            <a:pPr>
              <a:lnSpc>
                <a:spcPct val="150000"/>
              </a:lnSpc>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line proceeds from inside to outside </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Parameters t</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and t</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can be calculated that define the part of line that lies within the clip rectangle.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When, </a:t>
            </a:r>
          </a:p>
          <a:p>
            <a:pPr>
              <a:lnSpc>
                <a:spcPct val="150000"/>
              </a:lnSpc>
            </a:pP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&lt; 0, maximum(0,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is taken. </a:t>
            </a:r>
          </a:p>
          <a:p>
            <a:pPr>
              <a:lnSpc>
                <a:spcPct val="150000"/>
              </a:lnSpc>
            </a:pP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minimum(1, </a:t>
            </a:r>
            <a:r>
              <a:rPr lang="en-US" sz="2000" dirty="0" err="1" smtClean="0">
                <a:latin typeface="Times New Roman" pitchFamily="18" charset="0"/>
                <a:cs typeface="Times New Roman" pitchFamily="18" charset="0"/>
              </a:rPr>
              <a:t>q</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is taken. </a:t>
            </a:r>
          </a:p>
          <a:p>
            <a:pPr>
              <a:lnSpc>
                <a:spcPct val="150000"/>
              </a:lnSpc>
            </a:pPr>
            <a:r>
              <a:rPr lang="en-US" sz="2000" dirty="0" smtClean="0">
                <a:latin typeface="Times New Roman" pitchFamily="18" charset="0"/>
                <a:cs typeface="Times New Roman" pitchFamily="18" charset="0"/>
              </a:rPr>
              <a:t>If t</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&gt; t</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the line is completely outside the clip window and it can be rejected. Otherwise, the endpoints of the clipped line are calculated from the two values of parameter t. </a:t>
            </a:r>
          </a:p>
          <a:p>
            <a:pPr>
              <a:buNone/>
            </a:pPr>
            <a:endParaRPr lang="en-US" dirty="0"/>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328592"/>
          </a:xfrm>
        </p:spPr>
        <p:txBody>
          <a:bodyPr>
            <a:normAutofit fontScale="92500" lnSpcReduction="20000"/>
          </a:bodyPr>
          <a:lstStyle/>
          <a:p>
            <a:pPr>
              <a:lnSpc>
                <a:spcPct val="150000"/>
              </a:lnSpc>
              <a:buNone/>
            </a:pPr>
            <a:r>
              <a:rPr lang="en-US" sz="2000" b="1" dirty="0" smtClean="0">
                <a:latin typeface="Times New Roman" pitchFamily="18" charset="0"/>
                <a:cs typeface="Times New Roman" pitchFamily="18" charset="0"/>
              </a:rPr>
              <a:t>Step-04:</a:t>
            </a:r>
          </a:p>
          <a:p>
            <a:pPr fontAlgn="base">
              <a:lnSpc>
                <a:spcPct val="150000"/>
              </a:lnSpc>
            </a:pPr>
            <a:r>
              <a:rPr lang="en-US" sz="2000" dirty="0" smtClean="0">
                <a:latin typeface="Times New Roman" pitchFamily="18" charset="0"/>
                <a:cs typeface="Times New Roman" pitchFamily="18" charset="0"/>
              </a:rPr>
              <a:t>Keep repeating Step-03 until the end point is reached or the number of generated new points (including the starting and ending points) equals to the steps count.</a:t>
            </a:r>
          </a:p>
          <a:p>
            <a:pPr fontAlgn="base">
              <a:lnSpc>
                <a:spcPct val="150000"/>
              </a:lnSpc>
            </a:pPr>
            <a:endParaRPr lang="en-IN" sz="2000" dirty="0" smtClean="0">
              <a:latin typeface="Times New Roman" pitchFamily="18" charset="0"/>
              <a:cs typeface="Times New Roman" pitchFamily="18" charset="0"/>
            </a:endParaRPr>
          </a:p>
          <a:p>
            <a:pPr algn="ctr" fontAlgn="base">
              <a:lnSpc>
                <a:spcPct val="150000"/>
              </a:lnSpc>
              <a:buNone/>
            </a:pPr>
            <a:r>
              <a:rPr lang="en-US" sz="2000" b="1" u="sng" dirty="0" smtClean="0">
                <a:latin typeface="Times New Roman" pitchFamily="18" charset="0"/>
                <a:cs typeface="Times New Roman" pitchFamily="18" charset="0"/>
              </a:rPr>
              <a:t>PRACTICE PROBLEMS BASED ON DDA ALGORITHM-</a:t>
            </a:r>
            <a:endParaRPr lang="en-US" sz="2000" b="1" dirty="0" smtClean="0">
              <a:latin typeface="Times New Roman" pitchFamily="18" charset="0"/>
              <a:cs typeface="Times New Roman" pitchFamily="18" charset="0"/>
            </a:endParaRPr>
          </a:p>
          <a:p>
            <a:pPr fontAlgn="base">
              <a:lnSpc>
                <a:spcPct val="150000"/>
              </a:lnSpc>
              <a:buNone/>
            </a:pPr>
            <a:r>
              <a:rPr lang="en-US" sz="2000" b="1" dirty="0" smtClean="0">
                <a:latin typeface="Times New Roman" pitchFamily="18" charset="0"/>
                <a:cs typeface="Times New Roman" pitchFamily="18" charset="0"/>
              </a:rPr>
              <a:t>Problem-01:</a:t>
            </a:r>
          </a:p>
          <a:p>
            <a:pPr fontAlgn="base">
              <a:lnSpc>
                <a:spcPct val="150000"/>
              </a:lnSpc>
              <a:buNone/>
            </a:pPr>
            <a:r>
              <a:rPr lang="en-US" sz="2000" b="1" dirty="0" smtClean="0">
                <a:solidFill>
                  <a:srgbClr val="006600"/>
                </a:solidFill>
                <a:latin typeface="Times New Roman" pitchFamily="18" charset="0"/>
                <a:cs typeface="Times New Roman" pitchFamily="18" charset="0"/>
              </a:rPr>
              <a:t>Calculate the points between the starting point (5, 6) and ending point (8, 12).</a:t>
            </a:r>
          </a:p>
          <a:p>
            <a:pPr fontAlgn="base">
              <a:lnSpc>
                <a:spcPct val="150000"/>
              </a:lnSpc>
              <a:buNone/>
            </a:pPr>
            <a:r>
              <a:rPr lang="en-US" sz="2000" dirty="0" smtClean="0">
                <a:latin typeface="Times New Roman" pitchFamily="18" charset="0"/>
                <a:cs typeface="Times New Roman" pitchFamily="18" charset="0"/>
              </a:rPr>
              <a:t>Solution-</a:t>
            </a:r>
          </a:p>
          <a:p>
            <a:pPr fontAlgn="base">
              <a:lnSpc>
                <a:spcPct val="150000"/>
              </a:lnSpc>
            </a:pPr>
            <a:r>
              <a:rPr lang="en-US" sz="2000" dirty="0" smtClean="0">
                <a:latin typeface="Times New Roman" pitchFamily="18" charset="0"/>
                <a:cs typeface="Times New Roman" pitchFamily="18" charset="0"/>
              </a:rPr>
              <a:t>Given-</a:t>
            </a:r>
          </a:p>
          <a:p>
            <a:pPr fontAlgn="base">
              <a:lnSpc>
                <a:spcPct val="150000"/>
              </a:lnSpc>
            </a:pPr>
            <a:r>
              <a:rPr lang="en-US" sz="2000" dirty="0" smtClean="0">
                <a:latin typeface="Times New Roman" pitchFamily="18" charset="0"/>
                <a:cs typeface="Times New Roman" pitchFamily="18" charset="0"/>
              </a:rPr>
              <a:t>Starting coordinates = (X0, Y0) = (5, 6)</a:t>
            </a:r>
          </a:p>
          <a:p>
            <a:pPr fontAlgn="base">
              <a:lnSpc>
                <a:spcPct val="150000"/>
              </a:lnSpc>
            </a:pPr>
            <a:r>
              <a:rPr lang="en-US" sz="2000" dirty="0" smtClean="0">
                <a:latin typeface="Times New Roman" pitchFamily="18" charset="0"/>
                <a:cs typeface="Times New Roman" pitchFamily="18" charset="0"/>
              </a:rPr>
              <a:t>Ending coordinates = (</a:t>
            </a:r>
            <a:r>
              <a:rPr lang="en-US" sz="2000" dirty="0" err="1" smtClean="0">
                <a:latin typeface="Times New Roman" pitchFamily="18" charset="0"/>
                <a:cs typeface="Times New Roman" pitchFamily="18" charset="0"/>
              </a:rPr>
              <a:t>Xn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Yn</a:t>
            </a:r>
            <a:r>
              <a:rPr lang="en-US" sz="2000" dirty="0" smtClean="0">
                <a:latin typeface="Times New Roman" pitchFamily="18" charset="0"/>
                <a:cs typeface="Times New Roman" pitchFamily="18" charset="0"/>
              </a:rPr>
              <a:t>) = (8, 12)</a:t>
            </a:r>
          </a:p>
          <a:p>
            <a:pPr fontAlgn="base">
              <a:buNone/>
            </a:pPr>
            <a:endParaRPr lang="en-US" sz="2000" dirty="0" smtClean="0">
              <a:latin typeface="Times New Roman" pitchFamily="18" charset="0"/>
              <a:cs typeface="Times New Roman" pitchFamily="18" charset="0"/>
            </a:endParaRPr>
          </a:p>
          <a:p>
            <a:pPr>
              <a:buNone/>
            </a:pPr>
            <a:endParaRPr lang="en-US" dirty="0"/>
          </a:p>
        </p:txBody>
      </p:sp>
      <p:sp>
        <p:nvSpPr>
          <p:cNvPr id="4"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395536" y="1412776"/>
            <a:ext cx="8207177" cy="4752528"/>
          </a:xfrm>
          <a:prstGeom prst="rect">
            <a:avLst/>
          </a:prstGeom>
          <a:noFill/>
          <a:ln w="9525">
            <a:noFill/>
            <a:miter lim="800000"/>
            <a:headEnd/>
            <a:tailEnd/>
          </a:ln>
        </p:spPr>
      </p:pic>
      <p:sp>
        <p:nvSpPr>
          <p:cNvPr id="5"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png"/>
          <p:cNvPicPr>
            <a:picLocks noGrp="1" noChangeAspect="1"/>
          </p:cNvPicPr>
          <p:nvPr>
            <p:ph idx="1"/>
          </p:nvPr>
        </p:nvPicPr>
        <p:blipFill>
          <a:blip r:embed="rId2" cstate="print">
            <a:lum bright="-20000" contrast="40000"/>
          </a:blip>
          <a:stretch>
            <a:fillRect/>
          </a:stretch>
        </p:blipFill>
        <p:spPr>
          <a:xfrm>
            <a:off x="611560" y="980728"/>
            <a:ext cx="7269337" cy="5472608"/>
          </a:xfrm>
          <a:prstGeom prst="rect">
            <a:avLst/>
          </a:prstGeom>
          <a:ln w="38100" cap="sq">
            <a:noFill/>
            <a:prstDash val="solid"/>
            <a:miter lim="800000"/>
          </a:ln>
          <a:effectLst/>
        </p:spPr>
      </p:pic>
      <p:sp>
        <p:nvSpPr>
          <p:cNvPr id="5"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Liang-</a:t>
            </a:r>
            <a:r>
              <a:rPr lang="en-US" sz="3600" b="1" dirty="0" err="1" smtClean="0">
                <a:solidFill>
                  <a:srgbClr val="FFC000"/>
                </a:solidFill>
                <a:latin typeface="Times New Roman" pitchFamily="18" charset="0"/>
                <a:cs typeface="Times New Roman" pitchFamily="18" charset="0"/>
              </a:rPr>
              <a:t>Barsky</a:t>
            </a:r>
            <a:r>
              <a:rPr lang="en-US" sz="3600" b="1" dirty="0" smtClean="0">
                <a:solidFill>
                  <a:srgbClr val="FFC000"/>
                </a:solidFill>
                <a:latin typeface="Times New Roman" pitchFamily="18" charset="0"/>
                <a:cs typeface="Times New Roman" pitchFamily="18" charset="0"/>
              </a:rPr>
              <a:t> Line Clipping Algorithm</a:t>
            </a: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We have </a:t>
            </a:r>
            <a:r>
              <a:rPr lang="en-US" sz="2000" dirty="0" err="1" smtClean="0">
                <a:latin typeface="Times New Roman" pitchFamily="18" charset="0"/>
                <a:cs typeface="Times New Roman" pitchFamily="18" charset="0"/>
              </a:rPr>
              <a:t>u</a:t>
            </a:r>
            <a:r>
              <a:rPr lang="en-US" sz="1400" dirty="0" err="1" smtClean="0">
                <a:latin typeface="Times New Roman" pitchFamily="18" charset="0"/>
                <a:cs typeface="Times New Roman" pitchFamily="18" charset="0"/>
              </a:rPr>
              <a:t>min</a:t>
            </a:r>
            <a:r>
              <a:rPr lang="en-US" sz="2000" dirty="0" smtClean="0">
                <a:latin typeface="Times New Roman" pitchFamily="18" charset="0"/>
                <a:cs typeface="Times New Roman" pitchFamily="18" charset="0"/>
              </a:rPr>
              <a:t> = 1/4 and </a:t>
            </a:r>
            <a:r>
              <a:rPr lang="en-US" sz="2000" dirty="0" err="1" smtClean="0">
                <a:latin typeface="Times New Roman" pitchFamily="18" charset="0"/>
                <a:cs typeface="Times New Roman" pitchFamily="18" charset="0"/>
              </a:rPr>
              <a:t>u</a:t>
            </a:r>
            <a:r>
              <a:rPr lang="en-US" sz="1400" dirty="0" err="1" smtClean="0">
                <a:latin typeface="Times New Roman" pitchFamily="18" charset="0"/>
                <a:cs typeface="Times New Roman" pitchFamily="18" charset="0"/>
              </a:rPr>
              <a:t>max</a:t>
            </a:r>
            <a:r>
              <a:rPr lang="en-US" sz="2000" dirty="0" smtClean="0">
                <a:latin typeface="Times New Roman" pitchFamily="18" charset="0"/>
                <a:cs typeface="Times New Roman" pitchFamily="18" charset="0"/>
              </a:rPr>
              <a:t> = 3/4 </a:t>
            </a:r>
          </a:p>
          <a:p>
            <a:pPr>
              <a:lnSpc>
                <a:spcPct val="150000"/>
              </a:lnSpc>
            </a:pPr>
            <a:r>
              <a:rPr lang="en-US" sz="2000" dirty="0" smtClean="0">
                <a:latin typeface="Times New Roman" pitchFamily="18" charset="0"/>
                <a:cs typeface="Times New Roman" pitchFamily="18" charset="0"/>
              </a:rPr>
              <a:t>P</a:t>
            </a:r>
            <a:r>
              <a:rPr lang="en-US" sz="1400" dirty="0" smtClean="0">
                <a:latin typeface="Times New Roman" pitchFamily="18" charset="0"/>
                <a:cs typeface="Times New Roman" pitchFamily="18" charset="0"/>
              </a:rPr>
              <a:t>end </a:t>
            </a:r>
            <a:r>
              <a:rPr lang="en-US" sz="2000" dirty="0" smtClean="0">
                <a:latin typeface="Times New Roman" pitchFamily="18" charset="0"/>
                <a:cs typeface="Times New Roman" pitchFamily="18" charset="0"/>
              </a:rPr>
              <a:t>- P</a:t>
            </a:r>
            <a:r>
              <a:rPr lang="en-US" sz="14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(15+5,9-3) = (20,6) </a:t>
            </a:r>
          </a:p>
          <a:p>
            <a:pPr>
              <a:lnSpc>
                <a:spcPct val="150000"/>
              </a:lnSpc>
            </a:pPr>
            <a:r>
              <a:rPr lang="en-US" sz="2000" dirty="0" smtClean="0">
                <a:latin typeface="Times New Roman" pitchFamily="18" charset="0"/>
                <a:cs typeface="Times New Roman" pitchFamily="18" charset="0"/>
              </a:rPr>
              <a:t> If </a:t>
            </a:r>
            <a:r>
              <a:rPr lang="en-US" sz="2000" dirty="0" err="1" smtClean="0">
                <a:latin typeface="Times New Roman" pitchFamily="18" charset="0"/>
                <a:cs typeface="Times New Roman" pitchFamily="18" charset="0"/>
              </a:rPr>
              <a:t>u</a:t>
            </a:r>
            <a:r>
              <a:rPr lang="en-US" sz="1400" dirty="0" err="1" smtClean="0">
                <a:latin typeface="Times New Roman" pitchFamily="18" charset="0"/>
                <a:cs typeface="Times New Roman" pitchFamily="18" charset="0"/>
              </a:rPr>
              <a:t>min</a:t>
            </a:r>
            <a:r>
              <a:rPr lang="en-US" sz="2000" dirty="0" smtClean="0">
                <a:latin typeface="Times New Roman" pitchFamily="18" charset="0"/>
                <a:cs typeface="Times New Roman" pitchFamily="18" charset="0"/>
              </a:rPr>
              <a:t> &lt; </a:t>
            </a:r>
            <a:r>
              <a:rPr lang="en-US" sz="2000" dirty="0" err="1" smtClean="0">
                <a:latin typeface="Times New Roman" pitchFamily="18" charset="0"/>
                <a:cs typeface="Times New Roman" pitchFamily="18" charset="0"/>
              </a:rPr>
              <a:t>u</a:t>
            </a:r>
            <a:r>
              <a:rPr lang="en-US" sz="1400" dirty="0" err="1" smtClean="0">
                <a:latin typeface="Times New Roman" pitchFamily="18" charset="0"/>
                <a:cs typeface="Times New Roman" pitchFamily="18" charset="0"/>
              </a:rPr>
              <a:t>max</a:t>
            </a:r>
            <a:r>
              <a:rPr lang="en-US" sz="2000" dirty="0" smtClean="0">
                <a:latin typeface="Times New Roman" pitchFamily="18" charset="0"/>
                <a:cs typeface="Times New Roman" pitchFamily="18" charset="0"/>
              </a:rPr>
              <a:t> , there is a line segment </a:t>
            </a:r>
          </a:p>
          <a:p>
            <a:pPr>
              <a:lnSpc>
                <a:spcPct val="150000"/>
              </a:lnSpc>
              <a:buNone/>
            </a:pPr>
            <a:r>
              <a:rPr lang="en-US" sz="2000" dirty="0" smtClean="0">
                <a:latin typeface="Times New Roman" pitchFamily="18" charset="0"/>
                <a:cs typeface="Times New Roman" pitchFamily="18" charset="0"/>
              </a:rPr>
              <a:t>		 -compute endpoints by substituting u values </a:t>
            </a:r>
          </a:p>
          <a:p>
            <a:pPr>
              <a:lnSpc>
                <a:spcPct val="150000"/>
              </a:lnSpc>
            </a:pPr>
            <a:r>
              <a:rPr lang="en-US" sz="2000" dirty="0" smtClean="0">
                <a:latin typeface="Times New Roman" pitchFamily="18" charset="0"/>
                <a:cs typeface="Times New Roman" pitchFamily="18" charset="0"/>
              </a:rPr>
              <a:t> Draw a line from (-5+(20)·(1/4), 3+(6)·(1/4))</a:t>
            </a:r>
          </a:p>
          <a:p>
            <a:pPr>
              <a:lnSpc>
                <a:spcPct val="150000"/>
              </a:lnSpc>
              <a:buNone/>
            </a:pPr>
            <a:r>
              <a:rPr lang="en-US" sz="2000" dirty="0" smtClean="0">
                <a:latin typeface="Times New Roman" pitchFamily="18" charset="0"/>
                <a:cs typeface="Times New Roman" pitchFamily="18" charset="0"/>
              </a:rPr>
              <a:t>	to </a:t>
            </a:r>
          </a:p>
          <a:p>
            <a:pPr>
              <a:lnSpc>
                <a:spcPct val="150000"/>
              </a:lnSpc>
              <a:buNone/>
            </a:pPr>
            <a:r>
              <a:rPr lang="en-US" sz="2000" dirty="0" smtClean="0">
                <a:latin typeface="Times New Roman" pitchFamily="18" charset="0"/>
                <a:cs typeface="Times New Roman" pitchFamily="18" charset="0"/>
              </a:rPr>
              <a:t>			      (-5+(20)·(3/4), 3+(6)·(3/4))</a:t>
            </a:r>
            <a:endParaRPr lang="en-US" sz="2000" dirty="0">
              <a:latin typeface="Times New Roman" pitchFamily="18" charset="0"/>
              <a:cs typeface="Times New Roman" pitchFamily="18" charset="0"/>
            </a:endParaRPr>
          </a:p>
        </p:txBody>
      </p:sp>
      <p:sp>
        <p:nvSpPr>
          <p:cNvPr id="4" name="Title 1"/>
          <p:cNvSpPr txBox="1">
            <a:spLocks/>
          </p:cNvSpPr>
          <p:nvPr/>
        </p:nvSpPr>
        <p:spPr>
          <a:xfrm>
            <a:off x="35496"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smtClean="0">
                <a:ln>
                  <a:noFill/>
                </a:ln>
                <a:solidFill>
                  <a:srgbClr val="FFC000"/>
                </a:solidFill>
                <a:effectLst/>
                <a:uLnTx/>
                <a:uFillTx/>
                <a:latin typeface="Times New Roman" pitchFamily="18" charset="0"/>
                <a:ea typeface="+mj-ea"/>
                <a:cs typeface="Times New Roman" pitchFamily="18" charset="0"/>
              </a:rPr>
              <a:t>Liang-Barsky Line Clipping Algorithm</a:t>
            </a:r>
            <a:r>
              <a:rPr kumimoji="0" lang="en-US" sz="4400" b="1" i="0" u="none" strike="noStrike" kern="1200" cap="none" spc="0" normalizeH="0" baseline="0" noProof="0" smtClean="0">
                <a:ln>
                  <a:noFill/>
                </a:ln>
                <a:solidFill>
                  <a:schemeClr val="tx1"/>
                </a:solidFill>
                <a:effectLst/>
                <a:uLnTx/>
                <a:uFillTx/>
                <a:latin typeface="+mj-lt"/>
                <a:ea typeface="+mj-ea"/>
                <a:cs typeface="+mj-cs"/>
              </a:rPr>
              <a:t/>
            </a:r>
            <a:br>
              <a:rPr kumimoji="0" lang="en-US" sz="4400" b="1" i="0" u="none" strike="noStrike" kern="1200" cap="none" spc="0" normalizeH="0" baseline="0" noProof="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4785395"/>
          </a:xfrm>
        </p:spPr>
        <p:txBody>
          <a:bodyPr>
            <a:normAutofit lnSpcReduction="10000"/>
          </a:bodyPr>
          <a:lstStyle/>
          <a:p>
            <a:pPr algn="just">
              <a:lnSpc>
                <a:spcPct val="160000"/>
              </a:lnSpc>
              <a:buNone/>
            </a:pPr>
            <a:r>
              <a:rPr lang="en-US" sz="2000" dirty="0" smtClean="0">
                <a:latin typeface="Times New Roman" pitchFamily="18" charset="0"/>
                <a:cs typeface="Times New Roman" pitchFamily="18" charset="0"/>
              </a:rPr>
              <a:t>	In a polygon, all lines are connected. Lines can be a combination of edges and vertices, which together form a polygon. A polygon refers to a two-dimensional architecture made up of a number of straight lines.</a:t>
            </a:r>
          </a:p>
          <a:p>
            <a:pPr>
              <a:lnSpc>
                <a:spcPct val="160000"/>
              </a:lnSpc>
              <a:buNone/>
            </a:pPr>
            <a:r>
              <a:rPr lang="en-US" sz="2000" b="1" dirty="0" smtClean="0">
                <a:latin typeface="Times New Roman" pitchFamily="18" charset="0"/>
                <a:cs typeface="Times New Roman" pitchFamily="18" charset="0"/>
              </a:rPr>
              <a:t>Some Examples of the polygon:</a:t>
            </a:r>
            <a:endParaRPr lang="en-US" sz="2000" dirty="0" smtClean="0">
              <a:latin typeface="Times New Roman" pitchFamily="18" charset="0"/>
              <a:cs typeface="Times New Roman" pitchFamily="18" charset="0"/>
            </a:endParaRPr>
          </a:p>
          <a:p>
            <a:pPr>
              <a:lnSpc>
                <a:spcPct val="160000"/>
              </a:lnSpc>
            </a:pPr>
            <a:r>
              <a:rPr lang="en-US" sz="2000" dirty="0" smtClean="0">
                <a:latin typeface="Times New Roman" pitchFamily="18" charset="0"/>
                <a:cs typeface="Times New Roman" pitchFamily="18" charset="0"/>
              </a:rPr>
              <a:t>Triangles</a:t>
            </a:r>
          </a:p>
          <a:p>
            <a:pPr>
              <a:lnSpc>
                <a:spcPct val="160000"/>
              </a:lnSpc>
            </a:pPr>
            <a:r>
              <a:rPr lang="en-US" sz="2000" dirty="0" smtClean="0">
                <a:latin typeface="Times New Roman" pitchFamily="18" charset="0"/>
                <a:cs typeface="Times New Roman" pitchFamily="18" charset="0"/>
              </a:rPr>
              <a:t>Pentagons</a:t>
            </a:r>
          </a:p>
          <a:p>
            <a:pPr>
              <a:lnSpc>
                <a:spcPct val="160000"/>
              </a:lnSpc>
            </a:pPr>
            <a:r>
              <a:rPr lang="en-US" sz="2000" dirty="0" smtClean="0">
                <a:latin typeface="Times New Roman" pitchFamily="18" charset="0"/>
                <a:cs typeface="Times New Roman" pitchFamily="18" charset="0"/>
              </a:rPr>
              <a:t>Hexagons</a:t>
            </a:r>
          </a:p>
          <a:p>
            <a:pPr>
              <a:lnSpc>
                <a:spcPct val="160000"/>
              </a:lnSpc>
            </a:pPr>
            <a:r>
              <a:rPr lang="en-US" sz="2000" dirty="0" smtClean="0">
                <a:latin typeface="Times New Roman" pitchFamily="18" charset="0"/>
                <a:cs typeface="Times New Roman" pitchFamily="18" charset="0"/>
              </a:rPr>
              <a:t>Quadrilaterals</a:t>
            </a:r>
          </a:p>
          <a:p>
            <a:pPr>
              <a:lnSpc>
                <a:spcPct val="160000"/>
              </a:lnSpc>
            </a:pPr>
            <a:r>
              <a:rPr lang="en-US" sz="2000" dirty="0" smtClean="0">
                <a:latin typeface="Times New Roman" pitchFamily="18" charset="0"/>
                <a:cs typeface="Times New Roman" pitchFamily="18" charset="0"/>
              </a:rPr>
              <a:t>The polygon’s name defines how many sides the architecture contains.</a:t>
            </a:r>
          </a:p>
          <a:p>
            <a:pPr algn="just">
              <a:lnSpc>
                <a:spcPct val="150000"/>
              </a:lnSpc>
              <a:buNone/>
            </a:pPr>
            <a:endParaRPr lang="en-US" sz="2000" dirty="0">
              <a:latin typeface="Times New Roman" pitchFamily="18" charset="0"/>
              <a:cs typeface="Times New Roman" pitchFamily="18" charset="0"/>
            </a:endParaRPr>
          </a:p>
        </p:txBody>
      </p:sp>
      <p:sp>
        <p:nvSpPr>
          <p:cNvPr id="4" name="Rectangle 3"/>
          <p:cNvSpPr/>
          <p:nvPr/>
        </p:nvSpPr>
        <p:spPr>
          <a:xfrm>
            <a:off x="2366279" y="260648"/>
            <a:ext cx="3225563"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a:bodyPr>
          <a:lstStyle/>
          <a:p>
            <a:r>
              <a:rPr lang="en-US" sz="2000" b="1" dirty="0" smtClean="0">
                <a:latin typeface="Times New Roman" pitchFamily="18" charset="0"/>
                <a:cs typeface="Times New Roman" pitchFamily="18" charset="0"/>
              </a:rPr>
              <a:t>Triangle: </a:t>
            </a:r>
            <a:r>
              <a:rPr lang="en-US" sz="2000" dirty="0" smtClean="0">
                <a:latin typeface="Times New Roman" pitchFamily="18" charset="0"/>
                <a:cs typeface="Times New Roman" pitchFamily="18" charset="0"/>
              </a:rPr>
              <a:t>It has three sides.</a:t>
            </a: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Pentagon: </a:t>
            </a:r>
            <a:r>
              <a:rPr lang="en-US" sz="2000" dirty="0" smtClean="0">
                <a:latin typeface="Times New Roman" pitchFamily="18" charset="0"/>
                <a:cs typeface="Times New Roman" pitchFamily="18" charset="0"/>
              </a:rPr>
              <a:t>A pentagon has five sides.</a:t>
            </a:r>
            <a:endParaRPr lang="en-US" sz="2000" dirty="0">
              <a:latin typeface="Times New Roman" pitchFamily="18" charset="0"/>
              <a:cs typeface="Times New Roman" pitchFamily="18" charset="0"/>
            </a:endParaRPr>
          </a:p>
        </p:txBody>
      </p:sp>
      <p:sp>
        <p:nvSpPr>
          <p:cNvPr id="4" name="Rectangle 3"/>
          <p:cNvSpPr/>
          <p:nvPr/>
        </p:nvSpPr>
        <p:spPr>
          <a:xfrm>
            <a:off x="2366279" y="323945"/>
            <a:ext cx="3225563"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Polygon Clipping</a:t>
            </a:r>
          </a:p>
        </p:txBody>
      </p:sp>
      <p:pic>
        <p:nvPicPr>
          <p:cNvPr id="332802" name="Picture 2" descr="Polygon Clipping"/>
          <p:cNvPicPr>
            <a:picLocks noChangeAspect="1" noChangeArrowheads="1"/>
          </p:cNvPicPr>
          <p:nvPr/>
        </p:nvPicPr>
        <p:blipFill>
          <a:blip r:embed="rId2" cstate="print"/>
          <a:srcRect/>
          <a:stretch>
            <a:fillRect/>
          </a:stretch>
        </p:blipFill>
        <p:spPr bwMode="auto">
          <a:xfrm>
            <a:off x="3347864" y="1556792"/>
            <a:ext cx="2232248" cy="2007754"/>
          </a:xfrm>
          <a:prstGeom prst="rect">
            <a:avLst/>
          </a:prstGeom>
          <a:noFill/>
        </p:spPr>
      </p:pic>
      <p:pic>
        <p:nvPicPr>
          <p:cNvPr id="332804" name="Picture 4" descr="Polygon Clipping2"/>
          <p:cNvPicPr>
            <a:picLocks noChangeAspect="1" noChangeArrowheads="1"/>
          </p:cNvPicPr>
          <p:nvPr/>
        </p:nvPicPr>
        <p:blipFill>
          <a:blip r:embed="rId3" cstate="print"/>
          <a:srcRect/>
          <a:stretch>
            <a:fillRect/>
          </a:stretch>
        </p:blipFill>
        <p:spPr bwMode="auto">
          <a:xfrm>
            <a:off x="3375645" y="4328119"/>
            <a:ext cx="2276475" cy="1981201"/>
          </a:xfrm>
          <a:prstGeom prst="rect">
            <a:avLst/>
          </a:prstGeom>
          <a:noFill/>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4525963"/>
          </a:xfrm>
        </p:spPr>
        <p:txBody>
          <a:bodyPr>
            <a:normAutofit/>
          </a:bodyPr>
          <a:lstStyle/>
          <a:p>
            <a:r>
              <a:rPr lang="en-US" sz="2000" b="1" dirty="0" smtClean="0">
                <a:latin typeface="Times New Roman" pitchFamily="18" charset="0"/>
                <a:cs typeface="Times New Roman" pitchFamily="18" charset="0"/>
              </a:rPr>
              <a:t>Hexagon: </a:t>
            </a:r>
            <a:r>
              <a:rPr lang="en-US" sz="2000" dirty="0" smtClean="0">
                <a:latin typeface="Times New Roman" pitchFamily="18" charset="0"/>
                <a:cs typeface="Times New Roman" pitchFamily="18" charset="0"/>
              </a:rPr>
              <a:t>It contains six sides.</a:t>
            </a: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Quadrilaterals: </a:t>
            </a:r>
            <a:r>
              <a:rPr lang="en-US" sz="2000" dirty="0" smtClean="0">
                <a:latin typeface="Times New Roman" pitchFamily="18" charset="0"/>
                <a:cs typeface="Times New Roman" pitchFamily="18" charset="0"/>
              </a:rPr>
              <a:t>It contains four sides.</a:t>
            </a:r>
            <a:endParaRPr lang="en-US" sz="2000" dirty="0">
              <a:latin typeface="Times New Roman" pitchFamily="18" charset="0"/>
              <a:cs typeface="Times New Roman" pitchFamily="18" charset="0"/>
            </a:endParaRPr>
          </a:p>
        </p:txBody>
      </p:sp>
      <p:sp>
        <p:nvSpPr>
          <p:cNvPr id="4" name="Rectangle 3"/>
          <p:cNvSpPr/>
          <p:nvPr/>
        </p:nvSpPr>
        <p:spPr>
          <a:xfrm>
            <a:off x="2366279" y="323945"/>
            <a:ext cx="3225563"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Polygon Clipping</a:t>
            </a:r>
          </a:p>
        </p:txBody>
      </p:sp>
      <p:pic>
        <p:nvPicPr>
          <p:cNvPr id="339970" name="Picture 2" descr="Polygon Clipping3"/>
          <p:cNvPicPr>
            <a:picLocks noChangeAspect="1" noChangeArrowheads="1"/>
          </p:cNvPicPr>
          <p:nvPr/>
        </p:nvPicPr>
        <p:blipFill>
          <a:blip r:embed="rId2" cstate="print"/>
          <a:srcRect/>
          <a:stretch>
            <a:fillRect/>
          </a:stretch>
        </p:blipFill>
        <p:spPr bwMode="auto">
          <a:xfrm>
            <a:off x="3054846" y="1556792"/>
            <a:ext cx="2381250" cy="2352675"/>
          </a:xfrm>
          <a:prstGeom prst="rect">
            <a:avLst/>
          </a:prstGeom>
          <a:noFill/>
        </p:spPr>
      </p:pic>
      <p:pic>
        <p:nvPicPr>
          <p:cNvPr id="339972" name="Picture 4" descr="Polygon Clipping4"/>
          <p:cNvPicPr>
            <a:picLocks noChangeAspect="1" noChangeArrowheads="1"/>
          </p:cNvPicPr>
          <p:nvPr/>
        </p:nvPicPr>
        <p:blipFill>
          <a:blip r:embed="rId3" cstate="print"/>
          <a:srcRect/>
          <a:stretch>
            <a:fillRect/>
          </a:stretch>
        </p:blipFill>
        <p:spPr bwMode="auto">
          <a:xfrm>
            <a:off x="3059832" y="4653136"/>
            <a:ext cx="2381250" cy="1800225"/>
          </a:xfrm>
          <a:prstGeom prst="rect">
            <a:avLst/>
          </a:prstGeom>
          <a:noFill/>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775245"/>
            <a:ext cx="8229600" cy="4525963"/>
          </a:xfrm>
        </p:spPr>
        <p:txBody>
          <a:bodyPr>
            <a:normAutofit/>
          </a:bodyPr>
          <a:lstStyle/>
          <a:p>
            <a:pPr algn="just">
              <a:lnSpc>
                <a:spcPct val="160000"/>
              </a:lnSpc>
              <a:buNone/>
            </a:pPr>
            <a:r>
              <a:rPr lang="en-US" sz="2000" b="1" dirty="0" smtClean="0">
                <a:latin typeface="Times New Roman" pitchFamily="18" charset="0"/>
                <a:cs typeface="Times New Roman" pitchFamily="18" charset="0"/>
              </a:rPr>
              <a:t>Types of Polygon</a:t>
            </a:r>
            <a:endParaRPr lang="en-US" sz="2000" dirty="0" smtClean="0">
              <a:latin typeface="Times New Roman" pitchFamily="18" charset="0"/>
              <a:cs typeface="Times New Roman" pitchFamily="18" charset="0"/>
            </a:endParaRPr>
          </a:p>
          <a:p>
            <a:pPr algn="just">
              <a:lnSpc>
                <a:spcPct val="160000"/>
              </a:lnSpc>
            </a:pPr>
            <a:r>
              <a:rPr lang="en-US" sz="2000" dirty="0" smtClean="0">
                <a:latin typeface="Times New Roman" pitchFamily="18" charset="0"/>
                <a:cs typeface="Times New Roman" pitchFamily="18" charset="0"/>
              </a:rPr>
              <a:t>There are two basic types of polygon-</a:t>
            </a:r>
          </a:p>
          <a:p>
            <a:pPr lvl="2" algn="just">
              <a:lnSpc>
                <a:spcPct val="160000"/>
              </a:lnSpc>
            </a:pPr>
            <a:r>
              <a:rPr lang="en-US" sz="2000" b="1" dirty="0" smtClean="0">
                <a:latin typeface="Times New Roman" pitchFamily="18" charset="0"/>
                <a:cs typeface="Times New Roman" pitchFamily="18" charset="0"/>
              </a:rPr>
              <a:t>Concave Polygon</a:t>
            </a:r>
            <a:endParaRPr lang="en-US" sz="2000" dirty="0" smtClean="0">
              <a:latin typeface="Times New Roman" pitchFamily="18" charset="0"/>
              <a:cs typeface="Times New Roman" pitchFamily="18" charset="0"/>
            </a:endParaRPr>
          </a:p>
          <a:p>
            <a:pPr lvl="2" algn="just">
              <a:lnSpc>
                <a:spcPct val="160000"/>
              </a:lnSpc>
            </a:pPr>
            <a:r>
              <a:rPr lang="en-US" sz="2000" b="1" dirty="0" smtClean="0">
                <a:latin typeface="Times New Roman" pitchFamily="18" charset="0"/>
                <a:cs typeface="Times New Roman" pitchFamily="18" charset="0"/>
              </a:rPr>
              <a:t>Convex Polygon</a:t>
            </a:r>
            <a:endParaRPr lang="en-US" sz="2000" dirty="0" smtClean="0">
              <a:latin typeface="Times New Roman" pitchFamily="18" charset="0"/>
              <a:cs typeface="Times New Roman" pitchFamily="18" charset="0"/>
            </a:endParaRPr>
          </a:p>
          <a:p>
            <a:pPr algn="just">
              <a:lnSpc>
                <a:spcPct val="160000"/>
              </a:lnSpc>
            </a:pPr>
            <a:r>
              <a:rPr lang="en-US" sz="2000" b="1" dirty="0" smtClean="0">
                <a:latin typeface="Times New Roman" pitchFamily="18" charset="0"/>
                <a:cs typeface="Times New Roman" pitchFamily="18" charset="0"/>
              </a:rPr>
              <a:t>Concave Polygon: </a:t>
            </a:r>
            <a:r>
              <a:rPr lang="en-US" sz="2000" dirty="0" smtClean="0">
                <a:latin typeface="Times New Roman" pitchFamily="18" charset="0"/>
                <a:cs typeface="Times New Roman" pitchFamily="18" charset="0"/>
              </a:rPr>
              <a:t>The concave polygon does not have any part of its diagonals in its exterior. In a concave polygon, at least one angle should be greater than 180° (angle &gt;180°). </a:t>
            </a:r>
            <a:r>
              <a:rPr lang="en-US" sz="2600" dirty="0" smtClean="0">
                <a:latin typeface="Times New Roman" pitchFamily="18" charset="0"/>
                <a:cs typeface="Times New Roman" pitchFamily="18" charset="0"/>
              </a:rPr>
              <a:t> </a:t>
            </a:r>
          </a:p>
          <a:p>
            <a:pPr algn="just">
              <a:lnSpc>
                <a:spcPct val="160000"/>
              </a:lnSpc>
            </a:pPr>
            <a:endParaRPr lang="en-IN" sz="2600" dirty="0" smtClean="0">
              <a:latin typeface="Times New Roman" pitchFamily="18" charset="0"/>
              <a:cs typeface="Times New Roman" pitchFamily="18" charset="0"/>
            </a:endParaRPr>
          </a:p>
          <a:p>
            <a:pPr algn="just">
              <a:lnSpc>
                <a:spcPct val="160000"/>
              </a:lnSpc>
            </a:pPr>
            <a:endParaRPr lang="en-US" sz="2600" dirty="0" smtClean="0">
              <a:latin typeface="Times New Roman" pitchFamily="18" charset="0"/>
              <a:cs typeface="Times New Roman" pitchFamily="18" charset="0"/>
            </a:endParaRPr>
          </a:p>
          <a:p>
            <a:pPr>
              <a:buNone/>
            </a:pPr>
            <a:endParaRPr lang="en-US" dirty="0"/>
          </a:p>
        </p:txBody>
      </p:sp>
      <p:pic>
        <p:nvPicPr>
          <p:cNvPr id="340994" name="Picture 2" descr="Polygon Clipping5"/>
          <p:cNvPicPr>
            <a:picLocks noChangeAspect="1" noChangeArrowheads="1"/>
          </p:cNvPicPr>
          <p:nvPr/>
        </p:nvPicPr>
        <p:blipFill>
          <a:blip r:embed="rId2" cstate="print"/>
          <a:srcRect/>
          <a:stretch>
            <a:fillRect/>
          </a:stretch>
        </p:blipFill>
        <p:spPr bwMode="auto">
          <a:xfrm>
            <a:off x="3275856" y="4581128"/>
            <a:ext cx="2949808" cy="1989729"/>
          </a:xfrm>
          <a:prstGeom prst="rect">
            <a:avLst/>
          </a:prstGeom>
          <a:noFill/>
        </p:spPr>
      </p:pic>
      <p:sp>
        <p:nvSpPr>
          <p:cNvPr id="5" name="Rectangle 4"/>
          <p:cNvSpPr/>
          <p:nvPr/>
        </p:nvSpPr>
        <p:spPr>
          <a:xfrm>
            <a:off x="2426557" y="260648"/>
            <a:ext cx="3225563"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764704"/>
            <a:ext cx="8229600" cy="5400600"/>
          </a:xfrm>
        </p:spPr>
        <p:txBody>
          <a:bodyPr>
            <a:noAutofit/>
          </a:bodyPr>
          <a:lstStyle/>
          <a:p>
            <a:pPr algn="just">
              <a:lnSpc>
                <a:spcPct val="170000"/>
              </a:lnSpc>
              <a:buNone/>
            </a:pPr>
            <a:r>
              <a:rPr lang="en-US" sz="2000" b="1" dirty="0" smtClean="0">
                <a:latin typeface="Times New Roman" pitchFamily="18" charset="0"/>
                <a:cs typeface="Times New Roman" pitchFamily="18" charset="0"/>
              </a:rPr>
              <a:t>Convex Polygon: </a:t>
            </a:r>
            <a:r>
              <a:rPr lang="en-US" sz="2000" dirty="0" smtClean="0">
                <a:latin typeface="Times New Roman" pitchFamily="18" charset="0"/>
                <a:cs typeface="Times New Roman" pitchFamily="18" charset="0"/>
              </a:rPr>
              <a:t>The convex polygon has at least one part of diagonal in its exterior. In a convex polygon, all the angles should be less than 180° (angle&lt;180°).  </a:t>
            </a:r>
          </a:p>
          <a:p>
            <a:pPr algn="just">
              <a:lnSpc>
                <a:spcPct val="170000"/>
              </a:lnSpc>
              <a:buNone/>
            </a:pPr>
            <a:endParaRPr lang="en-US" sz="2000" b="1" dirty="0" smtClean="0">
              <a:latin typeface="Times New Roman" pitchFamily="18" charset="0"/>
              <a:cs typeface="Times New Roman" pitchFamily="18" charset="0"/>
            </a:endParaRPr>
          </a:p>
          <a:p>
            <a:pPr algn="just">
              <a:lnSpc>
                <a:spcPct val="170000"/>
              </a:lnSpc>
              <a:buNone/>
            </a:pPr>
            <a:r>
              <a:rPr lang="en-US" sz="2000" b="1" dirty="0" smtClean="0">
                <a:latin typeface="Times New Roman" pitchFamily="18" charset="0"/>
                <a:cs typeface="Times New Roman" pitchFamily="18" charset="0"/>
              </a:rPr>
              <a:t>Polygon Clipping</a:t>
            </a:r>
            <a:endParaRPr lang="en-US" sz="2000" dirty="0" smtClean="0">
              <a:latin typeface="Times New Roman" pitchFamily="18" charset="0"/>
              <a:cs typeface="Times New Roman" pitchFamily="18" charset="0"/>
            </a:endParaRPr>
          </a:p>
          <a:p>
            <a:pPr algn="just">
              <a:lnSpc>
                <a:spcPct val="170000"/>
              </a:lnSpc>
              <a:buNone/>
            </a:pPr>
            <a:r>
              <a:rPr lang="en-US" sz="2000" dirty="0" smtClean="0">
                <a:latin typeface="Times New Roman" pitchFamily="18" charset="0"/>
                <a:cs typeface="Times New Roman" pitchFamily="18" charset="0"/>
              </a:rPr>
              <a:t>	Polygon clipping is a process in which we only consider the part which is inside the view pane or window. We will remove or clip the part that is outside the window. We will use the following algorithms for polygon clipping-</a:t>
            </a:r>
          </a:p>
          <a:p>
            <a:pPr lvl="2" algn="just"/>
            <a:r>
              <a:rPr lang="en-US" sz="2000" b="1" dirty="0" smtClean="0">
                <a:latin typeface="Times New Roman" pitchFamily="18" charset="0"/>
                <a:cs typeface="Times New Roman" pitchFamily="18" charset="0"/>
              </a:rPr>
              <a:t>Sutherland-Hodgeman polygon clipping algorithm</a:t>
            </a:r>
            <a:endParaRPr lang="en-US" sz="2000" dirty="0" smtClean="0">
              <a:latin typeface="Times New Roman" pitchFamily="18" charset="0"/>
              <a:cs typeface="Times New Roman" pitchFamily="18" charset="0"/>
            </a:endParaRPr>
          </a:p>
          <a:p>
            <a:pPr lvl="2" algn="just"/>
            <a:r>
              <a:rPr lang="en-US" sz="2000" b="1" dirty="0" err="1" smtClean="0">
                <a:latin typeface="Times New Roman" pitchFamily="18" charset="0"/>
                <a:cs typeface="Times New Roman" pitchFamily="18" charset="0"/>
              </a:rPr>
              <a:t>Weiler</a:t>
            </a:r>
            <a:r>
              <a:rPr lang="en-US" sz="2000" b="1" dirty="0" smtClean="0">
                <a:latin typeface="Times New Roman" pitchFamily="18" charset="0"/>
                <a:cs typeface="Times New Roman" pitchFamily="18" charset="0"/>
              </a:rPr>
              <a:t>-Atherton polygon clipping algorithm</a:t>
            </a:r>
            <a:endParaRPr lang="en-US" sz="2000" dirty="0" smtClean="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pic>
        <p:nvPicPr>
          <p:cNvPr id="342018" name="Picture 2" descr="Polygon Clipping6"/>
          <p:cNvPicPr>
            <a:picLocks noChangeAspect="1" noChangeArrowheads="1"/>
          </p:cNvPicPr>
          <p:nvPr/>
        </p:nvPicPr>
        <p:blipFill>
          <a:blip r:embed="rId2" cstate="print"/>
          <a:srcRect/>
          <a:stretch>
            <a:fillRect/>
          </a:stretch>
        </p:blipFill>
        <p:spPr bwMode="auto">
          <a:xfrm>
            <a:off x="3851920" y="1833592"/>
            <a:ext cx="1944216" cy="1792603"/>
          </a:xfrm>
          <a:prstGeom prst="rect">
            <a:avLst/>
          </a:prstGeom>
          <a:noFill/>
        </p:spPr>
      </p:pic>
      <p:sp>
        <p:nvSpPr>
          <p:cNvPr id="5" name="Rectangle 4"/>
          <p:cNvSpPr/>
          <p:nvPr/>
        </p:nvSpPr>
        <p:spPr>
          <a:xfrm>
            <a:off x="2426557" y="260648"/>
            <a:ext cx="3225563" cy="584775"/>
          </a:xfrm>
          <a:prstGeom prst="rect">
            <a:avLst/>
          </a:prstGeom>
        </p:spPr>
        <p:txBody>
          <a:bodyPr wrap="none">
            <a:spAutoFit/>
          </a:bodyPr>
          <a:lstStyle/>
          <a:p>
            <a:pPr algn="ctr">
              <a:buNone/>
            </a:pPr>
            <a:r>
              <a:rPr lang="en-IN"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3885"/>
            <a:ext cx="8229600" cy="5721499"/>
          </a:xfrm>
        </p:spPr>
        <p:txBody>
          <a:bodyPr>
            <a:normAutofit/>
          </a:bodyPr>
          <a:lstStyle/>
          <a:p>
            <a:pPr algn="just">
              <a:lnSpc>
                <a:spcPct val="150000"/>
              </a:lnSpc>
            </a:pP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polygon can also be clipped by specifying the clipping window. </a:t>
            </a: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Sutherland </a:t>
            </a:r>
            <a:r>
              <a:rPr lang="en-US" sz="2000" dirty="0">
                <a:latin typeface="Times New Roman" pitchFamily="18" charset="0"/>
                <a:cs typeface="Times New Roman" pitchFamily="18" charset="0"/>
              </a:rPr>
              <a:t>Hodgeman polygon clipping algorithm is used for polygon clipping. </a:t>
            </a: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this algorithm, all the vertices of the polygon are clipped against each edge of the clipping window.</a:t>
            </a:r>
          </a:p>
          <a:p>
            <a:pPr algn="just">
              <a:lnSpc>
                <a:spcPct val="150000"/>
              </a:lnSpc>
            </a:pPr>
            <a:r>
              <a:rPr lang="en-US" sz="2000" dirty="0">
                <a:latin typeface="Times New Roman" pitchFamily="18" charset="0"/>
                <a:cs typeface="Times New Roman" pitchFamily="18" charset="0"/>
              </a:rPr>
              <a:t>First the polygon is clipped against the left edge of the polygon window to get new vertices of the polygon. </a:t>
            </a: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These </a:t>
            </a:r>
            <a:r>
              <a:rPr lang="en-US" sz="2000" dirty="0">
                <a:latin typeface="Times New Roman" pitchFamily="18" charset="0"/>
                <a:cs typeface="Times New Roman" pitchFamily="18" charset="0"/>
              </a:rPr>
              <a:t>new vertices are used to clip the polygon against right edge, top edge, bottom edge, of the clipping window as shown in the following figure.</a:t>
            </a:r>
          </a:p>
          <a:p>
            <a:pPr>
              <a:buNone/>
            </a:pPr>
            <a:endParaRPr lang="en-US" dirty="0"/>
          </a:p>
          <a:p>
            <a:pPr>
              <a:buNone/>
            </a:pPr>
            <a:endParaRPr lang="en-US" dirty="0"/>
          </a:p>
        </p:txBody>
      </p:sp>
      <p:sp>
        <p:nvSpPr>
          <p:cNvPr id="4" name="Rectangle 3"/>
          <p:cNvSpPr/>
          <p:nvPr/>
        </p:nvSpPr>
        <p:spPr>
          <a:xfrm>
            <a:off x="327260" y="332656"/>
            <a:ext cx="7303602" cy="584775"/>
          </a:xfrm>
          <a:prstGeom prst="rect">
            <a:avLst/>
          </a:prstGeom>
        </p:spPr>
        <p:txBody>
          <a:bodyPr wrap="none">
            <a:spAutoFit/>
          </a:bodyPr>
          <a:lstStyle/>
          <a:p>
            <a:pPr algn="ctr">
              <a:buNone/>
            </a:pPr>
            <a:r>
              <a:rPr lang="en-US" sz="3200" b="1" dirty="0" smtClean="0">
                <a:solidFill>
                  <a:srgbClr val="FFC000"/>
                </a:solidFill>
                <a:latin typeface="Times New Roman" pitchFamily="18" charset="0"/>
                <a:cs typeface="Times New Roman" pitchFamily="18" charset="0"/>
              </a:rPr>
              <a:t>Sutherland Hodgeman </a:t>
            </a:r>
            <a:r>
              <a:rPr lang="en-IN"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04256"/>
            <a:ext cx="8229600" cy="4997152"/>
          </a:xfrm>
        </p:spPr>
        <p:txBody>
          <a:bodyPr>
            <a:normAutofit/>
          </a:bodyPr>
          <a:lstStyle/>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algn="just">
              <a:lnSpc>
                <a:spcPct val="150000"/>
              </a:lnSpc>
            </a:pPr>
            <a:endParaRPr lang="en-US" sz="2200" dirty="0" smtClean="0">
              <a:latin typeface="Times New Roman" pitchFamily="18" charset="0"/>
              <a:cs typeface="Times New Roman" pitchFamily="18" charset="0"/>
            </a:endParaRPr>
          </a:p>
          <a:p>
            <a:pPr algn="just">
              <a:lnSpc>
                <a:spcPct val="150000"/>
              </a:lnSpc>
            </a:pPr>
            <a:endParaRPr lang="en-US" sz="2200" dirty="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While </a:t>
            </a:r>
            <a:r>
              <a:rPr lang="en-US" sz="2000" dirty="0">
                <a:latin typeface="Times New Roman" pitchFamily="18" charset="0"/>
                <a:cs typeface="Times New Roman" pitchFamily="18" charset="0"/>
              </a:rPr>
              <a:t>processing an edge of a polygon with clipping window, an intersection point is found if edge is not completely inside clipping window and the a partial edge from the intersection point to the outside edge is clipped. </a:t>
            </a:r>
          </a:p>
        </p:txBody>
      </p:sp>
      <p:pic>
        <p:nvPicPr>
          <p:cNvPr id="103426" name="Picture 2" descr="Polygon Before Filling"/>
          <p:cNvPicPr>
            <a:picLocks noChangeAspect="1" noChangeArrowheads="1"/>
          </p:cNvPicPr>
          <p:nvPr/>
        </p:nvPicPr>
        <p:blipFill>
          <a:blip r:embed="rId2" cstate="print"/>
          <a:srcRect/>
          <a:stretch>
            <a:fillRect/>
          </a:stretch>
        </p:blipFill>
        <p:spPr bwMode="auto">
          <a:xfrm>
            <a:off x="2771800" y="1089056"/>
            <a:ext cx="4419390" cy="2844000"/>
          </a:xfrm>
          <a:prstGeom prst="rect">
            <a:avLst/>
          </a:prstGeom>
          <a:noFill/>
        </p:spPr>
      </p:pic>
      <p:sp>
        <p:nvSpPr>
          <p:cNvPr id="5" name="Rectangle 4"/>
          <p:cNvSpPr/>
          <p:nvPr/>
        </p:nvSpPr>
        <p:spPr>
          <a:xfrm>
            <a:off x="2539403" y="323945"/>
            <a:ext cx="3225563" cy="584775"/>
          </a:xfrm>
          <a:prstGeom prst="rect">
            <a:avLst/>
          </a:prstGeom>
        </p:spPr>
        <p:txBody>
          <a:bodyPr wrap="none">
            <a:spAutoFit/>
          </a:bodyPr>
          <a:lstStyle/>
          <a:p>
            <a:pPr algn="just">
              <a:buNone/>
            </a:pPr>
            <a:r>
              <a:rPr lang="en-US"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2776"/>
            <a:ext cx="8229600" cy="5256584"/>
          </a:xfrm>
        </p:spPr>
        <p:txBody>
          <a:bodyPr>
            <a:normAutofit/>
          </a:bodyPr>
          <a:lstStyle/>
          <a:p>
            <a:pPr fontAlgn="base">
              <a:lnSpc>
                <a:spcPct val="150000"/>
              </a:lnSpc>
              <a:buNone/>
            </a:pPr>
            <a:r>
              <a:rPr lang="en-US" sz="2000" b="1" dirty="0" smtClean="0">
                <a:latin typeface="Times New Roman" pitchFamily="18" charset="0"/>
                <a:cs typeface="Times New Roman" pitchFamily="18" charset="0"/>
              </a:rPr>
              <a:t>Step-01:</a:t>
            </a:r>
          </a:p>
          <a:p>
            <a:pPr fontAlgn="base">
              <a:lnSpc>
                <a:spcPct val="150000"/>
              </a:lnSpc>
            </a:pPr>
            <a:r>
              <a:rPr lang="en-US" sz="2000" dirty="0" smtClean="0">
                <a:latin typeface="Times New Roman" pitchFamily="18" charset="0"/>
                <a:cs typeface="Times New Roman" pitchFamily="18" charset="0"/>
              </a:rPr>
              <a:t>Calculate ΔX, ΔY and M from the given input.</a:t>
            </a:r>
          </a:p>
          <a:p>
            <a:pPr fontAlgn="base">
              <a:lnSpc>
                <a:spcPct val="150000"/>
              </a:lnSpc>
            </a:pPr>
            <a:r>
              <a:rPr lang="en-US" sz="2000" dirty="0" smtClean="0">
                <a:latin typeface="Times New Roman" pitchFamily="18" charset="0"/>
                <a:cs typeface="Times New Roman" pitchFamily="18" charset="0"/>
              </a:rPr>
              <a:t>ΔX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8 – 5 = 3</a:t>
            </a:r>
          </a:p>
          <a:p>
            <a:pPr fontAlgn="base">
              <a:lnSpc>
                <a:spcPct val="150000"/>
              </a:lnSpc>
            </a:pPr>
            <a:r>
              <a:rPr lang="en-US" sz="2000" dirty="0" smtClean="0">
                <a:latin typeface="Times New Roman" pitchFamily="18" charset="0"/>
                <a:cs typeface="Times New Roman" pitchFamily="18" charset="0"/>
              </a:rPr>
              <a:t>ΔY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12 – 6 = 6</a:t>
            </a:r>
          </a:p>
          <a:p>
            <a:pPr fontAlgn="base">
              <a:lnSpc>
                <a:spcPct val="150000"/>
              </a:lnSpc>
            </a:pPr>
            <a:r>
              <a:rPr lang="en-US" sz="2000" dirty="0" smtClean="0">
                <a:latin typeface="Times New Roman" pitchFamily="18" charset="0"/>
                <a:cs typeface="Times New Roman" pitchFamily="18" charset="0"/>
              </a:rPr>
              <a:t>M = ΔY / ΔX = 6 / 3 = 2</a:t>
            </a:r>
          </a:p>
          <a:p>
            <a:pPr fontAlgn="base">
              <a:lnSpc>
                <a:spcPct val="150000"/>
              </a:lnSpc>
              <a:buNone/>
            </a:pPr>
            <a:r>
              <a:rPr lang="en-US" sz="2000" b="1" dirty="0" smtClean="0">
                <a:latin typeface="Times New Roman" pitchFamily="18" charset="0"/>
                <a:cs typeface="Times New Roman" pitchFamily="18" charset="0"/>
              </a:rPr>
              <a:t>Step-02:</a:t>
            </a:r>
          </a:p>
          <a:p>
            <a:pPr fontAlgn="base">
              <a:lnSpc>
                <a:spcPct val="150000"/>
              </a:lnSpc>
            </a:pPr>
            <a:r>
              <a:rPr lang="en-US" sz="2000" dirty="0" smtClean="0">
                <a:latin typeface="Times New Roman" pitchFamily="18" charset="0"/>
                <a:cs typeface="Times New Roman" pitchFamily="18" charset="0"/>
              </a:rPr>
              <a:t>Calculate the number of steps.</a:t>
            </a:r>
          </a:p>
          <a:p>
            <a:pPr fontAlgn="base">
              <a:lnSpc>
                <a:spcPct val="150000"/>
              </a:lnSpc>
            </a:pPr>
            <a:r>
              <a:rPr lang="en-US" sz="2000" dirty="0" smtClean="0">
                <a:latin typeface="Times New Roman" pitchFamily="18" charset="0"/>
                <a:cs typeface="Times New Roman" pitchFamily="18" charset="0"/>
              </a:rPr>
              <a:t>As |ΔX| &lt; |ΔY| = 3 &lt; 6, so number of steps = ΔY = 6</a:t>
            </a:r>
          </a:p>
          <a:p>
            <a:pPr fontAlgn="base"/>
            <a:endParaRPr lang="en-IN" sz="2000" dirty="0" smtClean="0">
              <a:latin typeface="Times New Roman" pitchFamily="18" charset="0"/>
              <a:cs typeface="Times New Roman" pitchFamily="18" charset="0"/>
            </a:endParaRPr>
          </a:p>
          <a:p>
            <a:pPr fontAlgn="base"/>
            <a:endParaRPr lang="en-US" sz="2000" dirty="0" smtClean="0">
              <a:latin typeface="Times New Roman" pitchFamily="18" charset="0"/>
              <a:cs typeface="Times New Roman" pitchFamily="18" charset="0"/>
            </a:endParaRPr>
          </a:p>
          <a:p>
            <a:pPr>
              <a:buNone/>
            </a:pPr>
            <a:endParaRPr lang="en-US" dirty="0"/>
          </a:p>
        </p:txBody>
      </p:sp>
      <p:sp>
        <p:nvSpPr>
          <p:cNvPr id="4" name="Title 1"/>
          <p:cNvSpPr txBox="1">
            <a:spLocks noGrp="1"/>
          </p:cNvSpPr>
          <p:nvPr>
            <p:ph type="title"/>
          </p:nvPr>
        </p:nvSpPr>
        <p:spPr>
          <a:xfrm>
            <a:off x="35496" y="341784"/>
            <a:ext cx="82296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80728"/>
            <a:ext cx="8229600" cy="4525963"/>
          </a:xfrm>
        </p:spPr>
        <p:txBody>
          <a:bodyPr>
            <a:normAutofit/>
          </a:bodyPr>
          <a:lstStyle/>
          <a:p>
            <a:pPr algn="just"/>
            <a:r>
              <a:rPr lang="en-US" sz="2000" dirty="0" smtClean="0">
                <a:latin typeface="Times New Roman" pitchFamily="18" charset="0"/>
                <a:cs typeface="Times New Roman" pitchFamily="18" charset="0"/>
              </a:rPr>
              <a:t>The following figures show left, right, top and bottom edge clippings</a:t>
            </a:r>
            <a:endParaRPr lang="en-US" sz="2000" dirty="0"/>
          </a:p>
        </p:txBody>
      </p:sp>
      <p:pic>
        <p:nvPicPr>
          <p:cNvPr id="106498" name="Picture 2" descr="Clipping Four Edges"/>
          <p:cNvPicPr>
            <a:picLocks noChangeAspect="1" noChangeArrowheads="1"/>
          </p:cNvPicPr>
          <p:nvPr/>
        </p:nvPicPr>
        <p:blipFill>
          <a:blip r:embed="rId2" cstate="print"/>
          <a:srcRect t="8861"/>
          <a:stretch>
            <a:fillRect/>
          </a:stretch>
        </p:blipFill>
        <p:spPr bwMode="auto">
          <a:xfrm>
            <a:off x="1979712" y="1485344"/>
            <a:ext cx="5950000" cy="5040000"/>
          </a:xfrm>
          <a:prstGeom prst="rect">
            <a:avLst/>
          </a:prstGeom>
          <a:noFill/>
        </p:spPr>
      </p:pic>
      <p:sp>
        <p:nvSpPr>
          <p:cNvPr id="4" name="Rectangle 3"/>
          <p:cNvSpPr/>
          <p:nvPr/>
        </p:nvSpPr>
        <p:spPr>
          <a:xfrm>
            <a:off x="2539403" y="260648"/>
            <a:ext cx="3225563" cy="584775"/>
          </a:xfrm>
          <a:prstGeom prst="rect">
            <a:avLst/>
          </a:prstGeom>
        </p:spPr>
        <p:txBody>
          <a:bodyPr wrap="none">
            <a:spAutoFit/>
          </a:bodyPr>
          <a:lstStyle/>
          <a:p>
            <a:pPr algn="just">
              <a:buNone/>
            </a:pPr>
            <a:r>
              <a:rPr lang="en-US" sz="3200" b="1" dirty="0" smtClean="0">
                <a:solidFill>
                  <a:srgbClr val="FFC000"/>
                </a:solidFill>
                <a:latin typeface="Times New Roman" pitchFamily="18" charset="0"/>
                <a:cs typeface="Times New Roman" pitchFamily="18" charset="0"/>
              </a:rPr>
              <a:t>Polygon Clipping</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sp>
        <p:nvSpPr>
          <p:cNvPr id="3" name="Content Placeholder 2"/>
          <p:cNvSpPr>
            <a:spLocks noGrp="1"/>
          </p:cNvSpPr>
          <p:nvPr>
            <p:ph idx="1"/>
          </p:nvPr>
        </p:nvSpPr>
        <p:spPr>
          <a:xfrm>
            <a:off x="251520" y="1052736"/>
            <a:ext cx="8229600" cy="5472608"/>
          </a:xfrm>
        </p:spPr>
        <p:txBody>
          <a:bodyPr>
            <a:normAutofit/>
          </a:bodyPr>
          <a:lstStyle/>
          <a:p>
            <a:pPr algn="just">
              <a:lnSpc>
                <a:spcPct val="150000"/>
              </a:lnSpc>
            </a:pPr>
            <a:r>
              <a:rPr lang="en-US" sz="2000" dirty="0" smtClean="0">
                <a:latin typeface="Times New Roman" pitchFamily="18" charset="0"/>
                <a:cs typeface="Times New Roman" pitchFamily="18" charset="0"/>
              </a:rPr>
              <a:t>This algorithm helps us to clip a filled area. </a:t>
            </a:r>
          </a:p>
          <a:p>
            <a:pPr algn="just">
              <a:lnSpc>
                <a:spcPct val="150000"/>
              </a:lnSpc>
            </a:pPr>
            <a:r>
              <a:rPr lang="en-US" sz="2000" dirty="0" smtClean="0">
                <a:latin typeface="Times New Roman" pitchFamily="18" charset="0"/>
                <a:cs typeface="Times New Roman" pitchFamily="18" charset="0"/>
              </a:rPr>
              <a:t>The filled area may be a convex polygon or concave polygon. </a:t>
            </a:r>
          </a:p>
          <a:p>
            <a:pPr algn="just">
              <a:lnSpc>
                <a:spcPct val="150000"/>
              </a:lnSpc>
            </a:pPr>
            <a:r>
              <a:rPr lang="en-US" sz="2000" dirty="0" smtClean="0">
                <a:latin typeface="Times New Roman" pitchFamily="18" charset="0"/>
                <a:cs typeface="Times New Roman" pitchFamily="18" charset="0"/>
              </a:rPr>
              <a:t>This algorithm was introduced to identify the visible surfaces.</a:t>
            </a:r>
          </a:p>
          <a:p>
            <a:pPr algn="just">
              <a:lnSpc>
                <a:spcPct val="150000"/>
              </a:lnSpc>
            </a:pPr>
            <a:r>
              <a:rPr lang="en-US" sz="2000" dirty="0" smtClean="0">
                <a:latin typeface="Times New Roman" pitchFamily="18" charset="0"/>
                <a:cs typeface="Times New Roman" pitchFamily="18" charset="0"/>
              </a:rPr>
              <a:t> This algorithm helps to create individual polygons in some cases. </a:t>
            </a:r>
          </a:p>
          <a:p>
            <a:pPr algn="just">
              <a:lnSpc>
                <a:spcPct val="150000"/>
              </a:lnSpc>
            </a:pPr>
            <a:r>
              <a:rPr lang="en-US" sz="2000" dirty="0" smtClean="0">
                <a:latin typeface="Times New Roman" pitchFamily="18" charset="0"/>
                <a:cs typeface="Times New Roman" pitchFamily="18" charset="0"/>
              </a:rPr>
              <a:t>In the </a:t>
            </a:r>
            <a:r>
              <a:rPr lang="en-US" sz="2000" dirty="0" err="1" smtClean="0">
                <a:latin typeface="Times New Roman" pitchFamily="18" charset="0"/>
                <a:cs typeface="Times New Roman" pitchFamily="18" charset="0"/>
              </a:rPr>
              <a:t>Weiler</a:t>
            </a:r>
            <a:r>
              <a:rPr lang="en-US" sz="2000" dirty="0" smtClean="0">
                <a:latin typeface="Times New Roman" pitchFamily="18" charset="0"/>
                <a:cs typeface="Times New Roman" pitchFamily="18" charset="0"/>
              </a:rPr>
              <a:t>-Atherton algorithm, we consider the view pane boundaries instead of edges and vertices of the polygon.</a:t>
            </a:r>
          </a:p>
          <a:p>
            <a:pPr algn="just" fontAlgn="base">
              <a:lnSpc>
                <a:spcPct val="150000"/>
              </a:lnSpc>
              <a:buNone/>
            </a:pPr>
            <a:r>
              <a:rPr lang="en-US" sz="2000" dirty="0" smtClean="0">
                <a:latin typeface="Times New Roman" pitchFamily="18" charset="0"/>
                <a:cs typeface="Times New Roman" pitchFamily="18" charset="0"/>
              </a:rPr>
              <a:t>Explanation:</a:t>
            </a:r>
          </a:p>
          <a:p>
            <a:pPr algn="just" fontAlgn="base">
              <a:lnSpc>
                <a:spcPct val="150000"/>
              </a:lnSpc>
              <a:buNone/>
            </a:pPr>
            <a:r>
              <a:rPr lang="en-US" sz="2000" dirty="0" smtClean="0">
                <a:latin typeface="Times New Roman" pitchFamily="18" charset="0"/>
                <a:cs typeface="Times New Roman" pitchFamily="18" charset="0"/>
              </a:rPr>
              <a:t>1. Finding all the intersection points and grouping them</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Here, let there be a polygon ABCD and another polygon VWXYZ. Let ABCD be the clipping polygon and let VWXYZ be the clipped polygon.</a:t>
            </a:r>
          </a:p>
          <a:p>
            <a:pPr algn="just">
              <a:lnSpc>
                <a:spcPct val="150000"/>
              </a:lnSpc>
            </a:pPr>
            <a:endParaRPr lang="en-US" sz="2000" dirty="0" smtClean="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pic>
        <p:nvPicPr>
          <p:cNvPr id="199682" name="Picture 2" descr="https://media.geeksforgeeks.org/wp-content/uploads/20190527235144/WeilerAtherton-1.png"/>
          <p:cNvPicPr>
            <a:picLocks noChangeAspect="1" noChangeArrowheads="1"/>
          </p:cNvPicPr>
          <p:nvPr/>
        </p:nvPicPr>
        <p:blipFill>
          <a:blip r:embed="rId2" cstate="print"/>
          <a:srcRect/>
          <a:stretch>
            <a:fillRect/>
          </a:stretch>
        </p:blipFill>
        <p:spPr bwMode="auto">
          <a:xfrm>
            <a:off x="467544" y="908720"/>
            <a:ext cx="7715250" cy="3467100"/>
          </a:xfrm>
          <a:prstGeom prst="rect">
            <a:avLst/>
          </a:prstGeom>
          <a:noFill/>
        </p:spPr>
      </p:pic>
      <p:sp>
        <p:nvSpPr>
          <p:cNvPr id="9" name="Rectangle 8"/>
          <p:cNvSpPr/>
          <p:nvPr/>
        </p:nvSpPr>
        <p:spPr>
          <a:xfrm>
            <a:off x="611560" y="3933056"/>
            <a:ext cx="8136904" cy="2400657"/>
          </a:xfrm>
          <a:prstGeom prst="rect">
            <a:avLst/>
          </a:prstGeom>
        </p:spPr>
        <p:txBody>
          <a:bodyPr wrap="square">
            <a:spAutoFit/>
          </a:bodyPr>
          <a:lstStyle/>
          <a:p>
            <a:pPr algn="just">
              <a:lnSpc>
                <a:spcPct val="150000"/>
              </a:lnSpc>
            </a:pPr>
            <a:r>
              <a:rPr lang="en-US" sz="2000" dirty="0" smtClean="0">
                <a:latin typeface="Times New Roman" pitchFamily="18" charset="0"/>
                <a:cs typeface="Times New Roman" pitchFamily="18" charset="0"/>
              </a:rPr>
              <a:t>So, we can find the intersection points using any method. For example, we can find the intersecting points separately and then find for each intersecting point find if it is entering or leaving, or, we can use Cyrus Beck and find all the intersecting points and also get if a point is entering or exiting. Refer </a:t>
            </a:r>
            <a:r>
              <a:rPr lang="en-US" sz="2000" dirty="0" smtClean="0">
                <a:latin typeface="Times New Roman" pitchFamily="18" charset="0"/>
                <a:cs typeface="Times New Roman" pitchFamily="18" charset="0"/>
                <a:hlinkClick r:id="rId3"/>
              </a:rPr>
              <a:t>Cyrus Beck</a:t>
            </a:r>
            <a:r>
              <a:rPr lang="en-US" sz="2000" dirty="0" smtClean="0">
                <a:latin typeface="Times New Roman" pitchFamily="18" charset="0"/>
                <a:cs typeface="Times New Roman" pitchFamily="18" charset="0"/>
              </a:rPr>
              <a:t> for more information on this algorithm.</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5184576"/>
          </a:xfrm>
        </p:spPr>
        <p:txBody>
          <a:bodyPr>
            <a:normAutofit lnSpcReduction="10000"/>
          </a:bodyPr>
          <a:lstStyle/>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IN" sz="2000" b="1" dirty="0" smtClean="0"/>
          </a:p>
          <a:p>
            <a:pPr>
              <a:buNone/>
            </a:pPr>
            <a:endParaRPr lang="en-US" sz="2000" b="1" dirty="0" smtClean="0"/>
          </a:p>
          <a:p>
            <a:pPr>
              <a:buNone/>
            </a:pPr>
            <a:endParaRPr lang="en-US" sz="2000" b="1" dirty="0" smtClean="0"/>
          </a:p>
          <a:p>
            <a:pPr>
              <a:lnSpc>
                <a:spcPct val="150000"/>
              </a:lnSpc>
              <a:buNone/>
            </a:pPr>
            <a:r>
              <a:rPr lang="en-US" sz="2000" b="1" dirty="0" smtClean="0">
                <a:latin typeface="Times New Roman" pitchFamily="18" charset="0"/>
                <a:cs typeface="Times New Roman" pitchFamily="18" charset="0"/>
              </a:rPr>
              <a:t>2. Making and filling of two lists</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Now, we make two lists. One for the clipping polygon and one for the clipped polygon.</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Now this is how we fill it:</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pic>
        <p:nvPicPr>
          <p:cNvPr id="198658" name="Picture 2" descr="https://media.geeksforgeeks.org/wp-content/uploads/20190527235719/WeilerAtherton-2.png"/>
          <p:cNvPicPr>
            <a:picLocks noChangeAspect="1" noChangeArrowheads="1"/>
          </p:cNvPicPr>
          <p:nvPr/>
        </p:nvPicPr>
        <p:blipFill>
          <a:blip r:embed="rId2" cstate="print"/>
          <a:srcRect/>
          <a:stretch>
            <a:fillRect/>
          </a:stretch>
        </p:blipFill>
        <p:spPr bwMode="auto">
          <a:xfrm>
            <a:off x="1259632" y="1052736"/>
            <a:ext cx="6305550" cy="3333750"/>
          </a:xfrm>
          <a:prstGeom prst="rect">
            <a:avLst/>
          </a:prstGeom>
          <a:noFill/>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pic>
        <p:nvPicPr>
          <p:cNvPr id="347138" name="Picture 2" descr="https://media.geeksforgeeks.org/wp-content/uploads/20190528003804/WeilerAtherton-3.png"/>
          <p:cNvPicPr>
            <a:picLocks noChangeAspect="1" noChangeArrowheads="1"/>
          </p:cNvPicPr>
          <p:nvPr/>
        </p:nvPicPr>
        <p:blipFill>
          <a:blip r:embed="rId2" cstate="print"/>
          <a:srcRect/>
          <a:stretch>
            <a:fillRect/>
          </a:stretch>
        </p:blipFill>
        <p:spPr bwMode="auto">
          <a:xfrm>
            <a:off x="323528" y="1164679"/>
            <a:ext cx="8401050" cy="5000625"/>
          </a:xfrm>
          <a:prstGeom prst="rect">
            <a:avLst/>
          </a:prstGeom>
          <a:noFill/>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556792"/>
            <a:ext cx="8229600" cy="4525963"/>
          </a:xfrm>
        </p:spPr>
        <p:txBody>
          <a:bodyPr>
            <a:normAutofit/>
          </a:bodyPr>
          <a:lstStyle/>
          <a:p>
            <a:pPr>
              <a:lnSpc>
                <a:spcPct val="150000"/>
              </a:lnSpc>
              <a:buNone/>
            </a:pPr>
            <a:r>
              <a:rPr lang="en-US" sz="2000" b="1" dirty="0" smtClean="0">
                <a:latin typeface="Times New Roman" pitchFamily="18" charset="0"/>
                <a:cs typeface="Times New Roman" pitchFamily="18" charset="0"/>
              </a:rPr>
              <a:t>3. Running of the algorithm</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We start at the clipped polygon’s list, i.e. VWXYZ.</a:t>
            </a:r>
          </a:p>
          <a:p>
            <a:pPr>
              <a:lnSpc>
                <a:spcPct val="150000"/>
              </a:lnSpc>
            </a:pPr>
            <a:r>
              <a:rPr lang="en-US" sz="2000" dirty="0" smtClean="0">
                <a:latin typeface="Times New Roman" pitchFamily="18" charset="0"/>
                <a:cs typeface="Times New Roman" pitchFamily="18" charset="0"/>
              </a:rPr>
              <a:t>Now, we find the first intersecting point that is entering. </a:t>
            </a:r>
          </a:p>
          <a:p>
            <a:pPr>
              <a:lnSpc>
                <a:spcPct val="150000"/>
              </a:lnSpc>
            </a:pPr>
            <a:r>
              <a:rPr lang="en-US" sz="2000" dirty="0" smtClean="0">
                <a:latin typeface="Times New Roman" pitchFamily="18" charset="0"/>
                <a:cs typeface="Times New Roman" pitchFamily="18" charset="0"/>
              </a:rPr>
              <a:t>Hence we choose i</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a:t>
            </a:r>
          </a:p>
          <a:p>
            <a:pPr>
              <a:lnSpc>
                <a:spcPct val="150000"/>
              </a:lnSpc>
            </a:pPr>
            <a:r>
              <a:rPr lang="en-US" sz="2000" dirty="0" smtClean="0">
                <a:latin typeface="Times New Roman" pitchFamily="18" charset="0"/>
                <a:cs typeface="Times New Roman" pitchFamily="18" charset="0"/>
              </a:rPr>
              <a:t>From here we begin the making of the list of vertices (or vector) to make a clipped sub-polygon.</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pic>
        <p:nvPicPr>
          <p:cNvPr id="6" name="Picture 2" descr="https://media.geeksforgeeks.org/wp-content/uploads/20190528005047/WeilerAtherton-4.png"/>
          <p:cNvPicPr>
            <a:picLocks noChangeAspect="1" noChangeArrowheads="1"/>
          </p:cNvPicPr>
          <p:nvPr/>
        </p:nvPicPr>
        <p:blipFill>
          <a:blip r:embed="rId2" cstate="print"/>
          <a:srcRect/>
          <a:stretch>
            <a:fillRect/>
          </a:stretch>
        </p:blipFill>
        <p:spPr bwMode="auto">
          <a:xfrm>
            <a:off x="539552" y="1268760"/>
            <a:ext cx="7632848" cy="4839025"/>
          </a:xfrm>
          <a:prstGeom prst="rect">
            <a:avLst/>
          </a:prstGeom>
          <a:noFill/>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525963"/>
          </a:xfrm>
        </p:spPr>
        <p:txBody>
          <a:bodyPr>
            <a:normAutofit/>
          </a:bodyPr>
          <a:lstStyle/>
          <a:p>
            <a:pPr>
              <a:lnSpc>
                <a:spcPct val="150000"/>
              </a:lnSpc>
              <a:buNone/>
            </a:pPr>
            <a:r>
              <a:rPr lang="en-US" sz="2000" dirty="0" smtClean="0">
                <a:latin typeface="Times New Roman" pitchFamily="18" charset="0"/>
                <a:cs typeface="Times New Roman" pitchFamily="18" charset="0"/>
              </a:rPr>
              <a:t>According to the given example, </a:t>
            </a:r>
            <a:r>
              <a:rPr lang="en-US" sz="2000" b="1" dirty="0" smtClean="0">
                <a:latin typeface="Times New Roman" pitchFamily="18" charset="0"/>
                <a:cs typeface="Times New Roman" pitchFamily="18" charset="0"/>
              </a:rPr>
              <a:t>i</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Y i</a:t>
            </a:r>
            <a:r>
              <a:rPr lang="en-US" sz="2000" b="1"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is a clipped sub-polygon.</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Similarly, we get:</a:t>
            </a:r>
            <a:endParaRPr lang="en-US" sz="2000" dirty="0">
              <a:latin typeface="Times New Roman" pitchFamily="18" charset="0"/>
              <a:cs typeface="Times New Roman" pitchFamily="18" charset="0"/>
            </a:endParaRPr>
          </a:p>
        </p:txBody>
      </p:sp>
      <p:pic>
        <p:nvPicPr>
          <p:cNvPr id="349186" name="Picture 2" descr="https://media.geeksforgeeks.org/wp-content/uploads/20190528010134/WeilerAtherton-5.png"/>
          <p:cNvPicPr>
            <a:picLocks noChangeAspect="1" noChangeArrowheads="1"/>
          </p:cNvPicPr>
          <p:nvPr/>
        </p:nvPicPr>
        <p:blipFill>
          <a:blip r:embed="rId2" cstate="print"/>
          <a:srcRect/>
          <a:stretch>
            <a:fillRect/>
          </a:stretch>
        </p:blipFill>
        <p:spPr bwMode="auto">
          <a:xfrm>
            <a:off x="323528" y="1984038"/>
            <a:ext cx="8352927" cy="4592058"/>
          </a:xfrm>
          <a:prstGeom prst="rect">
            <a:avLst/>
          </a:prstGeom>
          <a:noFill/>
        </p:spPr>
      </p:pic>
      <p:sp>
        <p:nvSpPr>
          <p:cNvPr id="5"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16624"/>
          </a:xfrm>
        </p:spPr>
        <p:txBody>
          <a:bodyPr/>
          <a:lstStyle/>
          <a:p>
            <a:pPr fontAlgn="base">
              <a:lnSpc>
                <a:spcPct val="150000"/>
              </a:lnSpc>
            </a:pPr>
            <a:r>
              <a:rPr lang="en-US" sz="2000" b="1" dirty="0" smtClean="0">
                <a:latin typeface="Times New Roman" pitchFamily="18" charset="0"/>
                <a:cs typeface="Times New Roman" pitchFamily="18" charset="0"/>
              </a:rPr>
              <a:t>i</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V i</a:t>
            </a:r>
            <a:r>
              <a:rPr lang="en-US" sz="2000" b="1"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as another sub-polygon also.</a:t>
            </a:r>
          </a:p>
          <a:p>
            <a:pPr fontAlgn="base">
              <a:lnSpc>
                <a:spcPct val="150000"/>
              </a:lnSpc>
            </a:pPr>
            <a:r>
              <a:rPr lang="en-US" sz="2000" dirty="0" smtClean="0">
                <a:latin typeface="Times New Roman" pitchFamily="18" charset="0"/>
                <a:cs typeface="Times New Roman" pitchFamily="18" charset="0"/>
              </a:rPr>
              <a:t>Hence, we were able to get two sub-polygons as a result of this polygon clipping, which involved a concave polygon, which resulted in:</a:t>
            </a: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Similarly, this clipping works for convex polygons</a:t>
            </a: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IN" sz="2000" dirty="0" smtClean="0">
              <a:latin typeface="Times New Roman" pitchFamily="18" charset="0"/>
              <a:cs typeface="Times New Roman" pitchFamily="18" charset="0"/>
            </a:endParaRPr>
          </a:p>
          <a:p>
            <a:pPr fontAlgn="base">
              <a:lnSpc>
                <a:spcPct val="150000"/>
              </a:lnSpc>
            </a:pPr>
            <a:endParaRPr lang="en-US" sz="2000" dirty="0" smtClean="0">
              <a:latin typeface="Times New Roman" pitchFamily="18" charset="0"/>
              <a:cs typeface="Times New Roman" pitchFamily="18" charset="0"/>
            </a:endParaRPr>
          </a:p>
          <a:p>
            <a:pPr>
              <a:buNone/>
            </a:pPr>
            <a:endParaRPr lang="en-US" dirty="0"/>
          </a:p>
        </p:txBody>
      </p:sp>
      <p:pic>
        <p:nvPicPr>
          <p:cNvPr id="348162" name="Picture 2" descr="https://media.geeksforgeeks.org/wp-content/uploads/20190528010750/WeilerAtherton-6.png"/>
          <p:cNvPicPr>
            <a:picLocks noChangeAspect="1" noChangeArrowheads="1"/>
          </p:cNvPicPr>
          <p:nvPr/>
        </p:nvPicPr>
        <p:blipFill>
          <a:blip r:embed="rId2" cstate="print"/>
          <a:srcRect/>
          <a:stretch>
            <a:fillRect/>
          </a:stretch>
        </p:blipFill>
        <p:spPr bwMode="auto">
          <a:xfrm>
            <a:off x="2123728" y="2348880"/>
            <a:ext cx="4686300" cy="3133726"/>
          </a:xfrm>
          <a:prstGeom prst="rect">
            <a:avLst/>
          </a:prstGeom>
          <a:noFill/>
        </p:spPr>
      </p:pic>
      <p:sp>
        <p:nvSpPr>
          <p:cNvPr id="5" name="Title 1"/>
          <p:cNvSpPr>
            <a:spLocks noGrp="1"/>
          </p:cNvSpPr>
          <p:nvPr>
            <p:ph type="title"/>
          </p:nvPr>
        </p:nvSpPr>
        <p:spPr>
          <a:xfrm>
            <a:off x="14808"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lnSpc>
                <a:spcPct val="150000"/>
              </a:lnSpc>
              <a:buNone/>
            </a:pPr>
            <a:r>
              <a:rPr lang="en-US" sz="2000" b="1" u="sng" dirty="0" smtClean="0">
                <a:latin typeface="Times New Roman" pitchFamily="18" charset="0"/>
                <a:cs typeface="Times New Roman" pitchFamily="18" charset="0"/>
              </a:rPr>
              <a:t>Limitations</a:t>
            </a:r>
            <a:r>
              <a:rPr lang="en-US" sz="2000" b="1"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This polygon clipping algorithm does not work for self – intersecting polygons, although some methods have been proposed to be able to solve this issue also, and have successfully worked.</a:t>
            </a:r>
          </a:p>
          <a:p>
            <a:pPr>
              <a:buNone/>
            </a:pPr>
            <a:endParaRPr lang="en-US" dirty="0"/>
          </a:p>
        </p:txBody>
      </p:sp>
      <p:sp>
        <p:nvSpPr>
          <p:cNvPr id="4" name="Title 1"/>
          <p:cNvSpPr>
            <a:spLocks noGrp="1"/>
          </p:cNvSpPr>
          <p:nvPr>
            <p:ph type="title"/>
          </p:nvPr>
        </p:nvSpPr>
        <p:spPr>
          <a:xfrm>
            <a:off x="107504" y="341784"/>
            <a:ext cx="8229600" cy="1143000"/>
          </a:xfrm>
        </p:spPr>
        <p:txBody>
          <a:bodyPr>
            <a:normAutofit fontScale="90000"/>
          </a:bodyPr>
          <a:lstStyle/>
          <a:p>
            <a:r>
              <a:rPr lang="en-US" sz="3300" b="1" dirty="0" err="1" smtClean="0">
                <a:solidFill>
                  <a:srgbClr val="FFC000"/>
                </a:solidFill>
                <a:latin typeface="Times New Roman" pitchFamily="18" charset="0"/>
                <a:cs typeface="Times New Roman" pitchFamily="18" charset="0"/>
              </a:rPr>
              <a:t>Weiler</a:t>
            </a:r>
            <a:r>
              <a:rPr lang="en-US" sz="3300" b="1" dirty="0" smtClean="0">
                <a:solidFill>
                  <a:srgbClr val="FFC000"/>
                </a:solidFill>
                <a:latin typeface="Times New Roman" pitchFamily="18" charset="0"/>
                <a:cs typeface="Times New Roman" pitchFamily="18" charset="0"/>
              </a:rPr>
              <a:t>-Atherton polygon clipping algorithm</a:t>
            </a:r>
            <a:r>
              <a:rPr lang="en-US" dirty="0" smtClean="0">
                <a:solidFill>
                  <a:srgbClr val="FFC000"/>
                </a:solidFill>
              </a:rPr>
              <a:t/>
            </a:r>
            <a:br>
              <a:rPr lang="en-US" dirty="0" smtClean="0">
                <a:solidFill>
                  <a:srgbClr val="FFC000"/>
                </a:solidFill>
              </a:rPr>
            </a:br>
            <a:endParaRPr lang="en-US" dirty="0">
              <a:solidFill>
                <a:srgbClr val="FFC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lstStyle/>
          <a:p>
            <a:pPr fontAlgn="base">
              <a:lnSpc>
                <a:spcPct val="150000"/>
              </a:lnSpc>
              <a:buNone/>
            </a:pPr>
            <a:r>
              <a:rPr lang="en-US" sz="2000" b="1" dirty="0" smtClean="0">
                <a:latin typeface="Times New Roman" pitchFamily="18" charset="0"/>
                <a:cs typeface="Times New Roman" pitchFamily="18" charset="0"/>
              </a:rPr>
              <a:t>Step-03:</a:t>
            </a:r>
          </a:p>
          <a:p>
            <a:pPr fontAlgn="base">
              <a:lnSpc>
                <a:spcPct val="150000"/>
              </a:lnSpc>
            </a:pPr>
            <a:r>
              <a:rPr lang="en-US" sz="2000" dirty="0" smtClean="0">
                <a:latin typeface="Times New Roman" pitchFamily="18" charset="0"/>
                <a:cs typeface="Times New Roman" pitchFamily="18" charset="0"/>
              </a:rPr>
              <a:t>As M &gt; 1, so case-03 is satisfied.</a:t>
            </a:r>
          </a:p>
          <a:p>
            <a:pPr fontAlgn="base">
              <a:lnSpc>
                <a:spcPct val="150000"/>
              </a:lnSpc>
            </a:pPr>
            <a:r>
              <a:rPr lang="en-US" sz="2000" dirty="0" smtClean="0">
                <a:latin typeface="Times New Roman" pitchFamily="18" charset="0"/>
                <a:cs typeface="Times New Roman" pitchFamily="18" charset="0"/>
              </a:rPr>
              <a:t>Now, Step-03 is executed until Step-04 is satisfied.</a:t>
            </a:r>
          </a:p>
          <a:p>
            <a:endParaRPr lang="en-US" dirty="0"/>
          </a:p>
        </p:txBody>
      </p:sp>
      <p:graphicFrame>
        <p:nvGraphicFramePr>
          <p:cNvPr id="4" name="Table 3"/>
          <p:cNvGraphicFramePr>
            <a:graphicFrameLocks noGrp="1"/>
          </p:cNvGraphicFramePr>
          <p:nvPr/>
        </p:nvGraphicFramePr>
        <p:xfrm>
          <a:off x="467544" y="2955424"/>
          <a:ext cx="8280920" cy="3468461"/>
        </p:xfrm>
        <a:graphic>
          <a:graphicData uri="http://schemas.openxmlformats.org/drawingml/2006/table">
            <a:tbl>
              <a:tblPr firstRow="1" bandRow="1">
                <a:tableStyleId>{5940675A-B579-460E-94D1-54222C63F5DA}</a:tableStyleId>
              </a:tblPr>
              <a:tblGrid>
                <a:gridCol w="1296144"/>
                <a:gridCol w="1368152"/>
                <a:gridCol w="1656184"/>
                <a:gridCol w="1368152"/>
                <a:gridCol w="2592288"/>
              </a:tblGrid>
              <a:tr h="725261">
                <a:tc>
                  <a:txBody>
                    <a:bodyPr/>
                    <a:lstStyle/>
                    <a:p>
                      <a:pPr algn="ctr"/>
                      <a:r>
                        <a:rPr lang="en-US" sz="2000" b="1" dirty="0" err="1">
                          <a:latin typeface="Times New Roman" pitchFamily="18" charset="0"/>
                          <a:cs typeface="Times New Roman" pitchFamily="18" charset="0"/>
                        </a:rPr>
                        <a:t>X</a:t>
                      </a:r>
                      <a:r>
                        <a:rPr lang="en-US" sz="2000" b="1" baseline="-25000" dirty="0" err="1">
                          <a:latin typeface="Times New Roman" pitchFamily="18" charset="0"/>
                          <a:cs typeface="Times New Roman" pitchFamily="18" charset="0"/>
                        </a:rPr>
                        <a:t>p</a:t>
                      </a:r>
                      <a:endParaRPr lang="en-US" sz="2000" dirty="0">
                        <a:latin typeface="Times New Roman" pitchFamily="18" charset="0"/>
                        <a:cs typeface="Times New Roman" pitchFamily="18" charset="0"/>
                      </a:endParaRPr>
                    </a:p>
                  </a:txBody>
                  <a:tcPr marL="95250" marR="95250" marT="76200" marB="76200" anchor="ctr"/>
                </a:tc>
                <a:tc>
                  <a:txBody>
                    <a:bodyPr/>
                    <a:lstStyle/>
                    <a:p>
                      <a:pPr algn="ctr"/>
                      <a:r>
                        <a:rPr lang="en-US" sz="2000" b="1" dirty="0" err="1">
                          <a:latin typeface="Times New Roman" pitchFamily="18" charset="0"/>
                          <a:cs typeface="Times New Roman" pitchFamily="18" charset="0"/>
                        </a:rPr>
                        <a:t>Y</a:t>
                      </a:r>
                      <a:r>
                        <a:rPr lang="en-US" sz="2000" b="1" baseline="-25000" dirty="0" err="1">
                          <a:latin typeface="Times New Roman" pitchFamily="18" charset="0"/>
                          <a:cs typeface="Times New Roman" pitchFamily="18" charset="0"/>
                        </a:rPr>
                        <a:t>p</a:t>
                      </a:r>
                      <a:endParaRPr lang="en-US" sz="2000" dirty="0">
                        <a:latin typeface="Times New Roman" pitchFamily="18" charset="0"/>
                        <a:cs typeface="Times New Roman" pitchFamily="18" charset="0"/>
                      </a:endParaRPr>
                    </a:p>
                  </a:txBody>
                  <a:tcPr marL="95250" marR="95250" marT="76200" marB="76200" anchor="ctr"/>
                </a:tc>
                <a:tc>
                  <a:txBody>
                    <a:bodyPr/>
                    <a:lstStyle/>
                    <a:p>
                      <a:pPr algn="ctr"/>
                      <a:r>
                        <a:rPr lang="en-US" sz="2000" b="1" dirty="0">
                          <a:latin typeface="Times New Roman" pitchFamily="18" charset="0"/>
                          <a:cs typeface="Times New Roman" pitchFamily="18" charset="0"/>
                        </a:rPr>
                        <a:t>X</a:t>
                      </a:r>
                      <a:r>
                        <a:rPr lang="en-US" sz="2000" b="1" baseline="-25000" dirty="0">
                          <a:latin typeface="Times New Roman" pitchFamily="18" charset="0"/>
                          <a:cs typeface="Times New Roman" pitchFamily="18" charset="0"/>
                        </a:rPr>
                        <a:t>p+1</a:t>
                      </a:r>
                      <a:endParaRPr lang="en-US" sz="2000" dirty="0">
                        <a:latin typeface="Times New Roman" pitchFamily="18" charset="0"/>
                        <a:cs typeface="Times New Roman" pitchFamily="18" charset="0"/>
                      </a:endParaRPr>
                    </a:p>
                  </a:txBody>
                  <a:tcPr marL="95250" marR="95250" marT="76200" marB="76200" anchor="ctr"/>
                </a:tc>
                <a:tc>
                  <a:txBody>
                    <a:bodyPr/>
                    <a:lstStyle/>
                    <a:p>
                      <a:pPr algn="ctr"/>
                      <a:r>
                        <a:rPr lang="en-US" sz="2000" b="1" dirty="0">
                          <a:latin typeface="Times New Roman" pitchFamily="18" charset="0"/>
                          <a:cs typeface="Times New Roman" pitchFamily="18" charset="0"/>
                        </a:rPr>
                        <a:t>Y</a:t>
                      </a:r>
                      <a:r>
                        <a:rPr lang="en-US" sz="2000" b="1" baseline="-25000" dirty="0">
                          <a:latin typeface="Times New Roman" pitchFamily="18" charset="0"/>
                          <a:cs typeface="Times New Roman" pitchFamily="18" charset="0"/>
                        </a:rPr>
                        <a:t>p+1</a:t>
                      </a:r>
                      <a:endParaRPr lang="en-US" sz="2000" dirty="0">
                        <a:latin typeface="Times New Roman" pitchFamily="18" charset="0"/>
                        <a:cs typeface="Times New Roman" pitchFamily="18" charset="0"/>
                      </a:endParaRPr>
                    </a:p>
                  </a:txBody>
                  <a:tcPr marL="95250" marR="95250" marT="76200" marB="76200" anchor="ctr"/>
                </a:tc>
                <a:tc>
                  <a:txBody>
                    <a:bodyPr/>
                    <a:lstStyle/>
                    <a:p>
                      <a:pPr algn="ctr"/>
                      <a:r>
                        <a:rPr lang="en-US" sz="2000" b="1" dirty="0">
                          <a:latin typeface="Times New Roman" pitchFamily="18" charset="0"/>
                          <a:cs typeface="Times New Roman" pitchFamily="18" charset="0"/>
                        </a:rPr>
                        <a:t>Round off (X</a:t>
                      </a:r>
                      <a:r>
                        <a:rPr lang="en-US" sz="2000" b="1" baseline="-25000" dirty="0">
                          <a:latin typeface="Times New Roman" pitchFamily="18" charset="0"/>
                          <a:cs typeface="Times New Roman" pitchFamily="18" charset="0"/>
                        </a:rPr>
                        <a:t>p+1</a:t>
                      </a:r>
                      <a:r>
                        <a:rPr lang="en-US" sz="2000" b="1" dirty="0">
                          <a:latin typeface="Times New Roman" pitchFamily="18" charset="0"/>
                          <a:cs typeface="Times New Roman" pitchFamily="18" charset="0"/>
                        </a:rPr>
                        <a:t>, Y</a:t>
                      </a:r>
                      <a:r>
                        <a:rPr lang="en-US" sz="2000" b="1" baseline="-25000" dirty="0">
                          <a:latin typeface="Times New Roman" pitchFamily="18" charset="0"/>
                          <a:cs typeface="Times New Roman" pitchFamily="18" charset="0"/>
                        </a:rPr>
                        <a:t>p+1</a:t>
                      </a:r>
                      <a:r>
                        <a:rPr lang="en-US" sz="2000" b="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marL="95250" marR="95250" marT="76200" marB="76200" anchor="ctr"/>
                </a:tc>
              </a:tr>
              <a:tr h="352960">
                <a:tc>
                  <a:txBody>
                    <a:bodyPr/>
                    <a:lstStyle/>
                    <a:p>
                      <a:pPr algn="ctr"/>
                      <a:r>
                        <a:rPr lang="en-US" sz="2000" b="1">
                          <a:latin typeface="Times New Roman" pitchFamily="18" charset="0"/>
                          <a:cs typeface="Times New Roman" pitchFamily="18" charset="0"/>
                        </a:rPr>
                        <a:t>5</a:t>
                      </a:r>
                    </a:p>
                  </a:txBody>
                  <a:tcPr marL="95250" marR="95250" marT="76200" marB="76200" anchor="ctr"/>
                </a:tc>
                <a:tc>
                  <a:txBody>
                    <a:bodyPr/>
                    <a:lstStyle/>
                    <a:p>
                      <a:pPr algn="ctr"/>
                      <a:r>
                        <a:rPr lang="en-US" sz="2000" b="1">
                          <a:latin typeface="Times New Roman" pitchFamily="18" charset="0"/>
                          <a:cs typeface="Times New Roman" pitchFamily="18" charset="0"/>
                        </a:rPr>
                        <a:t>6</a:t>
                      </a:r>
                    </a:p>
                  </a:txBody>
                  <a:tcPr marL="95250" marR="95250" marT="76200" marB="76200" anchor="ctr"/>
                </a:tc>
                <a:tc>
                  <a:txBody>
                    <a:bodyPr/>
                    <a:lstStyle/>
                    <a:p>
                      <a:pPr algn="ctr"/>
                      <a:r>
                        <a:rPr lang="en-US" sz="2000" b="1">
                          <a:latin typeface="Times New Roman" pitchFamily="18" charset="0"/>
                          <a:cs typeface="Times New Roman" pitchFamily="18" charset="0"/>
                        </a:rPr>
                        <a:t>5.5</a:t>
                      </a:r>
                    </a:p>
                  </a:txBody>
                  <a:tcPr marL="95250" marR="95250" marT="76200" marB="76200" anchor="ctr"/>
                </a:tc>
                <a:tc>
                  <a:txBody>
                    <a:bodyPr/>
                    <a:lstStyle/>
                    <a:p>
                      <a:pPr algn="ctr"/>
                      <a:r>
                        <a:rPr lang="en-US" sz="2000" b="1">
                          <a:latin typeface="Times New Roman" pitchFamily="18" charset="0"/>
                          <a:cs typeface="Times New Roman" pitchFamily="18" charset="0"/>
                        </a:rPr>
                        <a:t>7</a:t>
                      </a:r>
                    </a:p>
                  </a:txBody>
                  <a:tcPr marL="95250" marR="95250" marT="76200" marB="76200" anchor="ctr"/>
                </a:tc>
                <a:tc>
                  <a:txBody>
                    <a:bodyPr/>
                    <a:lstStyle/>
                    <a:p>
                      <a:pPr algn="ctr"/>
                      <a:r>
                        <a:rPr lang="en-US" sz="2000" b="1">
                          <a:latin typeface="Times New Roman" pitchFamily="18" charset="0"/>
                          <a:cs typeface="Times New Roman" pitchFamily="18" charset="0"/>
                        </a:rPr>
                        <a:t>(6, 7)</a:t>
                      </a:r>
                    </a:p>
                  </a:txBody>
                  <a:tcPr marL="95250" marR="95250" marT="76200" marB="76200" anchor="ctr"/>
                </a:tc>
              </a:tr>
              <a:tr h="352960">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r>
                        <a:rPr lang="en-US" sz="2000" b="1">
                          <a:latin typeface="Times New Roman" pitchFamily="18" charset="0"/>
                          <a:cs typeface="Times New Roman" pitchFamily="18" charset="0"/>
                        </a:rPr>
                        <a:t>6</a:t>
                      </a:r>
                    </a:p>
                  </a:txBody>
                  <a:tcPr marL="95250" marR="95250" marT="76200" marB="76200" anchor="ctr"/>
                </a:tc>
                <a:tc>
                  <a:txBody>
                    <a:bodyPr/>
                    <a:lstStyle/>
                    <a:p>
                      <a:pPr algn="ctr"/>
                      <a:r>
                        <a:rPr lang="en-US" sz="2000" b="1">
                          <a:latin typeface="Times New Roman" pitchFamily="18" charset="0"/>
                          <a:cs typeface="Times New Roman" pitchFamily="18" charset="0"/>
                        </a:rPr>
                        <a:t>8</a:t>
                      </a:r>
                    </a:p>
                  </a:txBody>
                  <a:tcPr marL="95250" marR="95250" marT="76200" marB="76200" anchor="ctr"/>
                </a:tc>
                <a:tc>
                  <a:txBody>
                    <a:bodyPr/>
                    <a:lstStyle/>
                    <a:p>
                      <a:pPr algn="ctr"/>
                      <a:r>
                        <a:rPr lang="en-US" sz="2000" b="1">
                          <a:latin typeface="Times New Roman" pitchFamily="18" charset="0"/>
                          <a:cs typeface="Times New Roman" pitchFamily="18" charset="0"/>
                        </a:rPr>
                        <a:t>(6, 8)</a:t>
                      </a:r>
                    </a:p>
                  </a:txBody>
                  <a:tcPr marL="95250" marR="95250" marT="76200" marB="76200" anchor="ctr"/>
                </a:tc>
              </a:tr>
              <a:tr h="352960">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r>
                        <a:rPr lang="en-US" sz="2000" b="1">
                          <a:latin typeface="Times New Roman" pitchFamily="18" charset="0"/>
                          <a:cs typeface="Times New Roman" pitchFamily="18" charset="0"/>
                        </a:rPr>
                        <a:t>6.5</a:t>
                      </a:r>
                    </a:p>
                  </a:txBody>
                  <a:tcPr marL="95250" marR="95250" marT="76200" marB="76200" anchor="ctr"/>
                </a:tc>
                <a:tc>
                  <a:txBody>
                    <a:bodyPr/>
                    <a:lstStyle/>
                    <a:p>
                      <a:pPr algn="ctr"/>
                      <a:r>
                        <a:rPr lang="en-US" sz="2000" b="1">
                          <a:latin typeface="Times New Roman" pitchFamily="18" charset="0"/>
                          <a:cs typeface="Times New Roman" pitchFamily="18" charset="0"/>
                        </a:rPr>
                        <a:t>9</a:t>
                      </a:r>
                    </a:p>
                  </a:txBody>
                  <a:tcPr marL="95250" marR="95250" marT="76200" marB="76200" anchor="ctr"/>
                </a:tc>
                <a:tc>
                  <a:txBody>
                    <a:bodyPr/>
                    <a:lstStyle/>
                    <a:p>
                      <a:pPr algn="ctr"/>
                      <a:r>
                        <a:rPr lang="en-US" sz="2000" b="1">
                          <a:latin typeface="Times New Roman" pitchFamily="18" charset="0"/>
                          <a:cs typeface="Times New Roman" pitchFamily="18" charset="0"/>
                        </a:rPr>
                        <a:t>(7, 9)</a:t>
                      </a:r>
                    </a:p>
                  </a:txBody>
                  <a:tcPr marL="95250" marR="95250" marT="76200" marB="76200" anchor="ctr"/>
                </a:tc>
              </a:tr>
              <a:tr h="352960">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r>
                        <a:rPr lang="en-US" sz="2000" b="1">
                          <a:latin typeface="Times New Roman" pitchFamily="18" charset="0"/>
                          <a:cs typeface="Times New Roman" pitchFamily="18" charset="0"/>
                        </a:rPr>
                        <a:t>7</a:t>
                      </a:r>
                    </a:p>
                  </a:txBody>
                  <a:tcPr marL="95250" marR="95250" marT="76200" marB="76200" anchor="ctr"/>
                </a:tc>
                <a:tc>
                  <a:txBody>
                    <a:bodyPr/>
                    <a:lstStyle/>
                    <a:p>
                      <a:pPr algn="ctr"/>
                      <a:r>
                        <a:rPr lang="en-US" sz="2000" b="1">
                          <a:latin typeface="Times New Roman" pitchFamily="18" charset="0"/>
                          <a:cs typeface="Times New Roman" pitchFamily="18" charset="0"/>
                        </a:rPr>
                        <a:t>10</a:t>
                      </a:r>
                    </a:p>
                  </a:txBody>
                  <a:tcPr marL="95250" marR="95250" marT="76200" marB="76200" anchor="ctr"/>
                </a:tc>
                <a:tc>
                  <a:txBody>
                    <a:bodyPr/>
                    <a:lstStyle/>
                    <a:p>
                      <a:pPr algn="ctr"/>
                      <a:r>
                        <a:rPr lang="en-US" sz="2000" b="1">
                          <a:latin typeface="Times New Roman" pitchFamily="18" charset="0"/>
                          <a:cs typeface="Times New Roman" pitchFamily="18" charset="0"/>
                        </a:rPr>
                        <a:t>(7, 10)</a:t>
                      </a:r>
                    </a:p>
                  </a:txBody>
                  <a:tcPr marL="95250" marR="95250" marT="76200" marB="76200" anchor="ctr"/>
                </a:tc>
              </a:tr>
              <a:tr h="352960">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r>
                        <a:rPr lang="en-US" sz="2000" b="1">
                          <a:latin typeface="Times New Roman" pitchFamily="18" charset="0"/>
                          <a:cs typeface="Times New Roman" pitchFamily="18" charset="0"/>
                        </a:rPr>
                        <a:t>7.5</a:t>
                      </a:r>
                    </a:p>
                  </a:txBody>
                  <a:tcPr marL="95250" marR="95250" marT="76200" marB="76200" anchor="ctr"/>
                </a:tc>
                <a:tc>
                  <a:txBody>
                    <a:bodyPr/>
                    <a:lstStyle/>
                    <a:p>
                      <a:pPr algn="ctr"/>
                      <a:r>
                        <a:rPr lang="en-US" sz="2000" b="1">
                          <a:latin typeface="Times New Roman" pitchFamily="18" charset="0"/>
                          <a:cs typeface="Times New Roman" pitchFamily="18" charset="0"/>
                        </a:rPr>
                        <a:t>11</a:t>
                      </a:r>
                    </a:p>
                  </a:txBody>
                  <a:tcPr marL="95250" marR="95250" marT="76200" marB="76200" anchor="ctr"/>
                </a:tc>
                <a:tc>
                  <a:txBody>
                    <a:bodyPr/>
                    <a:lstStyle/>
                    <a:p>
                      <a:pPr algn="ctr"/>
                      <a:r>
                        <a:rPr lang="en-US" sz="2000" b="1">
                          <a:latin typeface="Times New Roman" pitchFamily="18" charset="0"/>
                          <a:cs typeface="Times New Roman" pitchFamily="18" charset="0"/>
                        </a:rPr>
                        <a:t>(8, 11)</a:t>
                      </a:r>
                    </a:p>
                  </a:txBody>
                  <a:tcPr marL="95250" marR="95250" marT="76200" marB="76200" anchor="ctr"/>
                </a:tc>
              </a:tr>
              <a:tr h="352960">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endParaRPr lang="en-US" sz="2000" b="1">
                        <a:latin typeface="Times New Roman" pitchFamily="18" charset="0"/>
                        <a:cs typeface="Times New Roman" pitchFamily="18" charset="0"/>
                      </a:endParaRPr>
                    </a:p>
                  </a:txBody>
                  <a:tcPr marL="95250" marR="95250" marT="76200" marB="76200" anchor="ctr"/>
                </a:tc>
                <a:tc>
                  <a:txBody>
                    <a:bodyPr/>
                    <a:lstStyle/>
                    <a:p>
                      <a:pPr algn="ctr"/>
                      <a:r>
                        <a:rPr lang="en-US" sz="2000" b="1">
                          <a:latin typeface="Times New Roman" pitchFamily="18" charset="0"/>
                          <a:cs typeface="Times New Roman" pitchFamily="18" charset="0"/>
                        </a:rPr>
                        <a:t>8</a:t>
                      </a:r>
                    </a:p>
                  </a:txBody>
                  <a:tcPr marL="95250" marR="95250" marT="76200" marB="76200" anchor="ctr"/>
                </a:tc>
                <a:tc>
                  <a:txBody>
                    <a:bodyPr/>
                    <a:lstStyle/>
                    <a:p>
                      <a:pPr algn="ctr"/>
                      <a:r>
                        <a:rPr lang="en-US" sz="2000" b="1">
                          <a:latin typeface="Times New Roman" pitchFamily="18" charset="0"/>
                          <a:cs typeface="Times New Roman" pitchFamily="18" charset="0"/>
                        </a:rPr>
                        <a:t>12</a:t>
                      </a:r>
                    </a:p>
                  </a:txBody>
                  <a:tcPr marL="95250" marR="95250" marT="76200" marB="76200" anchor="ctr"/>
                </a:tc>
                <a:tc>
                  <a:txBody>
                    <a:bodyPr/>
                    <a:lstStyle/>
                    <a:p>
                      <a:pPr algn="ctr"/>
                      <a:r>
                        <a:rPr lang="en-US" sz="2000" b="1" dirty="0">
                          <a:latin typeface="Times New Roman" pitchFamily="18" charset="0"/>
                          <a:cs typeface="Times New Roman" pitchFamily="18" charset="0"/>
                        </a:rPr>
                        <a:t>(8, 12)</a:t>
                      </a:r>
                    </a:p>
                  </a:txBody>
                  <a:tcPr marL="95250" marR="95250" marT="76200" marB="76200" anchor="ctr"/>
                </a:tc>
              </a:tr>
            </a:tbl>
          </a:graphicData>
        </a:graphic>
      </p:graphicFrame>
      <p:sp>
        <p:nvSpPr>
          <p:cNvPr id="5" name="Title 1"/>
          <p:cNvSpPr txBox="1">
            <a:spLocks noGrp="1"/>
          </p:cNvSpPr>
          <p:nvPr>
            <p:ph type="title"/>
          </p:nvPr>
        </p:nvSpPr>
        <p:spPr>
          <a:xfrm>
            <a:off x="35496" y="341784"/>
            <a:ext cx="82296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59829"/>
            <a:ext cx="8229600" cy="5649491"/>
          </a:xfrm>
        </p:spPr>
        <p:txBody>
          <a:bodyPr>
            <a:normAutofit/>
          </a:bodyPr>
          <a:lstStyle/>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Various </a:t>
            </a:r>
            <a:r>
              <a:rPr lang="en-US" sz="2000" dirty="0">
                <a:latin typeface="Times New Roman" pitchFamily="18" charset="0"/>
                <a:cs typeface="Times New Roman" pitchFamily="18" charset="0"/>
              </a:rPr>
              <a:t>techniques are used to provide text clipping in a computer graphics. It depends on the methods used to generate characters and the requirements of a particular application. There are three methods for text clipping which are listed below </a:t>
            </a:r>
            <a:endParaRPr lang="en-US" sz="2000" dirty="0" smtClean="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All or none string clipping</a:t>
            </a:r>
          </a:p>
          <a:p>
            <a:pPr>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All or none character clipping</a:t>
            </a:r>
          </a:p>
          <a:p>
            <a:pPr>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Text clipping</a:t>
            </a:r>
          </a:p>
          <a:p>
            <a:pPr>
              <a:buNone/>
            </a:pPr>
            <a:r>
              <a:rPr lang="en-US" sz="2200" b="1" dirty="0" smtClean="0">
                <a:latin typeface="Times New Roman" pitchFamily="18" charset="0"/>
                <a:cs typeface="Times New Roman" pitchFamily="18" charset="0"/>
              </a:rPr>
              <a:t>All or none string clipping</a:t>
            </a:r>
            <a:endParaRPr lang="en-US" sz="2200" b="1" dirty="0"/>
          </a:p>
        </p:txBody>
      </p:sp>
      <p:pic>
        <p:nvPicPr>
          <p:cNvPr id="107522" name="Picture 2" descr="All or None String Clipping"/>
          <p:cNvPicPr>
            <a:picLocks noChangeAspect="1" noChangeArrowheads="1"/>
          </p:cNvPicPr>
          <p:nvPr/>
        </p:nvPicPr>
        <p:blipFill>
          <a:blip r:embed="rId2" cstate="print"/>
          <a:srcRect/>
          <a:stretch>
            <a:fillRect/>
          </a:stretch>
        </p:blipFill>
        <p:spPr bwMode="auto">
          <a:xfrm>
            <a:off x="1907704" y="3933256"/>
            <a:ext cx="4673678" cy="1800000"/>
          </a:xfrm>
          <a:prstGeom prst="rect">
            <a:avLst/>
          </a:prstGeom>
          <a:noFill/>
        </p:spPr>
      </p:pic>
      <p:sp>
        <p:nvSpPr>
          <p:cNvPr id="5" name="Rectangle 4"/>
          <p:cNvSpPr/>
          <p:nvPr/>
        </p:nvSpPr>
        <p:spPr>
          <a:xfrm>
            <a:off x="395536" y="5805264"/>
            <a:ext cx="8496944" cy="707886"/>
          </a:xfrm>
          <a:prstGeom prst="rect">
            <a:avLst/>
          </a:prstGeom>
        </p:spPr>
        <p:txBody>
          <a:bodyPr wrap="square">
            <a:spAutoFit/>
          </a:bodyPr>
          <a:lstStyle/>
          <a:p>
            <a:r>
              <a:rPr lang="en-US" sz="2000" dirty="0" smtClean="0">
                <a:latin typeface="Times New Roman" pitchFamily="18" charset="0"/>
                <a:cs typeface="Times New Roman" pitchFamily="18" charset="0"/>
              </a:rPr>
              <a:t>In all or none string clipping method, either we keep the entire string or we reject entire string based on the clipping window.</a:t>
            </a:r>
            <a:endParaRPr lang="en-US" sz="2000" dirty="0">
              <a:latin typeface="Times New Roman" pitchFamily="18" charset="0"/>
              <a:cs typeface="Times New Roman" pitchFamily="18" charset="0"/>
            </a:endParaRPr>
          </a:p>
        </p:txBody>
      </p:sp>
      <p:sp>
        <p:nvSpPr>
          <p:cNvPr id="6" name="Rectangle 5"/>
          <p:cNvSpPr/>
          <p:nvPr/>
        </p:nvSpPr>
        <p:spPr>
          <a:xfrm>
            <a:off x="2934194" y="260648"/>
            <a:ext cx="2573910"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Text Clipping</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8720"/>
            <a:ext cx="8229600" cy="4525963"/>
          </a:xfrm>
        </p:spPr>
        <p:txBody>
          <a:bodyPr>
            <a:normAutofit/>
          </a:bodyPr>
          <a:lstStyle/>
          <a:p>
            <a:pPr>
              <a:buNone/>
            </a:pPr>
            <a:r>
              <a:rPr lang="en-US" sz="2200" b="1" dirty="0" smtClean="0">
                <a:latin typeface="Times New Roman" pitchFamily="18" charset="0"/>
                <a:cs typeface="Times New Roman" pitchFamily="18" charset="0"/>
              </a:rPr>
              <a:t>All or none character clipping</a:t>
            </a:r>
          </a:p>
          <a:p>
            <a:pPr algn="just">
              <a:lnSpc>
                <a:spcPct val="150000"/>
              </a:lnSpc>
              <a:buNone/>
            </a:pPr>
            <a:r>
              <a:rPr lang="en-US" sz="2000" dirty="0" smtClean="0">
                <a:latin typeface="Times New Roman" pitchFamily="18" charset="0"/>
                <a:cs typeface="Times New Roman" pitchFamily="18" charset="0"/>
              </a:rPr>
              <a:t>     This </a:t>
            </a:r>
            <a:r>
              <a:rPr lang="en-US" sz="2000" dirty="0">
                <a:latin typeface="Times New Roman" pitchFamily="18" charset="0"/>
                <a:cs typeface="Times New Roman" pitchFamily="18" charset="0"/>
              </a:rPr>
              <a:t>clipping method is based on characters rather than entire string. In this method </a:t>
            </a:r>
            <a:r>
              <a:rPr lang="en-US" sz="2000" dirty="0">
                <a:solidFill>
                  <a:srgbClr val="FF0000"/>
                </a:solidFill>
                <a:latin typeface="Times New Roman" pitchFamily="18" charset="0"/>
                <a:cs typeface="Times New Roman" pitchFamily="18" charset="0"/>
              </a:rPr>
              <a:t>if the string is entirely inside the clipping window</a:t>
            </a:r>
            <a:r>
              <a:rPr lang="en-US" sz="2000" dirty="0">
                <a:latin typeface="Times New Roman" pitchFamily="18" charset="0"/>
                <a:cs typeface="Times New Roman" pitchFamily="18" charset="0"/>
              </a:rPr>
              <a:t>, </a:t>
            </a:r>
            <a:r>
              <a:rPr lang="en-US" sz="2000" dirty="0">
                <a:solidFill>
                  <a:srgbClr val="FF0000"/>
                </a:solidFill>
                <a:latin typeface="Times New Roman" pitchFamily="18" charset="0"/>
                <a:cs typeface="Times New Roman" pitchFamily="18" charset="0"/>
              </a:rPr>
              <a:t>then we keep it</a:t>
            </a:r>
            <a:r>
              <a:rPr lang="en-US" sz="2000" dirty="0">
                <a:latin typeface="Times New Roman" pitchFamily="18" charset="0"/>
                <a:cs typeface="Times New Roman" pitchFamily="18" charset="0"/>
              </a:rPr>
              <a:t>. If it is partially outside the window, then −</a:t>
            </a:r>
          </a:p>
          <a:p>
            <a:pPr algn="just">
              <a:lnSpc>
                <a:spcPct val="150000"/>
              </a:lnSpc>
            </a:pPr>
            <a:r>
              <a:rPr lang="en-US" sz="2000" dirty="0">
                <a:latin typeface="Times New Roman" pitchFamily="18" charset="0"/>
                <a:cs typeface="Times New Roman" pitchFamily="18" charset="0"/>
              </a:rPr>
              <a:t>You reject only the portion of the string being outside</a:t>
            </a:r>
          </a:p>
          <a:p>
            <a:pPr algn="just">
              <a:lnSpc>
                <a:spcPct val="150000"/>
              </a:lnSpc>
            </a:pPr>
            <a:r>
              <a:rPr lang="en-US" sz="2000" dirty="0">
                <a:latin typeface="Times New Roman" pitchFamily="18" charset="0"/>
                <a:cs typeface="Times New Roman" pitchFamily="18" charset="0"/>
              </a:rPr>
              <a:t>If the character is on the boundary of the clipping window, then we discard that entire character and keep the rest string.</a:t>
            </a:r>
          </a:p>
          <a:p>
            <a:pPr>
              <a:buNone/>
            </a:pPr>
            <a:endParaRPr lang="en-US" dirty="0"/>
          </a:p>
        </p:txBody>
      </p:sp>
      <p:pic>
        <p:nvPicPr>
          <p:cNvPr id="108546" name="Picture 2" descr="All or None Character Clipping"/>
          <p:cNvPicPr>
            <a:picLocks noChangeAspect="1" noChangeArrowheads="1"/>
          </p:cNvPicPr>
          <p:nvPr/>
        </p:nvPicPr>
        <p:blipFill>
          <a:blip r:embed="rId2" cstate="print"/>
          <a:srcRect/>
          <a:stretch>
            <a:fillRect/>
          </a:stretch>
        </p:blipFill>
        <p:spPr bwMode="auto">
          <a:xfrm>
            <a:off x="2343160" y="4221088"/>
            <a:ext cx="5037152" cy="2160000"/>
          </a:xfrm>
          <a:prstGeom prst="rect">
            <a:avLst/>
          </a:prstGeom>
          <a:noFill/>
        </p:spPr>
      </p:pic>
      <p:sp>
        <p:nvSpPr>
          <p:cNvPr id="4" name="Rectangle 3"/>
          <p:cNvSpPr/>
          <p:nvPr/>
        </p:nvSpPr>
        <p:spPr>
          <a:xfrm>
            <a:off x="2934194" y="260648"/>
            <a:ext cx="2573910"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Text Clipping</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47253"/>
            <a:ext cx="8229600" cy="4525963"/>
          </a:xfrm>
        </p:spPr>
        <p:txBody>
          <a:bodyPr>
            <a:normAutofit/>
          </a:bodyPr>
          <a:lstStyle/>
          <a:p>
            <a:pPr>
              <a:buNone/>
            </a:pPr>
            <a:r>
              <a:rPr lang="en-US" sz="2200" b="1" dirty="0" smtClean="0">
                <a:latin typeface="Times New Roman" pitchFamily="18" charset="0"/>
                <a:cs typeface="Times New Roman" pitchFamily="18" charset="0"/>
              </a:rPr>
              <a:t>Text clipping</a:t>
            </a:r>
          </a:p>
          <a:p>
            <a:pPr algn="just">
              <a:lnSpc>
                <a:spcPct val="150000"/>
              </a:lnSpc>
              <a:buNone/>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clipping method is based on characters rather than the entire string. In this method if the string is entirely inside the clipping window, then we keep it. If it is partially outside the window, then</a:t>
            </a:r>
          </a:p>
          <a:p>
            <a:pPr algn="just">
              <a:lnSpc>
                <a:spcPct val="150000"/>
              </a:lnSpc>
            </a:pPr>
            <a:r>
              <a:rPr lang="en-US" sz="2000" dirty="0">
                <a:latin typeface="Times New Roman" pitchFamily="18" charset="0"/>
                <a:cs typeface="Times New Roman" pitchFamily="18" charset="0"/>
              </a:rPr>
              <a:t>You reject only the portion of string being outside.</a:t>
            </a:r>
          </a:p>
          <a:p>
            <a:pPr algn="just">
              <a:lnSpc>
                <a:spcPct val="150000"/>
              </a:lnSpc>
            </a:pPr>
            <a:r>
              <a:rPr lang="en-US" sz="2000" dirty="0">
                <a:latin typeface="Times New Roman" pitchFamily="18" charset="0"/>
                <a:cs typeface="Times New Roman" pitchFamily="18" charset="0"/>
              </a:rPr>
              <a:t>If the character is on the boundary of the clipping window, then we discard only that portion of character that is outside of the clipping window</a:t>
            </a:r>
            <a:r>
              <a:rPr lang="en-US" sz="2200" dirty="0">
                <a:latin typeface="Times New Roman" pitchFamily="18" charset="0"/>
                <a:cs typeface="Times New Roman" pitchFamily="18" charset="0"/>
              </a:rPr>
              <a:t>.</a:t>
            </a:r>
          </a:p>
          <a:p>
            <a:pPr algn="just">
              <a:buNone/>
            </a:pPr>
            <a:r>
              <a:rPr lang="en-US" sz="2200" dirty="0">
                <a:latin typeface="Times New Roman" pitchFamily="18" charset="0"/>
                <a:cs typeface="Times New Roman" pitchFamily="18" charset="0"/>
              </a:rPr>
              <a:t> </a:t>
            </a:r>
          </a:p>
        </p:txBody>
      </p:sp>
      <p:pic>
        <p:nvPicPr>
          <p:cNvPr id="109570" name="Picture 2" descr="Text Clipping"/>
          <p:cNvPicPr>
            <a:picLocks noChangeAspect="1" noChangeArrowheads="1"/>
          </p:cNvPicPr>
          <p:nvPr/>
        </p:nvPicPr>
        <p:blipFill>
          <a:blip r:embed="rId2" cstate="print"/>
          <a:srcRect/>
          <a:stretch>
            <a:fillRect/>
          </a:stretch>
        </p:blipFill>
        <p:spPr bwMode="auto">
          <a:xfrm>
            <a:off x="2197886" y="4293096"/>
            <a:ext cx="4606362" cy="2160000"/>
          </a:xfrm>
          <a:prstGeom prst="rect">
            <a:avLst/>
          </a:prstGeom>
          <a:noFill/>
        </p:spPr>
      </p:pic>
      <p:sp>
        <p:nvSpPr>
          <p:cNvPr id="4" name="Rectangle 3"/>
          <p:cNvSpPr/>
          <p:nvPr/>
        </p:nvSpPr>
        <p:spPr>
          <a:xfrm>
            <a:off x="2934194" y="260648"/>
            <a:ext cx="2573910" cy="584775"/>
          </a:xfrm>
          <a:prstGeom prst="rect">
            <a:avLst/>
          </a:prstGeom>
        </p:spPr>
        <p:txBody>
          <a:bodyPr wrap="none">
            <a:spAutoFit/>
          </a:bodyPr>
          <a:lstStyle/>
          <a:p>
            <a:pPr>
              <a:buNone/>
            </a:pPr>
            <a:r>
              <a:rPr lang="en-US" sz="3200" b="1" dirty="0" smtClean="0">
                <a:solidFill>
                  <a:srgbClr val="FFC000"/>
                </a:solidFill>
                <a:latin typeface="Times New Roman" pitchFamily="18" charset="0"/>
                <a:cs typeface="Times New Roman" pitchFamily="18" charset="0"/>
              </a:rPr>
              <a:t>Text Clipping</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395536" y="908720"/>
            <a:ext cx="8229600" cy="4525963"/>
          </a:xfrm>
        </p:spPr>
        <p:txBody>
          <a:bodyPr>
            <a:normAutofit/>
          </a:bodyPr>
          <a:lstStyle/>
          <a:p>
            <a:pPr>
              <a:buNone/>
            </a:pPr>
            <a:r>
              <a:rPr lang="en-US" sz="2000" dirty="0">
                <a:latin typeface="Times New Roman" pitchFamily="18" charset="0"/>
                <a:cs typeface="Times New Roman" pitchFamily="18" charset="0"/>
              </a:rPr>
              <a:t>Bezier Curve </a:t>
            </a:r>
            <a:r>
              <a:rPr lang="en-US" sz="2000" dirty="0" smtClean="0">
                <a:latin typeface="Times New Roman" pitchFamily="18" charset="0"/>
                <a:cs typeface="Times New Roman" pitchFamily="18" charset="0"/>
              </a:rPr>
              <a:t>may be defined as-</a:t>
            </a:r>
          </a:p>
          <a:p>
            <a:pPr fontAlgn="base"/>
            <a:r>
              <a:rPr lang="en-US" sz="2000" dirty="0" smtClean="0">
                <a:latin typeface="Times New Roman" pitchFamily="18" charset="0"/>
                <a:cs typeface="Times New Roman" pitchFamily="18" charset="0"/>
              </a:rPr>
              <a:t>Bezier </a:t>
            </a:r>
            <a:r>
              <a:rPr lang="en-US" sz="2000" dirty="0">
                <a:latin typeface="Times New Roman" pitchFamily="18" charset="0"/>
                <a:cs typeface="Times New Roman" pitchFamily="18" charset="0"/>
              </a:rPr>
              <a:t>Curve is parametric curve defined by a set of control points.</a:t>
            </a:r>
          </a:p>
          <a:p>
            <a:pPr fontAlgn="base"/>
            <a:r>
              <a:rPr lang="en-US" sz="2000" dirty="0">
                <a:latin typeface="Times New Roman" pitchFamily="18" charset="0"/>
                <a:cs typeface="Times New Roman" pitchFamily="18" charset="0"/>
              </a:rPr>
              <a:t>Two points are ends of the curve.</a:t>
            </a:r>
          </a:p>
          <a:p>
            <a:pPr fontAlgn="base"/>
            <a:r>
              <a:rPr lang="en-US" sz="2000" dirty="0">
                <a:latin typeface="Times New Roman" pitchFamily="18" charset="0"/>
                <a:cs typeface="Times New Roman" pitchFamily="18" charset="0"/>
              </a:rPr>
              <a:t>Other points determine the shape of the curve.</a:t>
            </a:r>
          </a:p>
          <a:p>
            <a:pPr fontAlgn="base"/>
            <a:r>
              <a:rPr lang="en-US" sz="2000" dirty="0">
                <a:latin typeface="Times New Roman" pitchFamily="18" charset="0"/>
                <a:cs typeface="Times New Roman" pitchFamily="18" charset="0"/>
              </a:rPr>
              <a:t>The concept of </a:t>
            </a:r>
            <a:r>
              <a:rPr lang="en-US" sz="2000" dirty="0" smtClean="0">
                <a:latin typeface="Times New Roman" pitchFamily="18" charset="0"/>
                <a:cs typeface="Times New Roman" pitchFamily="18" charset="0"/>
              </a:rPr>
              <a:t>Bezier </a:t>
            </a:r>
            <a:r>
              <a:rPr lang="en-US" sz="2000" dirty="0">
                <a:latin typeface="Times New Roman" pitchFamily="18" charset="0"/>
                <a:cs typeface="Times New Roman" pitchFamily="18" charset="0"/>
              </a:rPr>
              <a:t>curves was given by Pierre Bezier.</a:t>
            </a:r>
          </a:p>
        </p:txBody>
      </p:sp>
      <p:pic>
        <p:nvPicPr>
          <p:cNvPr id="86018" name="Picture 2" descr="https://www.gatevidyalay.com/wp-content/uploads/2019/12/Bezier-Curve-Example.png"/>
          <p:cNvPicPr>
            <a:picLocks noChangeAspect="1" noChangeArrowheads="1"/>
          </p:cNvPicPr>
          <p:nvPr/>
        </p:nvPicPr>
        <p:blipFill>
          <a:blip r:embed="rId2" cstate="print"/>
          <a:srcRect/>
          <a:stretch>
            <a:fillRect/>
          </a:stretch>
        </p:blipFill>
        <p:spPr bwMode="auto">
          <a:xfrm>
            <a:off x="1331640" y="2852936"/>
            <a:ext cx="3888432" cy="2376000"/>
          </a:xfrm>
          <a:prstGeom prst="rect">
            <a:avLst/>
          </a:prstGeom>
          <a:noFill/>
        </p:spPr>
      </p:pic>
      <p:sp>
        <p:nvSpPr>
          <p:cNvPr id="5" name="Rectangle 4"/>
          <p:cNvSpPr/>
          <p:nvPr/>
        </p:nvSpPr>
        <p:spPr>
          <a:xfrm>
            <a:off x="395536" y="4941168"/>
            <a:ext cx="8280920" cy="1323439"/>
          </a:xfrm>
          <a:prstGeom prst="rect">
            <a:avLst/>
          </a:prstGeom>
        </p:spPr>
        <p:txBody>
          <a:bodyPr wrap="square">
            <a:spAutoFit/>
          </a:bodyPr>
          <a:lstStyle/>
          <a:p>
            <a:pPr fontAlgn="base"/>
            <a:r>
              <a:rPr lang="en-US" sz="2000" dirty="0" smtClean="0">
                <a:latin typeface="Times New Roman" pitchFamily="18" charset="0"/>
                <a:cs typeface="Times New Roman" pitchFamily="18" charset="0"/>
              </a:rPr>
              <a:t>Here,</a:t>
            </a:r>
          </a:p>
          <a:p>
            <a:pPr fontAlgn="base">
              <a:buFont typeface="Arial" pitchFamily="34" charset="0"/>
              <a:buChar char="•"/>
            </a:pPr>
            <a:r>
              <a:rPr lang="en-US" sz="2000" dirty="0" smtClean="0">
                <a:latin typeface="Times New Roman" pitchFamily="18" charset="0"/>
                <a:cs typeface="Times New Roman" pitchFamily="18" charset="0"/>
              </a:rPr>
              <a:t>This Bezier curve is defined by a set of control points b</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b</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b</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and b</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a:t>
            </a:r>
          </a:p>
          <a:p>
            <a:pPr fontAlgn="base">
              <a:buFont typeface="Arial" pitchFamily="34" charset="0"/>
              <a:buChar char="•"/>
            </a:pPr>
            <a:r>
              <a:rPr lang="en-US" sz="2000" dirty="0" smtClean="0">
                <a:latin typeface="Times New Roman" pitchFamily="18" charset="0"/>
                <a:cs typeface="Times New Roman" pitchFamily="18" charset="0"/>
              </a:rPr>
              <a:t>Points b</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and b</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are ends of the curve.</a:t>
            </a:r>
          </a:p>
          <a:p>
            <a:pPr fontAlgn="base">
              <a:buFont typeface="Arial" pitchFamily="34" charset="0"/>
              <a:buChar char="•"/>
            </a:pPr>
            <a:r>
              <a:rPr lang="en-US" sz="2000" dirty="0" smtClean="0">
                <a:latin typeface="Times New Roman" pitchFamily="18" charset="0"/>
                <a:cs typeface="Times New Roman" pitchFamily="18" charset="0"/>
              </a:rPr>
              <a:t>Points b</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and b</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determine the shape of the curve.</a:t>
            </a:r>
            <a:endParaRPr lang="en-US" sz="2000" dirty="0">
              <a:latin typeface="Times New Roman" pitchFamily="18" charset="0"/>
              <a:cs typeface="Times New Roman" pitchFamily="18" charset="0"/>
            </a:endParaRPr>
          </a:p>
        </p:txBody>
      </p:sp>
      <p:pic>
        <p:nvPicPr>
          <p:cNvPr id="173059" name="Picture 3" descr="C:\Users\jagan\Downloads\Bézier_4_big.jif"/>
          <p:cNvPicPr>
            <a:picLocks noChangeAspect="1" noChangeArrowheads="1"/>
          </p:cNvPicPr>
          <p:nvPr/>
        </p:nvPicPr>
        <p:blipFill>
          <a:blip r:embed="rId3" cstate="print"/>
          <a:srcRect/>
          <a:stretch>
            <a:fillRect/>
          </a:stretch>
        </p:blipFill>
        <p:spPr bwMode="auto">
          <a:xfrm>
            <a:off x="5436096" y="3212976"/>
            <a:ext cx="3429000" cy="1428750"/>
          </a:xfrm>
          <a:prstGeom prst="rect">
            <a:avLst/>
          </a:prstGeom>
          <a:noFill/>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lstStyle/>
          <a:p>
            <a:pPr>
              <a:lnSpc>
                <a:spcPct val="150000"/>
              </a:lnSpc>
              <a:buNone/>
            </a:pPr>
            <a:r>
              <a:rPr lang="en-US" sz="2000" dirty="0" smtClean="0">
                <a:latin typeface="Times New Roman" pitchFamily="18" charset="0"/>
                <a:cs typeface="Times New Roman" pitchFamily="18" charset="0"/>
              </a:rPr>
              <a:t>What are Bezier curves used for?</a:t>
            </a:r>
          </a:p>
          <a:p>
            <a:pPr>
              <a:lnSpc>
                <a:spcPct val="150000"/>
              </a:lnSpc>
            </a:pPr>
            <a:r>
              <a:rPr lang="en-US" sz="2000" b="1" dirty="0" smtClean="0">
                <a:latin typeface="Times New Roman" pitchFamily="18" charset="0"/>
                <a:cs typeface="Times New Roman" pitchFamily="18" charset="0"/>
              </a:rPr>
              <a:t>Bezier curves</a:t>
            </a:r>
            <a:r>
              <a:rPr lang="en-US" sz="2000" dirty="0" smtClean="0">
                <a:latin typeface="Times New Roman" pitchFamily="18" charset="0"/>
                <a:cs typeface="Times New Roman" pitchFamily="18" charset="0"/>
              </a:rPr>
              <a:t> are </a:t>
            </a:r>
            <a:r>
              <a:rPr lang="en-US" sz="2000" b="1" dirty="0" smtClean="0">
                <a:latin typeface="Times New Roman" pitchFamily="18" charset="0"/>
                <a:cs typeface="Times New Roman" pitchFamily="18" charset="0"/>
              </a:rPr>
              <a:t>used</a:t>
            </a:r>
            <a:r>
              <a:rPr lang="en-US" sz="2000" dirty="0" smtClean="0">
                <a:latin typeface="Times New Roman" pitchFamily="18" charset="0"/>
                <a:cs typeface="Times New Roman" pitchFamily="18" charset="0"/>
              </a:rPr>
              <a:t> in computer graphics to draw shapes, for CSS animation and in many other places.</a:t>
            </a:r>
          </a:p>
          <a:p>
            <a:pPr>
              <a:lnSpc>
                <a:spcPct val="150000"/>
              </a:lnSpc>
            </a:pPr>
            <a:r>
              <a:rPr lang="en-US" sz="2000" dirty="0" smtClean="0">
                <a:latin typeface="Times New Roman" pitchFamily="18" charset="0"/>
                <a:cs typeface="Times New Roman" pitchFamily="18" charset="0"/>
              </a:rPr>
              <a:t> They are a very simple thing, worth to study once and then feel comfortable in the world of vector graphics and advanced animations.</a:t>
            </a:r>
          </a:p>
          <a:p>
            <a:pPr>
              <a:buNone/>
            </a:pPr>
            <a:endParaRPr lang="en-US" dirty="0"/>
          </a:p>
        </p:txBody>
      </p:sp>
      <p:sp>
        <p:nvSpPr>
          <p:cNvPr id="4"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pic>
        <p:nvPicPr>
          <p:cNvPr id="172034" name="Picture 2" descr="C:\Users\jagan\Downloads\bezier_animation.jif"/>
          <p:cNvPicPr>
            <a:picLocks noChangeAspect="1" noChangeArrowheads="1"/>
          </p:cNvPicPr>
          <p:nvPr/>
        </p:nvPicPr>
        <p:blipFill>
          <a:blip r:embed="rId2" cstate="print"/>
          <a:srcRect/>
          <a:stretch>
            <a:fillRect/>
          </a:stretch>
        </p:blipFill>
        <p:spPr bwMode="auto">
          <a:xfrm>
            <a:off x="2555776" y="3501008"/>
            <a:ext cx="3609603" cy="2790930"/>
          </a:xfrm>
          <a:prstGeom prst="rect">
            <a:avLst/>
          </a:prstGeom>
          <a:noFill/>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pic>
        <p:nvPicPr>
          <p:cNvPr id="171010" name="Picture 2" descr="C:\Users\jagan\Downloads\1_nQKI9zmEuZz5KEgL_FiD8A.jif"/>
          <p:cNvPicPr>
            <a:picLocks noChangeAspect="1" noChangeArrowheads="1" noCrop="1"/>
          </p:cNvPicPr>
          <p:nvPr/>
        </p:nvPicPr>
        <p:blipFill>
          <a:blip r:embed="rId2" cstate="print"/>
          <a:srcRect/>
          <a:stretch>
            <a:fillRect/>
          </a:stretch>
        </p:blipFill>
        <p:spPr bwMode="auto">
          <a:xfrm>
            <a:off x="2051720" y="996768"/>
            <a:ext cx="5112568" cy="5492215"/>
          </a:xfrm>
          <a:prstGeom prst="rect">
            <a:avLst/>
          </a:prstGeom>
          <a:noFill/>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19261"/>
            <a:ext cx="8229600" cy="4525963"/>
          </a:xfrm>
        </p:spPr>
        <p:txBody>
          <a:bodyPr>
            <a:normAutofit/>
          </a:bodyPr>
          <a:lstStyle/>
          <a:p>
            <a:pPr fontAlgn="base">
              <a:buNone/>
            </a:pPr>
            <a:r>
              <a:rPr lang="en-US" sz="2200" b="1" u="sng" dirty="0">
                <a:latin typeface="Times New Roman" pitchFamily="18" charset="0"/>
                <a:cs typeface="Times New Roman" pitchFamily="18" charset="0"/>
              </a:rPr>
              <a:t>Bezier Curve </a:t>
            </a:r>
            <a:r>
              <a:rPr lang="en-US" sz="2200" b="1" u="sng" dirty="0" smtClean="0">
                <a:latin typeface="Times New Roman" pitchFamily="18" charset="0"/>
                <a:cs typeface="Times New Roman" pitchFamily="18" charset="0"/>
              </a:rPr>
              <a:t>Properties-</a:t>
            </a:r>
            <a:endParaRPr lang="en-US" sz="2200" dirty="0">
              <a:latin typeface="Times New Roman" pitchFamily="18" charset="0"/>
              <a:cs typeface="Times New Roman" pitchFamily="18" charset="0"/>
            </a:endParaRPr>
          </a:p>
          <a:p>
            <a:pPr fontAlgn="base"/>
            <a:r>
              <a:rPr lang="en-US" sz="2000" dirty="0">
                <a:latin typeface="Times New Roman" pitchFamily="18" charset="0"/>
                <a:cs typeface="Times New Roman" pitchFamily="18" charset="0"/>
              </a:rPr>
              <a:t>Few important properties of a </a:t>
            </a:r>
            <a:r>
              <a:rPr lang="en-US" sz="2000" dirty="0" err="1">
                <a:latin typeface="Times New Roman" pitchFamily="18" charset="0"/>
                <a:cs typeface="Times New Roman" pitchFamily="18" charset="0"/>
              </a:rPr>
              <a:t>bezier</a:t>
            </a:r>
            <a:r>
              <a:rPr lang="en-US" sz="2000" dirty="0">
                <a:latin typeface="Times New Roman" pitchFamily="18" charset="0"/>
                <a:cs typeface="Times New Roman" pitchFamily="18" charset="0"/>
              </a:rPr>
              <a:t> curve </a:t>
            </a:r>
            <a:r>
              <a:rPr lang="en-US" sz="2000" dirty="0" smtClean="0">
                <a:latin typeface="Times New Roman" pitchFamily="18" charset="0"/>
                <a:cs typeface="Times New Roman" pitchFamily="18" charset="0"/>
              </a:rPr>
              <a:t>are-</a:t>
            </a:r>
          </a:p>
          <a:p>
            <a:pPr fontAlgn="base">
              <a:buNone/>
            </a:pPr>
            <a:r>
              <a:rPr lang="en-US" sz="2200" b="1" u="sng" dirty="0">
                <a:latin typeface="Times New Roman" pitchFamily="18" charset="0"/>
                <a:cs typeface="Times New Roman" pitchFamily="18" charset="0"/>
              </a:rPr>
              <a:t>Property-01:</a:t>
            </a:r>
            <a:endParaRPr lang="en-US" sz="2200" b="1" dirty="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Bezier </a:t>
            </a:r>
            <a:r>
              <a:rPr lang="en-US" sz="2000" dirty="0">
                <a:latin typeface="Times New Roman" pitchFamily="18" charset="0"/>
                <a:cs typeface="Times New Roman" pitchFamily="18" charset="0"/>
              </a:rPr>
              <a:t>curve is always contained within a polygon called as convex hull of its control points.</a:t>
            </a:r>
          </a:p>
        </p:txBody>
      </p:sp>
      <p:pic>
        <p:nvPicPr>
          <p:cNvPr id="87042" name="Picture 2" descr="https://www.gatevidyalay.com/wp-content/uploads/2019/12/Bezier-Curve-With-Convex-Hull-Property-01.png"/>
          <p:cNvPicPr>
            <a:picLocks noChangeAspect="1" noChangeArrowheads="1"/>
          </p:cNvPicPr>
          <p:nvPr/>
        </p:nvPicPr>
        <p:blipFill>
          <a:blip r:embed="rId2" cstate="print"/>
          <a:srcRect/>
          <a:stretch>
            <a:fillRect/>
          </a:stretch>
        </p:blipFill>
        <p:spPr bwMode="auto">
          <a:xfrm>
            <a:off x="2987824" y="2492896"/>
            <a:ext cx="2868750" cy="2700000"/>
          </a:xfrm>
          <a:prstGeom prst="rect">
            <a:avLst/>
          </a:prstGeom>
          <a:noFill/>
        </p:spPr>
      </p:pic>
      <p:sp>
        <p:nvSpPr>
          <p:cNvPr id="5" name="Rectangle 4"/>
          <p:cNvSpPr/>
          <p:nvPr/>
        </p:nvSpPr>
        <p:spPr>
          <a:xfrm>
            <a:off x="467544" y="3469064"/>
            <a:ext cx="8424936" cy="3416320"/>
          </a:xfrm>
          <a:prstGeom prst="rect">
            <a:avLst/>
          </a:prstGeom>
        </p:spPr>
        <p:txBody>
          <a:bodyPr wrap="square">
            <a:spAutoFit/>
          </a:bodyPr>
          <a:lstStyle/>
          <a:p>
            <a:pPr fontAlgn="base">
              <a:lnSpc>
                <a:spcPct val="150000"/>
              </a:lnSpc>
            </a:pPr>
            <a:endParaRPr lang="en-US" sz="2200" b="1" u="sng" dirty="0" smtClean="0">
              <a:latin typeface="Times New Roman" pitchFamily="18" charset="0"/>
              <a:cs typeface="Times New Roman" pitchFamily="18" charset="0"/>
            </a:endParaRPr>
          </a:p>
          <a:p>
            <a:pPr fontAlgn="base">
              <a:lnSpc>
                <a:spcPct val="150000"/>
              </a:lnSpc>
            </a:pPr>
            <a:endParaRPr lang="en-US" sz="2200" b="1" u="sng" dirty="0" smtClean="0">
              <a:latin typeface="Times New Roman" pitchFamily="18" charset="0"/>
              <a:cs typeface="Times New Roman" pitchFamily="18" charset="0"/>
            </a:endParaRPr>
          </a:p>
          <a:p>
            <a:pPr fontAlgn="base">
              <a:lnSpc>
                <a:spcPct val="150000"/>
              </a:lnSpc>
            </a:pPr>
            <a:r>
              <a:rPr lang="en-US" sz="2200" b="1" u="sng" dirty="0" smtClean="0">
                <a:latin typeface="Times New Roman" pitchFamily="18" charset="0"/>
                <a:cs typeface="Times New Roman" pitchFamily="18" charset="0"/>
              </a:rPr>
              <a:t>Property-02:</a:t>
            </a:r>
            <a:endParaRPr lang="en-US" sz="2200" b="1" dirty="0" smtClean="0">
              <a:latin typeface="Times New Roman" pitchFamily="18" charset="0"/>
              <a:cs typeface="Times New Roman" pitchFamily="18" charset="0"/>
            </a:endParaRPr>
          </a:p>
          <a:p>
            <a:pPr algn="just" fontAlgn="base">
              <a:lnSpc>
                <a:spcPct val="150000"/>
              </a:lnSpc>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Bezier curve generally follows the shape of its defining polygon.</a:t>
            </a:r>
          </a:p>
          <a:p>
            <a:pPr algn="just" fontAlgn="base">
              <a:lnSpc>
                <a:spcPct val="150000"/>
              </a:lnSpc>
            </a:pPr>
            <a:r>
              <a:rPr lang="en-US" sz="2000" dirty="0" smtClean="0">
                <a:latin typeface="Times New Roman" pitchFamily="18" charset="0"/>
                <a:cs typeface="Times New Roman" pitchFamily="18" charset="0"/>
              </a:rPr>
              <a:t>The first and last points of the curve are coincident with the first and last points of the defining polygon.</a:t>
            </a:r>
            <a:r>
              <a:rPr lang="en-US" sz="2000" b="1" u="sng" dirty="0" smtClean="0">
                <a:latin typeface="Times New Roman" pitchFamily="18" charset="0"/>
                <a:cs typeface="Times New Roman" pitchFamily="18" charset="0"/>
              </a:rPr>
              <a:t> </a:t>
            </a:r>
          </a:p>
          <a:p>
            <a:pPr fontAlgn="base"/>
            <a:endParaRPr lang="en-US" dirty="0"/>
          </a:p>
        </p:txBody>
      </p:sp>
      <p:sp>
        <p:nvSpPr>
          <p:cNvPr id="6"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6408712"/>
          </a:xfrm>
        </p:spPr>
        <p:txBody>
          <a:bodyPr>
            <a:normAutofit/>
          </a:bodyPr>
          <a:lstStyle/>
          <a:p>
            <a:pPr fontAlgn="base">
              <a:lnSpc>
                <a:spcPct val="150000"/>
              </a:lnSpc>
              <a:buNone/>
            </a:pPr>
            <a:r>
              <a:rPr lang="en-US" sz="2200" b="1" u="sng" dirty="0" smtClean="0">
                <a:latin typeface="Times New Roman" pitchFamily="18" charset="0"/>
                <a:cs typeface="Times New Roman" pitchFamily="18" charset="0"/>
              </a:rPr>
              <a:t>Property-03:</a:t>
            </a:r>
            <a:endParaRPr lang="en-US" sz="2200" b="1" dirty="0" smtClean="0">
              <a:latin typeface="Times New Roman" pitchFamily="18" charset="0"/>
              <a:cs typeface="Times New Roman" pitchFamily="18" charset="0"/>
            </a:endParaRPr>
          </a:p>
          <a:p>
            <a:pPr algn="just" fontAlgn="base"/>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degree of the polynomial defining the curve segment is one less than the total number of control points.</a:t>
            </a:r>
          </a:p>
          <a:p>
            <a:pPr algn="ctr" fontAlgn="base">
              <a:lnSpc>
                <a:spcPct val="150000"/>
              </a:lnSpc>
              <a:buNone/>
            </a:pPr>
            <a:r>
              <a:rPr lang="en-US" sz="2000" b="1" dirty="0">
                <a:latin typeface="Times New Roman" pitchFamily="18" charset="0"/>
                <a:cs typeface="Times New Roman" pitchFamily="18" charset="0"/>
              </a:rPr>
              <a:t>Degree = Number of Control Points – </a:t>
            </a:r>
            <a:r>
              <a:rPr lang="en-US" sz="2000" b="1" dirty="0" smtClean="0">
                <a:latin typeface="Times New Roman" pitchFamily="18" charset="0"/>
                <a:cs typeface="Times New Roman" pitchFamily="18" charset="0"/>
              </a:rPr>
              <a:t>1</a:t>
            </a:r>
          </a:p>
          <a:p>
            <a:pPr fontAlgn="base">
              <a:lnSpc>
                <a:spcPct val="150000"/>
              </a:lnSpc>
              <a:buNone/>
            </a:pPr>
            <a:r>
              <a:rPr lang="en-US" sz="2200" b="1" u="sng" dirty="0">
                <a:latin typeface="Times New Roman" pitchFamily="18" charset="0"/>
                <a:cs typeface="Times New Roman" pitchFamily="18" charset="0"/>
              </a:rPr>
              <a:t>Property-04</a:t>
            </a:r>
            <a:r>
              <a:rPr lang="en-US" sz="2200" b="1" u="sng"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fontAlgn="base"/>
            <a:r>
              <a:rPr lang="en-US" sz="2000" dirty="0">
                <a:latin typeface="Times New Roman" pitchFamily="18" charset="0"/>
                <a:cs typeface="Times New Roman" pitchFamily="18" charset="0"/>
              </a:rPr>
              <a:t>The order of the polynomial defining the curve segment is equal to the total number of control points</a:t>
            </a:r>
            <a:r>
              <a:rPr lang="en-US" sz="2000" dirty="0" smtClean="0">
                <a:latin typeface="Times New Roman" pitchFamily="18" charset="0"/>
                <a:cs typeface="Times New Roman" pitchFamily="18" charset="0"/>
              </a:rPr>
              <a:t>.</a:t>
            </a:r>
          </a:p>
          <a:p>
            <a:pPr algn="ctr" fontAlgn="base">
              <a:lnSpc>
                <a:spcPct val="150000"/>
              </a:lnSpc>
              <a:buNone/>
            </a:pPr>
            <a:r>
              <a:rPr lang="en-US" sz="2000" b="1" dirty="0">
                <a:latin typeface="Times New Roman" pitchFamily="18" charset="0"/>
                <a:cs typeface="Times New Roman" pitchFamily="18" charset="0"/>
              </a:rPr>
              <a:t>Order = Number of Control </a:t>
            </a:r>
            <a:r>
              <a:rPr lang="en-US" sz="2000" b="1" dirty="0" smtClean="0">
                <a:latin typeface="Times New Roman" pitchFamily="18" charset="0"/>
                <a:cs typeface="Times New Roman" pitchFamily="18" charset="0"/>
              </a:rPr>
              <a:t>Points</a:t>
            </a:r>
          </a:p>
          <a:p>
            <a:pPr fontAlgn="base">
              <a:lnSpc>
                <a:spcPct val="150000"/>
              </a:lnSpc>
              <a:buNone/>
            </a:pPr>
            <a:r>
              <a:rPr lang="en-US" sz="2200" b="1" u="sng" dirty="0">
                <a:latin typeface="Times New Roman" pitchFamily="18" charset="0"/>
                <a:cs typeface="Times New Roman" pitchFamily="18" charset="0"/>
              </a:rPr>
              <a:t>Property-05:</a:t>
            </a:r>
          </a:p>
          <a:p>
            <a:pPr fontAlgn="base"/>
            <a:r>
              <a:rPr lang="en-US" sz="2000" dirty="0">
                <a:latin typeface="Times New Roman" pitchFamily="18" charset="0"/>
                <a:cs typeface="Times New Roman" pitchFamily="18" charset="0"/>
              </a:rPr>
              <a:t>Bezier curve exhibits the variation diminishing property.</a:t>
            </a:r>
          </a:p>
          <a:p>
            <a:pPr fontAlgn="base"/>
            <a:r>
              <a:rPr lang="en-US" sz="2000" dirty="0">
                <a:latin typeface="Times New Roman" pitchFamily="18" charset="0"/>
                <a:cs typeface="Times New Roman" pitchFamily="18" charset="0"/>
              </a:rPr>
              <a:t>It means the curve do not oscillate about any straight line more often than the defining polygon.</a:t>
            </a:r>
          </a:p>
          <a:p>
            <a:pPr algn="ctr" fontAlgn="base">
              <a:buNone/>
            </a:pPr>
            <a:endParaRPr lang="en-US" sz="2200" dirty="0">
              <a:latin typeface="Times New Roman" pitchFamily="18" charset="0"/>
              <a:cs typeface="Times New Roman" pitchFamily="18" charset="0"/>
            </a:endParaRPr>
          </a:p>
          <a:p>
            <a:pPr algn="ctr" fontAlgn="base">
              <a:buNone/>
            </a:pPr>
            <a:endParaRPr lang="en-US" sz="2200" dirty="0" smtClean="0">
              <a:latin typeface="Times New Roman" pitchFamily="18" charset="0"/>
              <a:cs typeface="Times New Roman" pitchFamily="18" charset="0"/>
            </a:endParaRPr>
          </a:p>
          <a:p>
            <a:pPr>
              <a:buNone/>
            </a:pPr>
            <a:endParaRPr lang="en-US" sz="2200" dirty="0"/>
          </a:p>
        </p:txBody>
      </p:sp>
      <p:sp>
        <p:nvSpPr>
          <p:cNvPr id="4"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5853"/>
            <a:ext cx="8229600" cy="5577483"/>
          </a:xfrm>
        </p:spPr>
        <p:txBody>
          <a:bodyPr>
            <a:normAutofit/>
          </a:bodyPr>
          <a:lstStyle/>
          <a:p>
            <a:pPr>
              <a:buNone/>
            </a:pPr>
            <a:r>
              <a:rPr lang="en-US" sz="2200" b="1" u="sng" dirty="0">
                <a:latin typeface="Times New Roman" pitchFamily="18" charset="0"/>
                <a:cs typeface="Times New Roman" pitchFamily="18" charset="0"/>
              </a:rPr>
              <a:t>Bezier Curve Equation-</a:t>
            </a:r>
            <a:endParaRPr lang="en-US" sz="2200" b="1"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 </a:t>
            </a:r>
            <a:r>
              <a:rPr lang="en-US" sz="2000" dirty="0" err="1">
                <a:latin typeface="Times New Roman" pitchFamily="18" charset="0"/>
                <a:cs typeface="Times New Roman" pitchFamily="18" charset="0"/>
              </a:rPr>
              <a:t>bezier</a:t>
            </a:r>
            <a:r>
              <a:rPr lang="en-US" sz="2000" dirty="0">
                <a:latin typeface="Times New Roman" pitchFamily="18" charset="0"/>
                <a:cs typeface="Times New Roman" pitchFamily="18" charset="0"/>
              </a:rPr>
              <a:t> curve is parametrically represented </a:t>
            </a:r>
            <a:r>
              <a:rPr lang="en-US" sz="2000" dirty="0" smtClean="0">
                <a:latin typeface="Times New Roman" pitchFamily="18" charset="0"/>
                <a:cs typeface="Times New Roman" pitchFamily="18" charset="0"/>
              </a:rPr>
              <a:t>by-</a:t>
            </a:r>
          </a:p>
          <a:p>
            <a:pPr>
              <a:buNone/>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fontAlgn="base">
              <a:buNone/>
            </a:pPr>
            <a:endParaRPr lang="en-US" sz="2000" dirty="0" smtClean="0">
              <a:latin typeface="Times New Roman" pitchFamily="18" charset="0"/>
              <a:cs typeface="Times New Roman" pitchFamily="18" charset="0"/>
            </a:endParaRPr>
          </a:p>
          <a:p>
            <a:pPr fontAlgn="base">
              <a:lnSpc>
                <a:spcPct val="150000"/>
              </a:lnSpc>
              <a:buNone/>
            </a:pP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Here</a:t>
            </a:r>
            <a:r>
              <a:rPr lang="en-US" sz="2000" dirty="0">
                <a:latin typeface="Times New Roman" pitchFamily="18" charset="0"/>
                <a:cs typeface="Times New Roman" pitchFamily="18" charset="0"/>
              </a:rPr>
              <a:t>,</a:t>
            </a:r>
          </a:p>
          <a:p>
            <a:pPr fontAlgn="base">
              <a:lnSpc>
                <a:spcPct val="150000"/>
              </a:lnSpc>
              <a:buNone/>
            </a:pPr>
            <a:r>
              <a:rPr lang="en-US" sz="2000" dirty="0">
                <a:latin typeface="Times New Roman" pitchFamily="18" charset="0"/>
                <a:cs typeface="Times New Roman" pitchFamily="18" charset="0"/>
              </a:rPr>
              <a:t>t is any parameter where 0 &lt;= t &lt;= 1</a:t>
            </a:r>
          </a:p>
          <a:p>
            <a:pPr fontAlgn="base">
              <a:lnSpc>
                <a:spcPct val="150000"/>
              </a:lnSpc>
              <a:buNone/>
            </a:pPr>
            <a:r>
              <a:rPr lang="en-US" sz="2000" dirty="0">
                <a:latin typeface="Times New Roman" pitchFamily="18" charset="0"/>
                <a:cs typeface="Times New Roman" pitchFamily="18" charset="0"/>
              </a:rPr>
              <a:t>P(t) = Any point lying on the </a:t>
            </a:r>
            <a:r>
              <a:rPr lang="en-US" sz="2000" dirty="0" err="1">
                <a:latin typeface="Times New Roman" pitchFamily="18" charset="0"/>
                <a:cs typeface="Times New Roman" pitchFamily="18" charset="0"/>
              </a:rPr>
              <a:t>bezier</a:t>
            </a:r>
            <a:r>
              <a:rPr lang="en-US" sz="2000" dirty="0">
                <a:latin typeface="Times New Roman" pitchFamily="18" charset="0"/>
                <a:cs typeface="Times New Roman" pitchFamily="18" charset="0"/>
              </a:rPr>
              <a:t> curve</a:t>
            </a:r>
          </a:p>
          <a:p>
            <a:pPr fontAlgn="base">
              <a:lnSpc>
                <a:spcPct val="150000"/>
              </a:lnSpc>
              <a:buNone/>
            </a:pPr>
            <a:r>
              <a:rPr lang="en-US" sz="2000" dirty="0">
                <a:latin typeface="Times New Roman" pitchFamily="18" charset="0"/>
                <a:cs typeface="Times New Roman" pitchFamily="18" charset="0"/>
              </a:rPr>
              <a:t>B</a:t>
            </a:r>
            <a:r>
              <a:rPr lang="en-US" sz="2000" baseline="-25000" dirty="0">
                <a:latin typeface="Times New Roman" pitchFamily="18" charset="0"/>
                <a:cs typeface="Times New Roman" pitchFamily="18" charset="0"/>
              </a:rPr>
              <a:t>i</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i</a:t>
            </a:r>
            <a:r>
              <a:rPr lang="en-US" sz="2000" baseline="30000" dirty="0" err="1">
                <a:latin typeface="Times New Roman" pitchFamily="18" charset="0"/>
                <a:cs typeface="Times New Roman" pitchFamily="18" charset="0"/>
              </a:rPr>
              <a:t>th</a:t>
            </a:r>
            <a:r>
              <a:rPr lang="en-US" sz="2000" dirty="0">
                <a:latin typeface="Times New Roman" pitchFamily="18" charset="0"/>
                <a:cs typeface="Times New Roman" pitchFamily="18" charset="0"/>
              </a:rPr>
              <a:t> control point of the </a:t>
            </a:r>
            <a:r>
              <a:rPr lang="en-US" sz="2000" dirty="0" err="1">
                <a:latin typeface="Times New Roman" pitchFamily="18" charset="0"/>
                <a:cs typeface="Times New Roman" pitchFamily="18" charset="0"/>
              </a:rPr>
              <a:t>bezier</a:t>
            </a:r>
            <a:r>
              <a:rPr lang="en-US" sz="2000" dirty="0">
                <a:latin typeface="Times New Roman" pitchFamily="18" charset="0"/>
                <a:cs typeface="Times New Roman" pitchFamily="18" charset="0"/>
              </a:rPr>
              <a:t> curve</a:t>
            </a:r>
          </a:p>
          <a:p>
            <a:pPr fontAlgn="base">
              <a:lnSpc>
                <a:spcPct val="150000"/>
              </a:lnSpc>
              <a:buNone/>
            </a:pPr>
            <a:r>
              <a:rPr lang="en-US" sz="2000" dirty="0">
                <a:latin typeface="Times New Roman" pitchFamily="18" charset="0"/>
                <a:cs typeface="Times New Roman" pitchFamily="18" charset="0"/>
              </a:rPr>
              <a:t>n = degree of the curve</a:t>
            </a:r>
          </a:p>
          <a:p>
            <a:pPr fontAlgn="base">
              <a:lnSpc>
                <a:spcPct val="150000"/>
              </a:lnSpc>
              <a:buNone/>
            </a:pPr>
            <a:r>
              <a:rPr lang="en-US" sz="2000" dirty="0" err="1">
                <a:latin typeface="Times New Roman" pitchFamily="18" charset="0"/>
                <a:cs typeface="Times New Roman" pitchFamily="18" charset="0"/>
              </a:rPr>
              <a:t>J</a:t>
            </a:r>
            <a:r>
              <a:rPr lang="en-US" sz="2000" baseline="-25000" dirty="0" err="1">
                <a:latin typeface="Times New Roman" pitchFamily="18" charset="0"/>
                <a:cs typeface="Times New Roman" pitchFamily="18" charset="0"/>
              </a:rPr>
              <a:t>n,i</a:t>
            </a:r>
            <a:r>
              <a:rPr lang="en-US" sz="2000" dirty="0">
                <a:latin typeface="Times New Roman" pitchFamily="18" charset="0"/>
                <a:cs typeface="Times New Roman" pitchFamily="18" charset="0"/>
              </a:rPr>
              <a:t>(t) = Blending function = C(</a:t>
            </a:r>
            <a:r>
              <a:rPr lang="en-US" sz="2000" dirty="0" err="1">
                <a:latin typeface="Times New Roman" pitchFamily="18" charset="0"/>
                <a:cs typeface="Times New Roman" pitchFamily="18" charset="0"/>
              </a:rPr>
              <a:t>n,i</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t</a:t>
            </a:r>
            <a:r>
              <a:rPr lang="en-US" sz="2000" baseline="30000" dirty="0" err="1">
                <a:latin typeface="Times New Roman" pitchFamily="18" charset="0"/>
                <a:cs typeface="Times New Roman" pitchFamily="18" charset="0"/>
              </a:rPr>
              <a:t>i</a:t>
            </a:r>
            <a:r>
              <a:rPr lang="en-US" sz="2000" dirty="0">
                <a:latin typeface="Times New Roman" pitchFamily="18" charset="0"/>
                <a:cs typeface="Times New Roman" pitchFamily="18" charset="0"/>
              </a:rPr>
              <a:t>(1-t)</a:t>
            </a:r>
            <a:r>
              <a:rPr lang="en-US" sz="2000" baseline="30000" dirty="0">
                <a:latin typeface="Times New Roman" pitchFamily="18" charset="0"/>
                <a:cs typeface="Times New Roman" pitchFamily="18" charset="0"/>
              </a:rPr>
              <a:t>n-</a:t>
            </a:r>
            <a:r>
              <a:rPr lang="en-US" sz="2000" baseline="30000" dirty="0" err="1">
                <a:latin typeface="Times New Roman" pitchFamily="18" charset="0"/>
                <a:cs typeface="Times New Roman" pitchFamily="18" charset="0"/>
              </a:rPr>
              <a:t>i</a:t>
            </a:r>
            <a:r>
              <a:rPr lang="en-US" sz="2000" dirty="0">
                <a:latin typeface="Times New Roman" pitchFamily="18" charset="0"/>
                <a:cs typeface="Times New Roman" pitchFamily="18" charset="0"/>
              </a:rPr>
              <a:t> where C(</a:t>
            </a:r>
            <a:r>
              <a:rPr lang="en-US" sz="2000" dirty="0" err="1">
                <a:latin typeface="Times New Roman" pitchFamily="18" charset="0"/>
                <a:cs typeface="Times New Roman" pitchFamily="18" charset="0"/>
              </a:rPr>
              <a:t>n,i</a:t>
            </a:r>
            <a:r>
              <a:rPr lang="en-US" sz="2000" dirty="0">
                <a:latin typeface="Times New Roman" pitchFamily="18" charset="0"/>
                <a:cs typeface="Times New Roman" pitchFamily="18" charset="0"/>
              </a:rPr>
              <a:t>) = n! /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!(n-</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p>
          <a:p>
            <a:pPr>
              <a:buNone/>
            </a:pPr>
            <a:endParaRPr lang="en-US" dirty="0"/>
          </a:p>
        </p:txBody>
      </p:sp>
      <p:pic>
        <p:nvPicPr>
          <p:cNvPr id="88066" name="Picture 2" descr="https://www.gatevidyalay.com/wp-content/uploads/2019/12/Bezier-Curve-Equation.png"/>
          <p:cNvPicPr>
            <a:picLocks noChangeAspect="1" noChangeArrowheads="1"/>
          </p:cNvPicPr>
          <p:nvPr/>
        </p:nvPicPr>
        <p:blipFill>
          <a:blip r:embed="rId2" cstate="print"/>
          <a:srcRect/>
          <a:stretch>
            <a:fillRect/>
          </a:stretch>
        </p:blipFill>
        <p:spPr bwMode="auto">
          <a:xfrm>
            <a:off x="3203848" y="1862708"/>
            <a:ext cx="2808312" cy="1638300"/>
          </a:xfrm>
          <a:prstGeom prst="rect">
            <a:avLst/>
          </a:prstGeom>
          <a:noFill/>
        </p:spPr>
      </p:pic>
      <p:sp>
        <p:nvSpPr>
          <p:cNvPr id="4" name="Title 1"/>
          <p:cNvSpPr>
            <a:spLocks noGrp="1"/>
          </p:cNvSpPr>
          <p:nvPr>
            <p:ph type="title"/>
          </p:nvPr>
        </p:nvSpPr>
        <p:spPr>
          <a:xfrm>
            <a:off x="2483768" y="332656"/>
            <a:ext cx="3960000"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a:solidFill>
                  <a:srgbClr val="FFC000"/>
                </a:solidFill>
                <a:latin typeface="Times New Roman" pitchFamily="18" charset="0"/>
                <a:cs typeface="Times New Roman" pitchFamily="18" charset="0"/>
              </a:rPr>
              <a:t>Bezier </a:t>
            </a:r>
            <a:r>
              <a:rPr lang="en-US" sz="3200" b="1" dirty="0" smtClean="0">
                <a:solidFill>
                  <a:srgbClr val="FFC000"/>
                </a:solidFill>
                <a:latin typeface="Times New Roman" pitchFamily="18" charset="0"/>
                <a:cs typeface="Times New Roman" pitchFamily="18" charset="0"/>
              </a:rPr>
              <a:t>Curve</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7861"/>
            <a:ext cx="8435280" cy="5577483"/>
          </a:xfrm>
        </p:spPr>
        <p:txBody>
          <a:bodyPr>
            <a:normAutofit fontScale="25000" lnSpcReduction="20000"/>
          </a:bodyPr>
          <a:lstStyle/>
          <a:p>
            <a:pPr>
              <a:buNone/>
            </a:pPr>
            <a:r>
              <a:rPr lang="en-US" sz="8800" b="1" u="sng" dirty="0" smtClean="0">
                <a:latin typeface="Times New Roman" pitchFamily="18" charset="0"/>
                <a:cs typeface="Times New Roman" pitchFamily="18" charset="0"/>
              </a:rPr>
              <a:t>1. Computer Graphics</a:t>
            </a:r>
            <a:endParaRPr lang="en-US" sz="8800" dirty="0">
              <a:latin typeface="Times New Roman" pitchFamily="18" charset="0"/>
              <a:cs typeface="Times New Roman" pitchFamily="18" charset="0"/>
            </a:endParaRPr>
          </a:p>
          <a:p>
            <a:pPr fontAlgn="base">
              <a:lnSpc>
                <a:spcPct val="170000"/>
              </a:lnSpc>
            </a:pPr>
            <a:r>
              <a:rPr lang="en-US" sz="8000" dirty="0">
                <a:latin typeface="Times New Roman" pitchFamily="18" charset="0"/>
                <a:cs typeface="Times New Roman" pitchFamily="18" charset="0"/>
              </a:rPr>
              <a:t>Bezier curves are widely used in computer graphics to model smooth curves.</a:t>
            </a:r>
          </a:p>
          <a:p>
            <a:pPr fontAlgn="base">
              <a:lnSpc>
                <a:spcPct val="170000"/>
              </a:lnSpc>
              <a:buNone/>
            </a:pPr>
            <a:r>
              <a:rPr lang="en-US" sz="8800" b="1" u="sng" dirty="0" smtClean="0">
                <a:latin typeface="Times New Roman" pitchFamily="18" charset="0"/>
                <a:cs typeface="Times New Roman" pitchFamily="18" charset="0"/>
              </a:rPr>
              <a:t>2</a:t>
            </a:r>
            <a:r>
              <a:rPr lang="en-US" sz="8800" b="1" u="sng" dirty="0">
                <a:latin typeface="Times New Roman" pitchFamily="18" charset="0"/>
                <a:cs typeface="Times New Roman" pitchFamily="18" charset="0"/>
              </a:rPr>
              <a:t>. </a:t>
            </a:r>
            <a:r>
              <a:rPr lang="en-US" sz="8800" b="1" u="sng" dirty="0" smtClean="0">
                <a:latin typeface="Times New Roman" pitchFamily="18" charset="0"/>
                <a:cs typeface="Times New Roman" pitchFamily="18" charset="0"/>
              </a:rPr>
              <a:t>Animation</a:t>
            </a:r>
            <a:endParaRPr lang="en-US" sz="8800" b="1" dirty="0">
              <a:latin typeface="Times New Roman" pitchFamily="18" charset="0"/>
              <a:cs typeface="Times New Roman" pitchFamily="18" charset="0"/>
            </a:endParaRPr>
          </a:p>
          <a:p>
            <a:pPr fontAlgn="base">
              <a:lnSpc>
                <a:spcPct val="120000"/>
              </a:lnSpc>
            </a:pP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Bezier </a:t>
            </a:r>
            <a:r>
              <a:rPr lang="en-US" sz="8000" dirty="0">
                <a:latin typeface="Times New Roman" pitchFamily="18" charset="0"/>
                <a:cs typeface="Times New Roman" pitchFamily="18" charset="0"/>
              </a:rPr>
              <a:t>curves are used to outline movement in animation applications such as Adobe Flash and </a:t>
            </a:r>
            <a:r>
              <a:rPr lang="en-US" sz="8000" dirty="0" err="1">
                <a:latin typeface="Times New Roman" pitchFamily="18" charset="0"/>
                <a:cs typeface="Times New Roman" pitchFamily="18" charset="0"/>
              </a:rPr>
              <a:t>synfig</a:t>
            </a:r>
            <a:r>
              <a:rPr lang="en-US" sz="8000" dirty="0">
                <a:latin typeface="Times New Roman" pitchFamily="18" charset="0"/>
                <a:cs typeface="Times New Roman" pitchFamily="18" charset="0"/>
              </a:rPr>
              <a:t>.</a:t>
            </a:r>
          </a:p>
          <a:p>
            <a:pPr fontAlgn="base">
              <a:lnSpc>
                <a:spcPct val="120000"/>
              </a:lnSpc>
            </a:pPr>
            <a:r>
              <a:rPr lang="en-US" sz="8000" dirty="0" smtClean="0">
                <a:latin typeface="Times New Roman" pitchFamily="18" charset="0"/>
                <a:cs typeface="Times New Roman" pitchFamily="18" charset="0"/>
              </a:rPr>
              <a:t>The </a:t>
            </a:r>
            <a:r>
              <a:rPr lang="en-US" sz="8000" dirty="0">
                <a:latin typeface="Times New Roman" pitchFamily="18" charset="0"/>
                <a:cs typeface="Times New Roman" pitchFamily="18" charset="0"/>
              </a:rPr>
              <a:t>application creates the needed frames for the object to move along the path.</a:t>
            </a:r>
          </a:p>
          <a:p>
            <a:pPr fontAlgn="base">
              <a:lnSpc>
                <a:spcPct val="120000"/>
              </a:lnSpc>
            </a:pPr>
            <a:r>
              <a:rPr lang="en-US" sz="8000" dirty="0">
                <a:latin typeface="Times New Roman" pitchFamily="18" charset="0"/>
                <a:cs typeface="Times New Roman" pitchFamily="18" charset="0"/>
              </a:rPr>
              <a:t>For 3D animation, </a:t>
            </a:r>
            <a:r>
              <a:rPr lang="en-US" sz="8000" dirty="0" err="1">
                <a:latin typeface="Times New Roman" pitchFamily="18" charset="0"/>
                <a:cs typeface="Times New Roman" pitchFamily="18" charset="0"/>
              </a:rPr>
              <a:t>bezier</a:t>
            </a:r>
            <a:r>
              <a:rPr lang="en-US" sz="8000" dirty="0">
                <a:latin typeface="Times New Roman" pitchFamily="18" charset="0"/>
                <a:cs typeface="Times New Roman" pitchFamily="18" charset="0"/>
              </a:rPr>
              <a:t> curves are often used to define 3D paths as well as 2D curves</a:t>
            </a:r>
            <a:r>
              <a:rPr lang="en-US" sz="8000" dirty="0" smtClean="0">
                <a:latin typeface="Times New Roman" pitchFamily="18" charset="0"/>
                <a:cs typeface="Times New Roman" pitchFamily="18" charset="0"/>
              </a:rPr>
              <a:t>.</a:t>
            </a:r>
          </a:p>
          <a:p>
            <a:pPr fontAlgn="base">
              <a:lnSpc>
                <a:spcPct val="170000"/>
              </a:lnSpc>
              <a:buNone/>
            </a:pPr>
            <a:r>
              <a:rPr lang="en-US" sz="8800" b="1" u="sng" dirty="0" smtClean="0">
                <a:latin typeface="Times New Roman" pitchFamily="18" charset="0"/>
                <a:cs typeface="Times New Roman" pitchFamily="18" charset="0"/>
              </a:rPr>
              <a:t>3. Fonts-</a:t>
            </a:r>
            <a:endParaRPr lang="en-US" sz="8800" b="1" dirty="0" smtClean="0">
              <a:latin typeface="Times New Roman" pitchFamily="18" charset="0"/>
              <a:cs typeface="Times New Roman" pitchFamily="18" charset="0"/>
            </a:endParaRPr>
          </a:p>
          <a:p>
            <a:pPr fontAlgn="base">
              <a:lnSpc>
                <a:spcPct val="120000"/>
              </a:lnSpc>
            </a:pPr>
            <a:r>
              <a:rPr lang="en-US" sz="8800" dirty="0" smtClean="0">
                <a:latin typeface="Times New Roman" pitchFamily="18" charset="0"/>
                <a:cs typeface="Times New Roman" pitchFamily="18" charset="0"/>
              </a:rPr>
              <a:t> </a:t>
            </a:r>
            <a:r>
              <a:rPr lang="en-US" sz="8000" dirty="0" smtClean="0">
                <a:latin typeface="Times New Roman" pitchFamily="18" charset="0"/>
                <a:cs typeface="Times New Roman" pitchFamily="18" charset="0"/>
              </a:rPr>
              <a:t>True type fonts use composite </a:t>
            </a:r>
            <a:r>
              <a:rPr lang="en-US" sz="8000" dirty="0" err="1" smtClean="0">
                <a:latin typeface="Times New Roman" pitchFamily="18" charset="0"/>
                <a:cs typeface="Times New Roman" pitchFamily="18" charset="0"/>
              </a:rPr>
              <a:t>bezier</a:t>
            </a:r>
            <a:r>
              <a:rPr lang="en-US" sz="8000" dirty="0" smtClean="0">
                <a:latin typeface="Times New Roman" pitchFamily="18" charset="0"/>
                <a:cs typeface="Times New Roman" pitchFamily="18" charset="0"/>
              </a:rPr>
              <a:t> curves composed of quadratic </a:t>
            </a:r>
            <a:r>
              <a:rPr lang="en-US" sz="8000" dirty="0" err="1" smtClean="0">
                <a:latin typeface="Times New Roman" pitchFamily="18" charset="0"/>
                <a:cs typeface="Times New Roman" pitchFamily="18" charset="0"/>
              </a:rPr>
              <a:t>bezier</a:t>
            </a:r>
            <a:r>
              <a:rPr lang="en-US" sz="8000" dirty="0" smtClean="0">
                <a:latin typeface="Times New Roman" pitchFamily="18" charset="0"/>
                <a:cs typeface="Times New Roman" pitchFamily="18" charset="0"/>
              </a:rPr>
              <a:t> curves.</a:t>
            </a:r>
          </a:p>
          <a:p>
            <a:pPr fontAlgn="base">
              <a:lnSpc>
                <a:spcPct val="120000"/>
              </a:lnSpc>
            </a:pPr>
            <a:r>
              <a:rPr lang="en-US" sz="8000" dirty="0" smtClean="0">
                <a:latin typeface="Times New Roman" pitchFamily="18" charset="0"/>
                <a:cs typeface="Times New Roman" pitchFamily="18" charset="0"/>
              </a:rPr>
              <a:t>Modern imaging systems like postscript, asymptote etc use composite </a:t>
            </a:r>
            <a:r>
              <a:rPr lang="en-US" sz="8000" dirty="0" err="1" smtClean="0">
                <a:latin typeface="Times New Roman" pitchFamily="18" charset="0"/>
                <a:cs typeface="Times New Roman" pitchFamily="18" charset="0"/>
              </a:rPr>
              <a:t>bezier</a:t>
            </a:r>
            <a:r>
              <a:rPr lang="en-US" sz="8000" dirty="0" smtClean="0">
                <a:latin typeface="Times New Roman" pitchFamily="18" charset="0"/>
                <a:cs typeface="Times New Roman" pitchFamily="18" charset="0"/>
              </a:rPr>
              <a:t> curves composed of cubic </a:t>
            </a:r>
            <a:r>
              <a:rPr lang="en-US" sz="8000" dirty="0" err="1" smtClean="0">
                <a:latin typeface="Times New Roman" pitchFamily="18" charset="0"/>
                <a:cs typeface="Times New Roman" pitchFamily="18" charset="0"/>
              </a:rPr>
              <a:t>bezier</a:t>
            </a:r>
            <a:r>
              <a:rPr lang="en-US" sz="8000" dirty="0" smtClean="0">
                <a:latin typeface="Times New Roman" pitchFamily="18" charset="0"/>
                <a:cs typeface="Times New Roman" pitchFamily="18" charset="0"/>
              </a:rPr>
              <a:t> curves for drawing curved shapes.</a:t>
            </a:r>
          </a:p>
          <a:p>
            <a:pPr fontAlgn="base">
              <a:lnSpc>
                <a:spcPct val="120000"/>
              </a:lnSpc>
            </a:pPr>
            <a:endParaRPr lang="en-US" sz="8800" dirty="0">
              <a:latin typeface="Times New Roman" pitchFamily="18" charset="0"/>
              <a:cs typeface="Times New Roman" pitchFamily="18" charset="0"/>
            </a:endParaRPr>
          </a:p>
          <a:p>
            <a:pPr fontAlgn="base">
              <a:buNone/>
            </a:pPr>
            <a:endParaRPr lang="en-US" sz="8800" dirty="0">
              <a:latin typeface="Times New Roman" pitchFamily="18" charset="0"/>
              <a:cs typeface="Times New Roman" pitchFamily="18" charset="0"/>
            </a:endParaRPr>
          </a:p>
          <a:p>
            <a:pPr>
              <a:buNone/>
            </a:pPr>
            <a:endParaRPr lang="en-US" b="1" dirty="0"/>
          </a:p>
          <a:p>
            <a:pPr>
              <a:buNone/>
            </a:pPr>
            <a:endParaRPr lang="en-US" dirty="0"/>
          </a:p>
        </p:txBody>
      </p:sp>
      <p:sp>
        <p:nvSpPr>
          <p:cNvPr id="4" name="Title 1"/>
          <p:cNvSpPr>
            <a:spLocks noGrp="1"/>
          </p:cNvSpPr>
          <p:nvPr>
            <p:ph type="title"/>
          </p:nvPr>
        </p:nvSpPr>
        <p:spPr>
          <a:xfrm>
            <a:off x="1259632" y="332656"/>
            <a:ext cx="6048672" cy="576064"/>
          </a:xfrm>
          <a:noFill/>
          <a:ln>
            <a:noFill/>
          </a:ln>
        </p:spPr>
        <p:style>
          <a:lnRef idx="1">
            <a:schemeClr val="dk1"/>
          </a:lnRef>
          <a:fillRef idx="2">
            <a:schemeClr val="dk1"/>
          </a:fillRef>
          <a:effectRef idx="1">
            <a:schemeClr val="dk1"/>
          </a:effectRef>
          <a:fontRef idx="minor">
            <a:schemeClr val="dk1"/>
          </a:fontRef>
        </p:style>
        <p:txBody>
          <a:bodyPr>
            <a:noAutofit/>
          </a:bodyPr>
          <a:lstStyle/>
          <a:p>
            <a:r>
              <a:rPr lang="en-US" sz="3200" b="1" dirty="0" smtClean="0">
                <a:solidFill>
                  <a:srgbClr val="FFC000"/>
                </a:solidFill>
                <a:latin typeface="Times New Roman" pitchFamily="18" charset="0"/>
                <a:cs typeface="Times New Roman" pitchFamily="18" charset="0"/>
              </a:rPr>
              <a:t>Applications of Bezier Curve</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https://www.gatevidyalay.com/wp-content/uploads/2019/06/DDA-Algorithm-Problem-01-Graph.png"/>
          <p:cNvPicPr>
            <a:picLocks noChangeAspect="1" noChangeArrowheads="1"/>
          </p:cNvPicPr>
          <p:nvPr/>
        </p:nvPicPr>
        <p:blipFill>
          <a:blip r:embed="rId2" cstate="print"/>
          <a:srcRect/>
          <a:stretch>
            <a:fillRect/>
          </a:stretch>
        </p:blipFill>
        <p:spPr bwMode="auto">
          <a:xfrm>
            <a:off x="1187624" y="1556792"/>
            <a:ext cx="6696744" cy="4927794"/>
          </a:xfrm>
          <a:prstGeom prst="rect">
            <a:avLst/>
          </a:prstGeom>
          <a:noFill/>
        </p:spPr>
      </p:pic>
      <p:sp>
        <p:nvSpPr>
          <p:cNvPr id="5"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670"/>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
        <p:nvSpPr>
          <p:cNvPr id="3" name="Content Placeholder 2"/>
          <p:cNvSpPr>
            <a:spLocks noGrp="1"/>
          </p:cNvSpPr>
          <p:nvPr>
            <p:ph idx="1"/>
          </p:nvPr>
        </p:nvSpPr>
        <p:spPr>
          <a:xfrm>
            <a:off x="457200" y="1440160"/>
            <a:ext cx="8229600" cy="5877272"/>
          </a:xfrm>
        </p:spPr>
        <p:txBody>
          <a:bodyPr>
            <a:normAutofit/>
          </a:bodyPr>
          <a:lstStyle/>
          <a:p>
            <a:pPr>
              <a:lnSpc>
                <a:spcPct val="150000"/>
              </a:lnSpc>
              <a:buNone/>
            </a:pPr>
            <a:r>
              <a:rPr lang="en-US" sz="2000" dirty="0" smtClean="0">
                <a:latin typeface="Times New Roman" pitchFamily="18" charset="0"/>
                <a:cs typeface="Times New Roman" pitchFamily="18" charset="0"/>
              </a:rPr>
              <a:t>The Bezier-curve produced by the Bernstein basis function has limited flexibility.</a:t>
            </a:r>
          </a:p>
          <a:p>
            <a:pPr lvl="1">
              <a:lnSpc>
                <a:spcPct val="150000"/>
              </a:lnSpc>
              <a:buFont typeface="Wingdings" pitchFamily="2" charset="2"/>
              <a:buChar char="v"/>
            </a:pPr>
            <a:r>
              <a:rPr lang="en-US" sz="2000" dirty="0" smtClean="0">
                <a:latin typeface="Times New Roman" pitchFamily="18" charset="0"/>
                <a:cs typeface="Times New Roman" pitchFamily="18" charset="0"/>
              </a:rPr>
              <a:t>First, the number of specified polygon vertices fixes the order of the resulting polynomial which defines the curve.</a:t>
            </a:r>
          </a:p>
          <a:p>
            <a:pPr lvl="1">
              <a:lnSpc>
                <a:spcPct val="150000"/>
              </a:lnSpc>
              <a:buFont typeface="Wingdings" pitchFamily="2" charset="2"/>
              <a:buChar char="v"/>
            </a:pPr>
            <a:r>
              <a:rPr lang="en-US" sz="2000" dirty="0" smtClean="0">
                <a:latin typeface="Times New Roman" pitchFamily="18" charset="0"/>
                <a:cs typeface="Times New Roman" pitchFamily="18" charset="0"/>
              </a:rPr>
              <a:t>The second limiting characteristic is that the value of the blending function is nonzero for all parameter values over the entire curve.</a:t>
            </a:r>
          </a:p>
          <a:p>
            <a:pPr>
              <a:lnSpc>
                <a:spcPct val="150000"/>
              </a:lnSpc>
            </a:pPr>
            <a:r>
              <a:rPr lang="en-US" sz="2000" dirty="0" smtClean="0">
                <a:latin typeface="Times New Roman" pitchFamily="18" charset="0"/>
                <a:cs typeface="Times New Roman" pitchFamily="18" charset="0"/>
              </a:rPr>
              <a:t>The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basis contains the Bernstein basis as the special case. The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basis is non-global.</a:t>
            </a:r>
          </a:p>
          <a:p>
            <a:pPr>
              <a:lnSpc>
                <a:spcPct val="150000"/>
              </a:lnSpc>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68760"/>
            <a:ext cx="8229600" cy="4525963"/>
          </a:xfrm>
        </p:spPr>
        <p:txBody>
          <a:bodyPr/>
          <a:lstStyle/>
          <a:p>
            <a:pPr marL="342900" lvl="1" indent="-342900">
              <a:lnSpc>
                <a:spcPct val="150000"/>
              </a:lnSpc>
              <a:buFont typeface="Arial" pitchFamily="34" charset="0"/>
              <a:buChar char="•"/>
            </a:pPr>
            <a:r>
              <a:rPr lang="en-US" sz="2000" dirty="0" smtClean="0">
                <a:latin typeface="Times New Roman" pitchFamily="18" charset="0"/>
                <a:cs typeface="Times New Roman" pitchFamily="18" charset="0"/>
              </a:rPr>
              <a:t>B-</a:t>
            </a:r>
            <a:r>
              <a:rPr lang="en-US" sz="2000" dirty="0" err="1" smtClean="0">
                <a:latin typeface="Times New Roman" pitchFamily="18" charset="0"/>
                <a:cs typeface="Times New Roman" pitchFamily="18" charset="0"/>
              </a:rPr>
              <a:t>splines</a:t>
            </a:r>
            <a:r>
              <a:rPr lang="en-US" sz="2000" dirty="0" smtClean="0">
                <a:latin typeface="Times New Roman" pitchFamily="18" charset="0"/>
                <a:cs typeface="Times New Roman" pitchFamily="18" charset="0"/>
              </a:rPr>
              <a:t> can be used for curve-fitting and numerical differentiation of experimental data. In computer-aided design and computer graphics, </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functions are constructed as linear combinations of B-</a:t>
            </a:r>
            <a:r>
              <a:rPr lang="en-US" sz="2000" dirty="0" err="1" smtClean="0">
                <a:latin typeface="Times New Roman" pitchFamily="18" charset="0"/>
                <a:cs typeface="Times New Roman" pitchFamily="18" charset="0"/>
              </a:rPr>
              <a:t>splines</a:t>
            </a:r>
            <a:r>
              <a:rPr lang="en-US" sz="2000" dirty="0" smtClean="0">
                <a:latin typeface="Times New Roman" pitchFamily="18" charset="0"/>
                <a:cs typeface="Times New Roman" pitchFamily="18" charset="0"/>
              </a:rPr>
              <a:t> with a set of control points.</a:t>
            </a:r>
          </a:p>
          <a:p>
            <a:endParaRPr lang="en-US" dirty="0"/>
          </a:p>
        </p:txBody>
      </p:sp>
      <p:sp>
        <p:nvSpPr>
          <p:cNvPr id="5"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pic>
        <p:nvPicPr>
          <p:cNvPr id="152578" name="Picture 2" descr="Surface modelling.svg"/>
          <p:cNvPicPr>
            <a:picLocks noChangeAspect="1" noChangeArrowheads="1"/>
          </p:cNvPicPr>
          <p:nvPr/>
        </p:nvPicPr>
        <p:blipFill>
          <a:blip r:embed="rId2" cstate="print"/>
          <a:srcRect/>
          <a:stretch>
            <a:fillRect/>
          </a:stretch>
        </p:blipFill>
        <p:spPr bwMode="auto">
          <a:xfrm>
            <a:off x="2267744" y="3212976"/>
            <a:ext cx="4968552" cy="3229561"/>
          </a:xfrm>
          <a:prstGeom prst="rect">
            <a:avLst/>
          </a:prstGeom>
          <a:noFill/>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0" name="Picture 2" descr="C:\Users\jagan\Downloads\Access_the_spline_data.gif"/>
          <p:cNvPicPr>
            <a:picLocks noChangeAspect="1" noChangeArrowheads="1" noCrop="1"/>
          </p:cNvPicPr>
          <p:nvPr/>
        </p:nvPicPr>
        <p:blipFill>
          <a:blip r:embed="rId2" cstate="print"/>
          <a:srcRect/>
          <a:stretch>
            <a:fillRect/>
          </a:stretch>
        </p:blipFill>
        <p:spPr bwMode="auto">
          <a:xfrm>
            <a:off x="1527391" y="1340769"/>
            <a:ext cx="5780913" cy="4763472"/>
          </a:xfrm>
          <a:prstGeom prst="rect">
            <a:avLst/>
          </a:prstGeom>
          <a:noFill/>
        </p:spPr>
      </p:pic>
      <p:sp>
        <p:nvSpPr>
          <p:cNvPr id="5"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5" name="Picture 3" descr="C:\Users\jagan\Downloads\YXZ7y.jif"/>
          <p:cNvPicPr>
            <a:picLocks noChangeAspect="1" noChangeArrowheads="1" noCrop="1"/>
          </p:cNvPicPr>
          <p:nvPr/>
        </p:nvPicPr>
        <p:blipFill>
          <a:blip r:embed="rId2" cstate="print"/>
          <a:srcRect/>
          <a:stretch>
            <a:fillRect/>
          </a:stretch>
        </p:blipFill>
        <p:spPr bwMode="auto">
          <a:xfrm>
            <a:off x="1115616" y="1196752"/>
            <a:ext cx="6711347" cy="4896544"/>
          </a:xfrm>
          <a:prstGeom prst="rect">
            <a:avLst/>
          </a:prstGeom>
          <a:noFill/>
        </p:spPr>
      </p:pic>
      <p:sp>
        <p:nvSpPr>
          <p:cNvPr id="5"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00600"/>
          </a:xfrm>
        </p:spPr>
        <p:txBody>
          <a:bodyPr>
            <a:normAutofit lnSpcReduction="10000"/>
          </a:bodyPr>
          <a:lstStyle/>
          <a:p>
            <a:pPr>
              <a:lnSpc>
                <a:spcPct val="150000"/>
              </a:lnSpc>
              <a:buNone/>
            </a:pPr>
            <a:r>
              <a:rPr lang="en-US" sz="2000" dirty="0" smtClean="0">
                <a:latin typeface="Times New Roman" pitchFamily="18" charset="0"/>
                <a:cs typeface="Times New Roman" pitchFamily="18" charset="0"/>
              </a:rPr>
              <a:t>A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curve is defined as a linear combination of control points Pi and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basis function Ni, k t given by</a:t>
            </a:r>
          </a:p>
          <a:p>
            <a:pPr>
              <a:lnSpc>
                <a:spcPct val="150000"/>
              </a:lnSpc>
              <a:buNone/>
            </a:pPr>
            <a:r>
              <a:rPr lang="en-US" sz="2000" dirty="0" smtClean="0">
                <a:latin typeface="Times New Roman" pitchFamily="18" charset="0"/>
                <a:cs typeface="Times New Roman" pitchFamily="18" charset="0"/>
              </a:rPr>
              <a:t>	                          C(t)=∑</a:t>
            </a:r>
            <a:r>
              <a:rPr lang="en-US" sz="2000" dirty="0" err="1" smtClean="0">
                <a:latin typeface="Times New Roman" pitchFamily="18" charset="0"/>
                <a:cs typeface="Times New Roman" pitchFamily="18" charset="0"/>
              </a:rPr>
              <a:t>ni</a:t>
            </a:r>
            <a:r>
              <a:rPr lang="en-US" sz="2000" dirty="0" smtClean="0">
                <a:latin typeface="Times New Roman" pitchFamily="18" charset="0"/>
                <a:cs typeface="Times New Roman" pitchFamily="18" charset="0"/>
              </a:rPr>
              <a:t>=0PiNi,k(t),     n≥k−1,            t</a:t>
            </a:r>
            <a:r>
              <a:rPr lang="el-GR" sz="2000" dirty="0" smtClean="0">
                <a:latin typeface="Times New Roman" pitchFamily="18" charset="0"/>
                <a:cs typeface="Times New Roman" pitchFamily="18" charset="0"/>
              </a:rPr>
              <a:t>ϵ[</a:t>
            </a:r>
            <a:r>
              <a:rPr lang="en-US" sz="2000" dirty="0" smtClean="0">
                <a:latin typeface="Times New Roman" pitchFamily="18" charset="0"/>
                <a:cs typeface="Times New Roman" pitchFamily="18" charset="0"/>
              </a:rPr>
              <a:t>tk−1,tn+1]</a:t>
            </a:r>
          </a:p>
          <a:p>
            <a:pPr>
              <a:lnSpc>
                <a:spcPct val="150000"/>
              </a:lnSpc>
              <a:buNone/>
            </a:pPr>
            <a:r>
              <a:rPr lang="en-US" sz="2000" dirty="0" smtClean="0">
                <a:latin typeface="Times New Roman" pitchFamily="18" charset="0"/>
                <a:cs typeface="Times New Roman" pitchFamily="18" charset="0"/>
              </a:rPr>
              <a:t>Where,</a:t>
            </a:r>
          </a:p>
          <a:p>
            <a:pPr>
              <a:lnSpc>
                <a:spcPct val="150000"/>
              </a:lnSpc>
            </a:pPr>
            <a:r>
              <a:rPr lang="en-US" sz="2000" dirty="0" smtClean="0">
                <a:latin typeface="Times New Roman" pitchFamily="18" charset="0"/>
                <a:cs typeface="Times New Roman" pitchFamily="18" charset="0"/>
              </a:rPr>
              <a:t>{pi: </a:t>
            </a:r>
            <a:r>
              <a:rPr lang="en-US" sz="2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=0, 1, 2….n} are the control points</a:t>
            </a:r>
          </a:p>
          <a:p>
            <a:pPr>
              <a:lnSpc>
                <a:spcPct val="150000"/>
              </a:lnSpc>
            </a:pPr>
            <a:r>
              <a:rPr lang="en-US" sz="2000" dirty="0" smtClean="0">
                <a:latin typeface="Times New Roman" pitchFamily="18" charset="0"/>
                <a:cs typeface="Times New Roman" pitchFamily="18" charset="0"/>
              </a:rPr>
              <a:t>k is the order of the polynomial segments of the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curve. Order k means that the curve is made up of piecewise polynomial segments of degree k - 1,</a:t>
            </a:r>
          </a:p>
          <a:p>
            <a:pPr>
              <a:lnSpc>
                <a:spcPct val="150000"/>
              </a:lnSpc>
            </a:pPr>
            <a:r>
              <a:rPr lang="en-US" sz="2000" dirty="0" smtClean="0">
                <a:latin typeface="Times New Roman" pitchFamily="18" charset="0"/>
                <a:cs typeface="Times New Roman" pitchFamily="18" charset="0"/>
              </a:rPr>
              <a:t>the </a:t>
            </a:r>
            <a:r>
              <a:rPr lang="en-US" sz="2000" dirty="0" err="1" smtClean="0">
                <a:latin typeface="Times New Roman" pitchFamily="18" charset="0"/>
                <a:cs typeface="Times New Roman" pitchFamily="18" charset="0"/>
              </a:rPr>
              <a:t>Ni,k</a:t>
            </a:r>
            <a:r>
              <a:rPr lang="en-US" sz="2000" dirty="0" smtClean="0">
                <a:latin typeface="Times New Roman" pitchFamily="18" charset="0"/>
                <a:cs typeface="Times New Roman" pitchFamily="18" charset="0"/>
              </a:rPr>
              <a:t>(t) are the “normalized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blending functions”. They are described by the order k and by a non-decreasing sequence of real numbers normally called the “knot sequence”.</a:t>
            </a:r>
          </a:p>
          <a:p>
            <a:pPr>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a:buNone/>
            </a:pP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ti:i</a:t>
            </a:r>
            <a:r>
              <a:rPr lang="en-US" sz="8000" dirty="0" smtClean="0">
                <a:latin typeface="Times New Roman" pitchFamily="18" charset="0"/>
                <a:cs typeface="Times New Roman" pitchFamily="18" charset="0"/>
              </a:rPr>
              <a:t>=0,...</a:t>
            </a:r>
            <a:r>
              <a:rPr lang="en-US" sz="8000" dirty="0" err="1" smtClean="0">
                <a:latin typeface="Times New Roman" pitchFamily="18" charset="0"/>
                <a:cs typeface="Times New Roman" pitchFamily="18" charset="0"/>
              </a:rPr>
              <a:t>n+K</a:t>
            </a:r>
            <a:endParaRPr lang="en-US" sz="8000" dirty="0" smtClean="0">
              <a:latin typeface="Times New Roman" pitchFamily="18" charset="0"/>
              <a:cs typeface="Times New Roman" pitchFamily="18" charset="0"/>
            </a:endParaRPr>
          </a:p>
          <a:p>
            <a:pPr>
              <a:buNone/>
            </a:pPr>
            <a:endParaRPr lang="en-US" sz="8000" dirty="0" smtClean="0">
              <a:latin typeface="Times New Roman" pitchFamily="18" charset="0"/>
              <a:cs typeface="Times New Roman" pitchFamily="18" charset="0"/>
            </a:endParaRPr>
          </a:p>
          <a:p>
            <a:pPr>
              <a:buNone/>
            </a:pPr>
            <a:r>
              <a:rPr lang="en-US" sz="8000" dirty="0" smtClean="0">
                <a:latin typeface="Times New Roman" pitchFamily="18" charset="0"/>
                <a:cs typeface="Times New Roman" pitchFamily="18" charset="0"/>
              </a:rPr>
              <a:t>The N</a:t>
            </a:r>
            <a:r>
              <a:rPr lang="en-US" sz="8000" baseline="-25000" dirty="0" smtClean="0">
                <a:latin typeface="Times New Roman" pitchFamily="18" charset="0"/>
                <a:cs typeface="Times New Roman" pitchFamily="18" charset="0"/>
              </a:rPr>
              <a:t>i</a:t>
            </a:r>
            <a:r>
              <a:rPr lang="en-US" sz="8000" dirty="0" smtClean="0">
                <a:latin typeface="Times New Roman" pitchFamily="18" charset="0"/>
                <a:cs typeface="Times New Roman" pitchFamily="18" charset="0"/>
              </a:rPr>
              <a:t>, k functions are described as follows −</a:t>
            </a: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r>
              <a:rPr lang="en-US" sz="8000" dirty="0" smtClean="0">
                <a:latin typeface="Times New Roman" pitchFamily="18" charset="0"/>
                <a:cs typeface="Times New Roman" pitchFamily="18" charset="0"/>
              </a:rPr>
              <a:t>and if k &gt; 1,</a:t>
            </a: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r>
              <a:rPr lang="en-US" sz="8000" dirty="0" smtClean="0">
                <a:latin typeface="Times New Roman" pitchFamily="18" charset="0"/>
                <a:cs typeface="Times New Roman" pitchFamily="18" charset="0"/>
              </a:rPr>
              <a:t>and</a:t>
            </a:r>
          </a:p>
          <a:p>
            <a:pPr>
              <a:buNone/>
            </a:pPr>
            <a:r>
              <a:rPr lang="en-US" sz="8000" dirty="0" smtClean="0">
                <a:latin typeface="Times New Roman" pitchFamily="18" charset="0"/>
                <a:cs typeface="Times New Roman" pitchFamily="18" charset="0"/>
              </a:rPr>
              <a:t>			t</a:t>
            </a:r>
            <a:r>
              <a:rPr lang="el-GR" sz="8000" dirty="0" smtClean="0">
                <a:latin typeface="Times New Roman" pitchFamily="18" charset="0"/>
                <a:cs typeface="Times New Roman" pitchFamily="18" charset="0"/>
              </a:rPr>
              <a:t>ϵ[</a:t>
            </a:r>
            <a:r>
              <a:rPr lang="en-US" sz="8000" dirty="0" smtClean="0">
                <a:latin typeface="Times New Roman" pitchFamily="18" charset="0"/>
                <a:cs typeface="Times New Roman" pitchFamily="18" charset="0"/>
              </a:rPr>
              <a:t>tk−1,tn+1)</a:t>
            </a:r>
          </a:p>
          <a:p>
            <a:pPr>
              <a:buNone/>
            </a:pPr>
            <a:r>
              <a:rPr lang="en-US" sz="8000" dirty="0" smtClean="0">
                <a:latin typeface="Times New Roman" pitchFamily="18" charset="0"/>
                <a:cs typeface="Times New Roman" pitchFamily="18" charset="0"/>
              </a:rPr>
              <a:t/>
            </a:r>
            <a:br>
              <a:rPr lang="en-US" sz="8000" dirty="0" smtClean="0">
                <a:latin typeface="Times New Roman" pitchFamily="18" charset="0"/>
                <a:cs typeface="Times New Roman" pitchFamily="18" charset="0"/>
              </a:rPr>
            </a:b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endParaRPr lang="en-IN" sz="8000" dirty="0" smtClean="0">
              <a:latin typeface="Times New Roman" pitchFamily="18" charset="0"/>
              <a:cs typeface="Times New Roman" pitchFamily="18" charset="0"/>
            </a:endParaRPr>
          </a:p>
          <a:p>
            <a:pPr>
              <a:buNone/>
            </a:pPr>
            <a:r>
              <a:rPr lang="en-US" dirty="0" smtClean="0"/>
              <a:t>		</a:t>
            </a:r>
          </a:p>
          <a:p>
            <a:pPr>
              <a:buNone/>
            </a:pPr>
            <a:r>
              <a:rPr lang="en-US" dirty="0" smtClean="0"/>
              <a:t/>
            </a:r>
            <a:br>
              <a:rPr lang="en-US" dirty="0" smtClean="0"/>
            </a:br>
            <a:endParaRPr lang="en-US" dirty="0"/>
          </a:p>
        </p:txBody>
      </p:sp>
      <p:pic>
        <p:nvPicPr>
          <p:cNvPr id="151555" name="Picture 3"/>
          <p:cNvPicPr>
            <a:picLocks noChangeAspect="1" noChangeArrowheads="1"/>
          </p:cNvPicPr>
          <p:nvPr/>
        </p:nvPicPr>
        <p:blipFill>
          <a:blip r:embed="rId2" cstate="print"/>
          <a:srcRect/>
          <a:stretch>
            <a:fillRect/>
          </a:stretch>
        </p:blipFill>
        <p:spPr bwMode="auto">
          <a:xfrm>
            <a:off x="3203845" y="2636912"/>
            <a:ext cx="3696159" cy="972000"/>
          </a:xfrm>
          <a:prstGeom prst="rect">
            <a:avLst/>
          </a:prstGeom>
          <a:noFill/>
          <a:ln w="9525">
            <a:noFill/>
            <a:miter lim="800000"/>
            <a:headEnd/>
            <a:tailEnd/>
          </a:ln>
        </p:spPr>
      </p:pic>
      <p:pic>
        <p:nvPicPr>
          <p:cNvPr id="151556" name="Picture 4"/>
          <p:cNvPicPr>
            <a:picLocks noChangeAspect="1" noChangeArrowheads="1"/>
          </p:cNvPicPr>
          <p:nvPr/>
        </p:nvPicPr>
        <p:blipFill>
          <a:blip r:embed="rId3" cstate="print"/>
          <a:srcRect/>
          <a:stretch>
            <a:fillRect/>
          </a:stretch>
        </p:blipFill>
        <p:spPr bwMode="auto">
          <a:xfrm>
            <a:off x="2195736" y="4005064"/>
            <a:ext cx="5538295" cy="1044000"/>
          </a:xfrm>
          <a:prstGeom prst="rect">
            <a:avLst/>
          </a:prstGeom>
          <a:noFill/>
          <a:ln w="9525">
            <a:noFill/>
            <a:miter lim="800000"/>
            <a:headEnd/>
            <a:tailEnd/>
          </a:ln>
        </p:spPr>
      </p:pic>
      <p:sp>
        <p:nvSpPr>
          <p:cNvPr id="7"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8229600" cy="5217443"/>
          </a:xfrm>
        </p:spPr>
        <p:txBody>
          <a:bodyPr>
            <a:normAutofit fontScale="70000" lnSpcReduction="20000"/>
          </a:bodyPr>
          <a:lstStyle/>
          <a:p>
            <a:pPr algn="just">
              <a:lnSpc>
                <a:spcPct val="170000"/>
              </a:lnSpc>
              <a:buNone/>
            </a:pPr>
            <a:r>
              <a:rPr lang="en-US" sz="2900" b="1" dirty="0" smtClean="0">
                <a:latin typeface="Times New Roman" pitchFamily="18" charset="0"/>
                <a:cs typeface="Times New Roman" pitchFamily="18" charset="0"/>
              </a:rPr>
              <a:t>Properties of B-</a:t>
            </a:r>
            <a:r>
              <a:rPr lang="en-US" sz="2900" b="1" dirty="0" err="1" smtClean="0">
                <a:latin typeface="Times New Roman" pitchFamily="18" charset="0"/>
                <a:cs typeface="Times New Roman" pitchFamily="18" charset="0"/>
              </a:rPr>
              <a:t>spline</a:t>
            </a:r>
            <a:r>
              <a:rPr lang="en-US" sz="2900" b="1" dirty="0" smtClean="0">
                <a:latin typeface="Times New Roman" pitchFamily="18" charset="0"/>
                <a:cs typeface="Times New Roman" pitchFamily="18" charset="0"/>
              </a:rPr>
              <a:t> Curve</a:t>
            </a:r>
          </a:p>
          <a:p>
            <a:pPr algn="just">
              <a:lnSpc>
                <a:spcPct val="170000"/>
              </a:lnSpc>
              <a:buNone/>
            </a:pPr>
            <a:r>
              <a:rPr lang="en-US" sz="2900" dirty="0" smtClean="0">
                <a:latin typeface="Times New Roman" pitchFamily="18" charset="0"/>
                <a:cs typeface="Times New Roman" pitchFamily="18" charset="0"/>
              </a:rPr>
              <a:t>B-</a:t>
            </a:r>
            <a:r>
              <a:rPr lang="en-US" sz="2900" dirty="0" err="1" smtClean="0">
                <a:latin typeface="Times New Roman" pitchFamily="18" charset="0"/>
                <a:cs typeface="Times New Roman" pitchFamily="18" charset="0"/>
              </a:rPr>
              <a:t>spline</a:t>
            </a:r>
            <a:r>
              <a:rPr lang="en-US" sz="2900" dirty="0" smtClean="0">
                <a:latin typeface="Times New Roman" pitchFamily="18" charset="0"/>
                <a:cs typeface="Times New Roman" pitchFamily="18" charset="0"/>
              </a:rPr>
              <a:t> curves have the following properties −</a:t>
            </a:r>
          </a:p>
          <a:p>
            <a:pPr algn="just">
              <a:lnSpc>
                <a:spcPct val="170000"/>
              </a:lnSpc>
            </a:pPr>
            <a:r>
              <a:rPr lang="en-US" sz="2900" dirty="0" smtClean="0">
                <a:latin typeface="Times New Roman" pitchFamily="18" charset="0"/>
                <a:cs typeface="Times New Roman" pitchFamily="18" charset="0"/>
              </a:rPr>
              <a:t>The sum of the B-</a:t>
            </a:r>
            <a:r>
              <a:rPr lang="en-US" sz="2900" dirty="0" err="1" smtClean="0">
                <a:latin typeface="Times New Roman" pitchFamily="18" charset="0"/>
                <a:cs typeface="Times New Roman" pitchFamily="18" charset="0"/>
              </a:rPr>
              <a:t>spline</a:t>
            </a:r>
            <a:r>
              <a:rPr lang="en-US" sz="2900" dirty="0" smtClean="0">
                <a:latin typeface="Times New Roman" pitchFamily="18" charset="0"/>
                <a:cs typeface="Times New Roman" pitchFamily="18" charset="0"/>
              </a:rPr>
              <a:t> basis functions for any parameter value is 1.</a:t>
            </a:r>
          </a:p>
          <a:p>
            <a:pPr algn="just">
              <a:lnSpc>
                <a:spcPct val="170000"/>
              </a:lnSpc>
            </a:pPr>
            <a:r>
              <a:rPr lang="en-US" sz="2900" dirty="0" smtClean="0">
                <a:latin typeface="Times New Roman" pitchFamily="18" charset="0"/>
                <a:cs typeface="Times New Roman" pitchFamily="18" charset="0"/>
              </a:rPr>
              <a:t>Each basis function is positive or zero for all parameter values.</a:t>
            </a:r>
          </a:p>
          <a:p>
            <a:pPr algn="just">
              <a:lnSpc>
                <a:spcPct val="170000"/>
              </a:lnSpc>
            </a:pPr>
            <a:r>
              <a:rPr lang="en-US" sz="2900" dirty="0" smtClean="0">
                <a:latin typeface="Times New Roman" pitchFamily="18" charset="0"/>
                <a:cs typeface="Times New Roman" pitchFamily="18" charset="0"/>
              </a:rPr>
              <a:t>Each basis function has precisely one maximum value, except for k=1.</a:t>
            </a:r>
          </a:p>
          <a:p>
            <a:pPr algn="just">
              <a:lnSpc>
                <a:spcPct val="170000"/>
              </a:lnSpc>
            </a:pPr>
            <a:r>
              <a:rPr lang="en-US" sz="2900" dirty="0" smtClean="0">
                <a:latin typeface="Times New Roman" pitchFamily="18" charset="0"/>
                <a:cs typeface="Times New Roman" pitchFamily="18" charset="0"/>
              </a:rPr>
              <a:t>The maximum order of the curve is equal to the number of vertices of defining polygon.</a:t>
            </a:r>
          </a:p>
          <a:p>
            <a:pPr algn="just">
              <a:lnSpc>
                <a:spcPct val="170000"/>
              </a:lnSpc>
            </a:pPr>
            <a:r>
              <a:rPr lang="en-US" sz="2900" dirty="0" smtClean="0">
                <a:latin typeface="Times New Roman" pitchFamily="18" charset="0"/>
                <a:cs typeface="Times New Roman" pitchFamily="18" charset="0"/>
              </a:rPr>
              <a:t>The degree of B-</a:t>
            </a:r>
            <a:r>
              <a:rPr lang="en-US" sz="2900" dirty="0" err="1" smtClean="0">
                <a:latin typeface="Times New Roman" pitchFamily="18" charset="0"/>
                <a:cs typeface="Times New Roman" pitchFamily="18" charset="0"/>
              </a:rPr>
              <a:t>spline</a:t>
            </a:r>
            <a:r>
              <a:rPr lang="en-US" sz="2900" dirty="0" smtClean="0">
                <a:latin typeface="Times New Roman" pitchFamily="18" charset="0"/>
                <a:cs typeface="Times New Roman" pitchFamily="18" charset="0"/>
              </a:rPr>
              <a:t> polynomial is independent on the number of vertices of defining polygon.</a:t>
            </a:r>
          </a:p>
          <a:p>
            <a:pPr>
              <a:buNone/>
            </a:pPr>
            <a:endParaRPr lang="en-US" dirty="0"/>
          </a:p>
        </p:txBody>
      </p:sp>
      <p:sp>
        <p:nvSpPr>
          <p:cNvPr id="4" name="Title 1"/>
          <p:cNvSpPr txBox="1">
            <a:spLocks/>
          </p:cNvSpPr>
          <p:nvPr/>
        </p:nvSpPr>
        <p:spPr>
          <a:xfrm>
            <a:off x="457200" y="404664"/>
            <a:ext cx="8229600" cy="7920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B-</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Spline</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Curves</a:t>
            </a:r>
            <a:r>
              <a:rPr kumimoji="0" lang="en-US" sz="3200" b="0" i="0" u="none" strike="noStrike" kern="1200" cap="none" spc="0" normalizeH="0" baseline="0" noProof="0" dirty="0" smtClean="0">
                <a:ln>
                  <a:noFill/>
                </a:ln>
                <a:solidFill>
                  <a:schemeClr val="tx1"/>
                </a:solidFill>
                <a:effectLst/>
                <a:uLnTx/>
                <a:uFillTx/>
                <a:latin typeface="+mj-lt"/>
                <a:ea typeface="+mj-ea"/>
                <a:cs typeface="+mj-cs"/>
              </a:rPr>
              <a:t/>
            </a:r>
            <a:br>
              <a:rPr kumimoji="0" lang="en-US" sz="32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allows the local control over the curve surface because each vertex affects the shape of a curve only over a range of parameter values where its associated basis function is nonzero.</a:t>
            </a:r>
          </a:p>
          <a:p>
            <a:pPr>
              <a:lnSpc>
                <a:spcPct val="150000"/>
              </a:lnSpc>
            </a:pPr>
            <a:r>
              <a:rPr lang="en-US" sz="2000" dirty="0" smtClean="0">
                <a:latin typeface="Times New Roman" pitchFamily="18" charset="0"/>
                <a:cs typeface="Times New Roman" pitchFamily="18" charset="0"/>
              </a:rPr>
              <a:t>The curve exhibits the variation diminishing property.</a:t>
            </a:r>
          </a:p>
          <a:p>
            <a:pPr>
              <a:lnSpc>
                <a:spcPct val="150000"/>
              </a:lnSpc>
            </a:pPr>
            <a:r>
              <a:rPr lang="en-US" sz="2000" dirty="0" smtClean="0">
                <a:latin typeface="Times New Roman" pitchFamily="18" charset="0"/>
                <a:cs typeface="Times New Roman" pitchFamily="18" charset="0"/>
              </a:rPr>
              <a:t>The curve generally follows the shape of defining polygon.</a:t>
            </a:r>
          </a:p>
          <a:p>
            <a:pPr>
              <a:lnSpc>
                <a:spcPct val="150000"/>
              </a:lnSpc>
            </a:pPr>
            <a:r>
              <a:rPr lang="en-US" sz="2000" dirty="0" smtClean="0">
                <a:latin typeface="Times New Roman" pitchFamily="18" charset="0"/>
                <a:cs typeface="Times New Roman" pitchFamily="18" charset="0"/>
              </a:rPr>
              <a:t>Any affine transformation can be applied to the curve by applying it to the vertices of defining polygon.</a:t>
            </a:r>
          </a:p>
          <a:p>
            <a:pPr>
              <a:lnSpc>
                <a:spcPct val="150000"/>
              </a:lnSpc>
            </a:pPr>
            <a:r>
              <a:rPr lang="en-US" sz="2000" dirty="0" smtClean="0">
                <a:latin typeface="Times New Roman" pitchFamily="18" charset="0"/>
                <a:cs typeface="Times New Roman" pitchFamily="18" charset="0"/>
              </a:rPr>
              <a:t>The curve line within the convex hull of its defining polygon.</a:t>
            </a:r>
          </a:p>
          <a:p>
            <a:pPr>
              <a:buNone/>
            </a:pPr>
            <a:endParaRPr lang="en-US" dirty="0"/>
          </a:p>
        </p:txBody>
      </p:sp>
      <p:sp>
        <p:nvSpPr>
          <p:cNvPr id="4" name="Title 1"/>
          <p:cNvSpPr>
            <a:spLocks noGrp="1"/>
          </p:cNvSpPr>
          <p:nvPr>
            <p:ph type="title"/>
          </p:nvPr>
        </p:nvSpPr>
        <p:spPr>
          <a:xfrm>
            <a:off x="457200" y="634678"/>
            <a:ext cx="8229600" cy="562074"/>
          </a:xfrm>
        </p:spPr>
        <p:txBody>
          <a:bodyPr>
            <a:normAutofit fontScale="90000"/>
          </a:bodyPr>
          <a:lstStyle/>
          <a:p>
            <a:r>
              <a:rPr lang="en-US" sz="3600" b="1" dirty="0" smtClean="0">
                <a:solidFill>
                  <a:srgbClr val="FFC000"/>
                </a:solidFill>
                <a:latin typeface="Times New Roman" pitchFamily="18" charset="0"/>
                <a:cs typeface="Times New Roman" pitchFamily="18" charset="0"/>
              </a:rPr>
              <a:t>B-</a:t>
            </a:r>
            <a:r>
              <a:rPr lang="en-US" sz="3600" b="1" dirty="0" err="1" smtClean="0">
                <a:solidFill>
                  <a:srgbClr val="FFC000"/>
                </a:solidFill>
                <a:latin typeface="Times New Roman" pitchFamily="18" charset="0"/>
                <a:cs typeface="Times New Roman" pitchFamily="18" charset="0"/>
              </a:rPr>
              <a:t>Spline</a:t>
            </a:r>
            <a:r>
              <a:rPr lang="en-US" sz="3600" b="1" dirty="0" smtClean="0">
                <a:solidFill>
                  <a:srgbClr val="FFC000"/>
                </a:solidFill>
                <a:latin typeface="Times New Roman" pitchFamily="18" charset="0"/>
                <a:cs typeface="Times New Roman" pitchFamily="18" charset="0"/>
              </a:rPr>
              <a:t> Curves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6" name="Picture 2" descr="Creation of anatomical points model a) B-spline curves created on the femur polygonal model, b) Seven sections of the first basic spline curve, c) First basic spline curve sections and its interpolation . "/>
          <p:cNvPicPr>
            <a:picLocks noChangeAspect="1" noChangeArrowheads="1"/>
          </p:cNvPicPr>
          <p:nvPr/>
        </p:nvPicPr>
        <p:blipFill>
          <a:blip r:embed="rId2" cstate="print"/>
          <a:srcRect/>
          <a:stretch>
            <a:fillRect/>
          </a:stretch>
        </p:blipFill>
        <p:spPr bwMode="auto">
          <a:xfrm>
            <a:off x="467544" y="1052736"/>
            <a:ext cx="7992888" cy="4273077"/>
          </a:xfrm>
          <a:prstGeom prst="rect">
            <a:avLst/>
          </a:prstGeom>
          <a:noFill/>
        </p:spPr>
      </p:pic>
      <p:sp>
        <p:nvSpPr>
          <p:cNvPr id="5" name="Title 1"/>
          <p:cNvSpPr txBox="1">
            <a:spLocks/>
          </p:cNvSpPr>
          <p:nvPr/>
        </p:nvSpPr>
        <p:spPr>
          <a:xfrm>
            <a:off x="-36512" y="562670"/>
            <a:ext cx="8229600" cy="562074"/>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B-</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Spline</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Curves-Real</a:t>
            </a:r>
            <a:r>
              <a:rPr kumimoji="0" lang="en-US" sz="3200" b="1" i="0" u="none" strike="noStrike" kern="1200" cap="none" spc="0" normalizeH="0" noProof="0" dirty="0" smtClean="0">
                <a:ln>
                  <a:noFill/>
                </a:ln>
                <a:solidFill>
                  <a:srgbClr val="FFC000"/>
                </a:solidFill>
                <a:effectLst/>
                <a:uLnTx/>
                <a:uFillTx/>
                <a:latin typeface="Times New Roman" pitchFamily="18" charset="0"/>
                <a:ea typeface="+mj-ea"/>
                <a:cs typeface="Times New Roman" pitchFamily="18" charset="0"/>
              </a:rPr>
              <a:t> time Example</a:t>
            </a:r>
            <a:r>
              <a:rPr kumimoji="0" lang="en-US" sz="3200" b="0" i="0" u="none" strike="noStrike" kern="1200" cap="none" spc="0" normalizeH="0" baseline="0" noProof="0" dirty="0" smtClean="0">
                <a:ln>
                  <a:noFill/>
                </a:ln>
                <a:solidFill>
                  <a:schemeClr val="tx1"/>
                </a:solidFill>
                <a:effectLst/>
                <a:uLnTx/>
                <a:uFillTx/>
                <a:latin typeface="+mj-lt"/>
                <a:ea typeface="+mj-ea"/>
                <a:cs typeface="+mj-cs"/>
              </a:rPr>
              <a:t/>
            </a:r>
            <a:br>
              <a:rPr kumimoji="0" lang="en-US" sz="32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Rectangle 5"/>
          <p:cNvSpPr/>
          <p:nvPr/>
        </p:nvSpPr>
        <p:spPr>
          <a:xfrm>
            <a:off x="539552" y="5517232"/>
            <a:ext cx="8136904" cy="584775"/>
          </a:xfrm>
          <a:prstGeom prst="rect">
            <a:avLst/>
          </a:prstGeom>
        </p:spPr>
        <p:txBody>
          <a:bodyPr wrap="square">
            <a:spAutoFit/>
          </a:bodyPr>
          <a:lstStyle/>
          <a:p>
            <a:r>
              <a:rPr lang="en-US" sz="1400" b="1" dirty="0" smtClean="0">
                <a:latin typeface="Times New Roman" pitchFamily="18" charset="0"/>
                <a:cs typeface="Times New Roman" pitchFamily="18" charset="0"/>
              </a:rPr>
              <a:t>Creation of anatomical points model a) B-</a:t>
            </a:r>
            <a:r>
              <a:rPr lang="en-US" sz="1400" b="1" dirty="0" err="1" smtClean="0">
                <a:latin typeface="Times New Roman" pitchFamily="18" charset="0"/>
                <a:cs typeface="Times New Roman" pitchFamily="18" charset="0"/>
              </a:rPr>
              <a:t>spline</a:t>
            </a:r>
            <a:r>
              <a:rPr lang="en-US" sz="1400" b="1" dirty="0" smtClean="0">
                <a:latin typeface="Times New Roman" pitchFamily="18" charset="0"/>
                <a:cs typeface="Times New Roman" pitchFamily="18" charset="0"/>
              </a:rPr>
              <a:t> curves created on the femur polygonal model, b) Seven sections of the first basic </a:t>
            </a:r>
            <a:r>
              <a:rPr lang="en-US" sz="1400" b="1" dirty="0" err="1" smtClean="0">
                <a:latin typeface="Times New Roman" pitchFamily="18" charset="0"/>
                <a:cs typeface="Times New Roman" pitchFamily="18" charset="0"/>
              </a:rPr>
              <a:t>spline</a:t>
            </a:r>
            <a:r>
              <a:rPr lang="en-US" sz="1400" b="1" dirty="0" smtClean="0">
                <a:latin typeface="Times New Roman" pitchFamily="18" charset="0"/>
                <a:cs typeface="Times New Roman" pitchFamily="18" charset="0"/>
              </a:rPr>
              <a:t> curve, c) First basic </a:t>
            </a:r>
            <a:r>
              <a:rPr lang="en-US" sz="1400" b="1" dirty="0" err="1" smtClean="0">
                <a:latin typeface="Times New Roman" pitchFamily="18" charset="0"/>
                <a:cs typeface="Times New Roman" pitchFamily="18" charset="0"/>
              </a:rPr>
              <a:t>spline</a:t>
            </a:r>
            <a:r>
              <a:rPr lang="en-US" sz="1400" b="1" dirty="0" smtClean="0">
                <a:latin typeface="Times New Roman" pitchFamily="18" charset="0"/>
                <a:cs typeface="Times New Roman" pitchFamily="18" charset="0"/>
              </a:rPr>
              <a:t> curve sections and its interpolation </a:t>
            </a:r>
            <a:r>
              <a:rPr lang="en-US" dirty="0" smtClean="0"/>
              <a:t>. </a:t>
            </a:r>
            <a:endParaRPr lang="en-US" dirty="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dirty="0" smtClean="0">
                <a:solidFill>
                  <a:srgbClr val="FFC000"/>
                </a:solidFill>
                <a:latin typeface="Times New Roman" pitchFamily="18" charset="0"/>
                <a:cs typeface="Times New Roman" pitchFamily="18" charset="0"/>
              </a:rPr>
              <a:t>Three-Dimensional Modeling</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nSpc>
                <a:spcPct val="150000"/>
              </a:lnSpc>
            </a:pPr>
            <a:r>
              <a:rPr lang="en-US" sz="2000" dirty="0" smtClean="0">
                <a:latin typeface="Times New Roman" pitchFamily="18" charset="0"/>
                <a:cs typeface="Times New Roman" pitchFamily="18" charset="0"/>
              </a:rPr>
              <a:t>3-D models include </a:t>
            </a:r>
            <a:r>
              <a:rPr lang="en-US" sz="2000" b="1" dirty="0" smtClean="0">
                <a:latin typeface="Times New Roman" pitchFamily="18" charset="0"/>
                <a:cs typeface="Times New Roman" pitchFamily="18" charset="0"/>
              </a:rPr>
              <a:t>X, Y, and Z dimensions</a:t>
            </a:r>
          </a:p>
          <a:p>
            <a:pPr>
              <a:lnSpc>
                <a:spcPct val="150000"/>
              </a:lnSpc>
            </a:pPr>
            <a:r>
              <a:rPr lang="en-US" sz="2000" dirty="0" smtClean="0">
                <a:latin typeface="Times New Roman" pitchFamily="18" charset="0"/>
                <a:cs typeface="Times New Roman" pitchFamily="18" charset="0"/>
              </a:rPr>
              <a:t>Allows better definition of three dimensional objects</a:t>
            </a:r>
          </a:p>
          <a:p>
            <a:pPr>
              <a:lnSpc>
                <a:spcPct val="150000"/>
              </a:lnSpc>
            </a:pPr>
            <a:r>
              <a:rPr lang="en-US" sz="2000" dirty="0" smtClean="0">
                <a:latin typeface="Times New Roman" pitchFamily="18" charset="0"/>
                <a:cs typeface="Times New Roman" pitchFamily="18" charset="0"/>
              </a:rPr>
              <a:t>There are three general types of 3-D models</a:t>
            </a:r>
          </a:p>
          <a:p>
            <a:pPr algn="ctr">
              <a:lnSpc>
                <a:spcPct val="150000"/>
              </a:lnSpc>
              <a:buNone/>
            </a:pPr>
            <a:r>
              <a:rPr lang="en-US" sz="2000" dirty="0" smtClean="0">
                <a:latin typeface="Times New Roman" pitchFamily="18" charset="0"/>
                <a:cs typeface="Times New Roman" pitchFamily="18" charset="0"/>
              </a:rPr>
              <a:t>- Wire Frame Models</a:t>
            </a:r>
          </a:p>
          <a:p>
            <a:pPr algn="ctr">
              <a:lnSpc>
                <a:spcPct val="150000"/>
              </a:lnSpc>
              <a:buNone/>
            </a:pPr>
            <a:r>
              <a:rPr lang="en-US" sz="2000" dirty="0" smtClean="0">
                <a:latin typeface="Times New Roman" pitchFamily="18" charset="0"/>
                <a:cs typeface="Times New Roman" pitchFamily="18" charset="0"/>
              </a:rPr>
              <a:t>- Surface Models</a:t>
            </a:r>
          </a:p>
          <a:p>
            <a:pPr algn="ctr">
              <a:lnSpc>
                <a:spcPct val="150000"/>
              </a:lnSpc>
              <a:buNone/>
            </a:pPr>
            <a:r>
              <a:rPr lang="en-US" sz="2000" dirty="0" smtClean="0">
                <a:latin typeface="Times New Roman" pitchFamily="18" charset="0"/>
                <a:cs typeface="Times New Roman" pitchFamily="18" charset="0"/>
              </a:rPr>
              <a:t>- Solid Models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052736"/>
            <a:ext cx="8229600" cy="5688632"/>
          </a:xfrm>
        </p:spPr>
        <p:txBody>
          <a:bodyPr>
            <a:normAutofit fontScale="25000" lnSpcReduction="20000"/>
          </a:bodyPr>
          <a:lstStyle/>
          <a:p>
            <a:pPr fontAlgn="base">
              <a:lnSpc>
                <a:spcPct val="120000"/>
              </a:lnSpc>
              <a:buNone/>
            </a:pPr>
            <a:r>
              <a:rPr lang="en-US" sz="8000" b="1" u="sng" dirty="0" smtClean="0">
                <a:latin typeface="Times New Roman" pitchFamily="18" charset="0"/>
                <a:cs typeface="Times New Roman" pitchFamily="18" charset="0"/>
              </a:rPr>
              <a:t>Problem-02:</a:t>
            </a:r>
            <a:r>
              <a:rPr lang="en-US" sz="8000" dirty="0" smtClean="0">
                <a:latin typeface="Times New Roman" pitchFamily="18" charset="0"/>
                <a:cs typeface="Times New Roman" pitchFamily="18" charset="0"/>
              </a:rPr>
              <a:t> </a:t>
            </a:r>
          </a:p>
          <a:p>
            <a:pPr fontAlgn="base">
              <a:lnSpc>
                <a:spcPct val="120000"/>
              </a:lnSpc>
              <a:buNone/>
            </a:pPr>
            <a:r>
              <a:rPr lang="en-US" sz="7200" b="1" dirty="0" smtClean="0">
                <a:solidFill>
                  <a:srgbClr val="006600"/>
                </a:solidFill>
                <a:latin typeface="Times New Roman" pitchFamily="18" charset="0"/>
                <a:cs typeface="Times New Roman" pitchFamily="18" charset="0"/>
              </a:rPr>
              <a:t>Calculate the points between the starting point (5, 6) and ending point (13, 10).</a:t>
            </a:r>
          </a:p>
          <a:p>
            <a:pPr fontAlgn="base">
              <a:lnSpc>
                <a:spcPct val="120000"/>
              </a:lnSpc>
              <a:buNone/>
            </a:pPr>
            <a:r>
              <a:rPr lang="en-US" sz="8000" b="1" u="sng" dirty="0" smtClean="0">
                <a:latin typeface="Times New Roman" pitchFamily="18" charset="0"/>
                <a:cs typeface="Times New Roman" pitchFamily="18" charset="0"/>
              </a:rPr>
              <a:t>Solution-</a:t>
            </a:r>
            <a:endParaRPr lang="en-US" sz="8000" b="1" dirty="0" smtClean="0">
              <a:latin typeface="Times New Roman" pitchFamily="18" charset="0"/>
              <a:cs typeface="Times New Roman" pitchFamily="18" charset="0"/>
            </a:endParaRPr>
          </a:p>
          <a:p>
            <a:pPr fontAlgn="base">
              <a:lnSpc>
                <a:spcPct val="120000"/>
              </a:lnSpc>
            </a:pPr>
            <a:r>
              <a:rPr lang="en-US" sz="8000" dirty="0" smtClean="0">
                <a:latin typeface="Times New Roman" pitchFamily="18" charset="0"/>
                <a:cs typeface="Times New Roman" pitchFamily="18" charset="0"/>
              </a:rPr>
              <a:t>Given-</a:t>
            </a:r>
          </a:p>
          <a:p>
            <a:pPr fontAlgn="base">
              <a:lnSpc>
                <a:spcPct val="120000"/>
              </a:lnSpc>
            </a:pPr>
            <a:r>
              <a:rPr lang="en-US" sz="8000" dirty="0" smtClean="0">
                <a:latin typeface="Times New Roman" pitchFamily="18" charset="0"/>
                <a:cs typeface="Times New Roman" pitchFamily="18" charset="0"/>
              </a:rPr>
              <a:t>Starting coordinates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(5, 6)</a:t>
            </a:r>
          </a:p>
          <a:p>
            <a:pPr fontAlgn="base">
              <a:lnSpc>
                <a:spcPct val="120000"/>
              </a:lnSpc>
            </a:pPr>
            <a:r>
              <a:rPr lang="en-US" sz="8000" dirty="0" smtClean="0">
                <a:latin typeface="Times New Roman" pitchFamily="18" charset="0"/>
                <a:cs typeface="Times New Roman" pitchFamily="18" charset="0"/>
              </a:rPr>
              <a:t>Ending coordinates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(13, 10)</a:t>
            </a:r>
          </a:p>
          <a:p>
            <a:pPr fontAlgn="base">
              <a:lnSpc>
                <a:spcPct val="120000"/>
              </a:lnSpc>
              <a:buNone/>
            </a:pPr>
            <a:r>
              <a:rPr lang="en-US" sz="8000" b="1" u="sng" dirty="0" smtClean="0">
                <a:latin typeface="Times New Roman" pitchFamily="18" charset="0"/>
                <a:cs typeface="Times New Roman" pitchFamily="18" charset="0"/>
              </a:rPr>
              <a:t>Step-01:</a:t>
            </a:r>
            <a:endParaRPr lang="en-US" sz="8000" b="1" dirty="0" smtClean="0">
              <a:latin typeface="Times New Roman" pitchFamily="18" charset="0"/>
              <a:cs typeface="Times New Roman" pitchFamily="18" charset="0"/>
            </a:endParaRPr>
          </a:p>
          <a:p>
            <a:pPr fontAlgn="base">
              <a:lnSpc>
                <a:spcPct val="120000"/>
              </a:lnSpc>
              <a:buNone/>
            </a:pPr>
            <a:r>
              <a:rPr lang="en-US" sz="8000" dirty="0" smtClean="0">
                <a:latin typeface="Times New Roman" pitchFamily="18" charset="0"/>
                <a:cs typeface="Times New Roman" pitchFamily="18" charset="0"/>
              </a:rPr>
              <a:t>Calculate ΔX, ΔY and M from the given input.</a:t>
            </a:r>
          </a:p>
          <a:p>
            <a:pPr fontAlgn="base">
              <a:lnSpc>
                <a:spcPct val="120000"/>
              </a:lnSpc>
            </a:pPr>
            <a:r>
              <a:rPr lang="en-US" sz="8000" dirty="0" smtClean="0">
                <a:latin typeface="Times New Roman" pitchFamily="18" charset="0"/>
                <a:cs typeface="Times New Roman" pitchFamily="18" charset="0"/>
              </a:rPr>
              <a:t>ΔX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13 – 5 = 8</a:t>
            </a:r>
          </a:p>
          <a:p>
            <a:pPr fontAlgn="base">
              <a:lnSpc>
                <a:spcPct val="120000"/>
              </a:lnSpc>
            </a:pPr>
            <a:r>
              <a:rPr lang="en-US" sz="8000" dirty="0" smtClean="0">
                <a:latin typeface="Times New Roman" pitchFamily="18" charset="0"/>
                <a:cs typeface="Times New Roman" pitchFamily="18" charset="0"/>
              </a:rPr>
              <a:t>ΔY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10 – 6 = 4</a:t>
            </a:r>
          </a:p>
          <a:p>
            <a:pPr fontAlgn="base">
              <a:lnSpc>
                <a:spcPct val="120000"/>
              </a:lnSpc>
            </a:pPr>
            <a:r>
              <a:rPr lang="en-US" sz="8000" dirty="0" smtClean="0">
                <a:latin typeface="Times New Roman" pitchFamily="18" charset="0"/>
                <a:cs typeface="Times New Roman" pitchFamily="18" charset="0"/>
              </a:rPr>
              <a:t>M = ΔY / ΔX = 4 / 8 = 0.50</a:t>
            </a:r>
          </a:p>
          <a:p>
            <a:pPr fontAlgn="base">
              <a:lnSpc>
                <a:spcPct val="120000"/>
              </a:lnSpc>
              <a:buNone/>
            </a:pPr>
            <a:r>
              <a:rPr lang="en-US" sz="8000" b="1" u="sng" dirty="0" smtClean="0">
                <a:latin typeface="Times New Roman" pitchFamily="18" charset="0"/>
                <a:cs typeface="Times New Roman" pitchFamily="18" charset="0"/>
              </a:rPr>
              <a:t>Step-02:</a:t>
            </a:r>
            <a:endParaRPr lang="en-US" sz="8000" b="1" dirty="0" smtClean="0">
              <a:latin typeface="Times New Roman" pitchFamily="18" charset="0"/>
              <a:cs typeface="Times New Roman" pitchFamily="18" charset="0"/>
            </a:endParaRPr>
          </a:p>
          <a:p>
            <a:pPr fontAlgn="base">
              <a:lnSpc>
                <a:spcPct val="120000"/>
              </a:lnSpc>
              <a:buNone/>
            </a:pPr>
            <a:r>
              <a:rPr lang="en-US" sz="8000" dirty="0" smtClean="0">
                <a:latin typeface="Times New Roman" pitchFamily="18" charset="0"/>
                <a:cs typeface="Times New Roman" pitchFamily="18" charset="0"/>
              </a:rPr>
              <a:t>Calculate the number of steps.</a:t>
            </a:r>
          </a:p>
          <a:p>
            <a:pPr fontAlgn="base">
              <a:lnSpc>
                <a:spcPct val="120000"/>
              </a:lnSpc>
            </a:pPr>
            <a:r>
              <a:rPr lang="en-US" sz="8000" dirty="0" smtClean="0">
                <a:latin typeface="Times New Roman" pitchFamily="18" charset="0"/>
                <a:cs typeface="Times New Roman" pitchFamily="18" charset="0"/>
              </a:rPr>
              <a:t>As |ΔX| &gt; |ΔY| = 8 &gt; 4, so number of steps = ΔX = 8 </a:t>
            </a:r>
          </a:p>
          <a:p>
            <a:pPr fontAlgn="base">
              <a:lnSpc>
                <a:spcPct val="120000"/>
              </a:lnSpc>
            </a:pPr>
            <a:endParaRPr lang="en-US" sz="8000" dirty="0" smtClean="0">
              <a:latin typeface="Times New Roman" pitchFamily="18" charset="0"/>
              <a:cs typeface="Times New Roman" pitchFamily="18" charset="0"/>
            </a:endParaRPr>
          </a:p>
          <a:p>
            <a:endParaRPr lang="en-US" dirty="0"/>
          </a:p>
        </p:txBody>
      </p:sp>
      <p:sp>
        <p:nvSpPr>
          <p:cNvPr id="4"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Wire Frame Models</a:t>
            </a:r>
            <a:endParaRPr lang="en-US" sz="3200" b="1" dirty="0">
              <a:solidFill>
                <a:srgbClr val="FFC000"/>
              </a:solidFill>
              <a:latin typeface="Times New Roman" pitchFamily="18" charset="0"/>
              <a:cs typeface="Times New Roman" pitchFamily="18" charset="0"/>
            </a:endParaRPr>
          </a:p>
        </p:txBody>
      </p:sp>
      <p:pic>
        <p:nvPicPr>
          <p:cNvPr id="322563" name="Picture 3" descr="C:\Users\jagan\Downloads\source.jif"/>
          <p:cNvPicPr>
            <a:picLocks noChangeAspect="1" noChangeArrowheads="1" noCrop="1"/>
          </p:cNvPicPr>
          <p:nvPr/>
        </p:nvPicPr>
        <p:blipFill>
          <a:blip r:embed="rId2" cstate="print"/>
          <a:srcRect/>
          <a:stretch>
            <a:fillRect/>
          </a:stretch>
        </p:blipFill>
        <p:spPr bwMode="auto">
          <a:xfrm>
            <a:off x="323529" y="1304284"/>
            <a:ext cx="8496944" cy="4644996"/>
          </a:xfrm>
          <a:prstGeom prst="rect">
            <a:avLst/>
          </a:prstGeom>
          <a:noFill/>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Wire Frame Models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200" dirty="0" smtClean="0">
                <a:latin typeface="Times New Roman" pitchFamily="18" charset="0"/>
                <a:cs typeface="Times New Roman" pitchFamily="18" charset="0"/>
              </a:rPr>
              <a:t>Oldest form of 3D modeling</a:t>
            </a:r>
          </a:p>
          <a:p>
            <a:pPr>
              <a:lnSpc>
                <a:spcPct val="150000"/>
              </a:lnSpc>
            </a:pPr>
            <a:r>
              <a:rPr lang="en-US" sz="2200" dirty="0" smtClean="0">
                <a:latin typeface="Times New Roman" pitchFamily="18" charset="0"/>
                <a:cs typeface="Times New Roman" pitchFamily="18" charset="0"/>
              </a:rPr>
              <a:t>Old technology - not used today</a:t>
            </a:r>
          </a:p>
          <a:p>
            <a:pPr>
              <a:lnSpc>
                <a:spcPct val="150000"/>
              </a:lnSpc>
            </a:pPr>
            <a:r>
              <a:rPr lang="en-US" sz="2200" dirty="0" smtClean="0">
                <a:latin typeface="Times New Roman" pitchFamily="18" charset="0"/>
                <a:cs typeface="Times New Roman" pitchFamily="18" charset="0"/>
              </a:rPr>
              <a:t>Model Contains edges and vertices</a:t>
            </a:r>
          </a:p>
          <a:p>
            <a:pPr>
              <a:lnSpc>
                <a:spcPct val="150000"/>
              </a:lnSpc>
            </a:pPr>
            <a:r>
              <a:rPr lang="en-US" sz="2200" dirty="0" smtClean="0">
                <a:latin typeface="Times New Roman" pitchFamily="18" charset="0"/>
                <a:cs typeface="Times New Roman" pitchFamily="18" charset="0"/>
              </a:rPr>
              <a:t>Cannot represent complex surfaces</a:t>
            </a:r>
          </a:p>
          <a:p>
            <a:pPr>
              <a:lnSpc>
                <a:spcPct val="150000"/>
              </a:lnSpc>
            </a:pPr>
            <a:r>
              <a:rPr lang="en-US" sz="2200" dirty="0" smtClean="0">
                <a:latin typeface="Times New Roman" pitchFamily="18" charset="0"/>
                <a:cs typeface="Times New Roman" pitchFamily="18" charset="0"/>
              </a:rPr>
              <a:t>No details regarding interior of part</a:t>
            </a:r>
          </a:p>
          <a:p>
            <a:pPr>
              <a:lnSpc>
                <a:spcPct val="150000"/>
              </a:lnSpc>
            </a:pPr>
            <a:r>
              <a:rPr lang="en-US" sz="2200" dirty="0" smtClean="0">
                <a:latin typeface="Times New Roman" pitchFamily="18" charset="0"/>
                <a:cs typeface="Times New Roman" pitchFamily="18" charset="0"/>
              </a:rPr>
              <a:t>Ambiguous</a:t>
            </a:r>
          </a:p>
        </p:txBody>
      </p:sp>
      <p:pic>
        <p:nvPicPr>
          <p:cNvPr id="140290" name="Picture 2"/>
          <p:cNvPicPr>
            <a:picLocks noChangeAspect="1" noChangeArrowheads="1"/>
          </p:cNvPicPr>
          <p:nvPr/>
        </p:nvPicPr>
        <p:blipFill>
          <a:blip r:embed="rId2" cstate="print"/>
          <a:srcRect/>
          <a:stretch>
            <a:fillRect/>
          </a:stretch>
        </p:blipFill>
        <p:spPr bwMode="auto">
          <a:xfrm>
            <a:off x="5076056" y="1988839"/>
            <a:ext cx="3593146" cy="345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19261"/>
            <a:ext cx="8229600" cy="4525963"/>
          </a:xfrm>
        </p:spPr>
        <p:txBody>
          <a:bodyPr>
            <a:normAutofit/>
          </a:bodyPr>
          <a:lstStyle/>
          <a:p>
            <a:pPr>
              <a:lnSpc>
                <a:spcPct val="150000"/>
              </a:lnSpc>
              <a:buNone/>
            </a:pPr>
            <a:r>
              <a:rPr lang="en-US" sz="2000" b="1" dirty="0" smtClean="0">
                <a:latin typeface="Times New Roman" pitchFamily="18" charset="0"/>
                <a:cs typeface="Times New Roman" pitchFamily="18" charset="0"/>
              </a:rPr>
              <a:t>Wireframe models are Ambiguous…</a:t>
            </a:r>
          </a:p>
          <a:p>
            <a:pPr>
              <a:lnSpc>
                <a:spcPct val="150000"/>
              </a:lnSpc>
              <a:buNone/>
            </a:pPr>
            <a:r>
              <a:rPr lang="en-US" sz="2000" b="1" dirty="0" smtClean="0">
                <a:latin typeface="Times New Roman" pitchFamily="18" charset="0"/>
                <a:cs typeface="Times New Roman" pitchFamily="18" charset="0"/>
              </a:rPr>
              <a:t>What does this object really look like?</a:t>
            </a:r>
          </a:p>
          <a:p>
            <a:pPr>
              <a:buNone/>
            </a:pPr>
            <a:endParaRPr lang="en-US" sz="2000" dirty="0"/>
          </a:p>
        </p:txBody>
      </p:sp>
      <p:pic>
        <p:nvPicPr>
          <p:cNvPr id="141314" name="Picture 2"/>
          <p:cNvPicPr>
            <a:picLocks noChangeAspect="1" noChangeArrowheads="1"/>
          </p:cNvPicPr>
          <p:nvPr/>
        </p:nvPicPr>
        <p:blipFill>
          <a:blip r:embed="rId2" cstate="print"/>
          <a:srcRect/>
          <a:stretch>
            <a:fillRect/>
          </a:stretch>
        </p:blipFill>
        <p:spPr bwMode="auto">
          <a:xfrm>
            <a:off x="4788026" y="1124744"/>
            <a:ext cx="3194033" cy="2916000"/>
          </a:xfrm>
          <a:prstGeom prst="rect">
            <a:avLst/>
          </a:prstGeom>
          <a:noFill/>
          <a:ln w="9525">
            <a:noFill/>
            <a:miter lim="800000"/>
            <a:headEnd/>
            <a:tailEnd/>
          </a:ln>
        </p:spPr>
      </p:pic>
      <p:sp>
        <p:nvSpPr>
          <p:cNvPr id="6" name="Rectangle 5"/>
          <p:cNvSpPr/>
          <p:nvPr/>
        </p:nvSpPr>
        <p:spPr>
          <a:xfrm>
            <a:off x="489346" y="3789040"/>
            <a:ext cx="4226670" cy="707886"/>
          </a:xfrm>
          <a:prstGeom prst="rect">
            <a:avLst/>
          </a:prstGeom>
        </p:spPr>
        <p:txBody>
          <a:bodyPr wrap="none">
            <a:spAutoFit/>
          </a:bodyPr>
          <a:lstStyle/>
          <a:p>
            <a:r>
              <a:rPr lang="en-US" sz="2000" b="1" dirty="0" smtClean="0">
                <a:latin typeface="Times New Roman" pitchFamily="18" charset="0"/>
                <a:cs typeface="Times New Roman" pitchFamily="18" charset="0"/>
              </a:rPr>
              <a:t>Wireframe Ambiguity</a:t>
            </a:r>
            <a:r>
              <a:rPr lang="en-US" sz="2000" b="1" i="1" dirty="0" smtClean="0"/>
              <a:t> </a:t>
            </a:r>
          </a:p>
          <a:p>
            <a:r>
              <a:rPr lang="en-US" sz="2000" dirty="0" smtClean="0">
                <a:latin typeface="Times New Roman" pitchFamily="18" charset="0"/>
                <a:cs typeface="Times New Roman" pitchFamily="18" charset="0"/>
              </a:rPr>
              <a:t>Which face is </a:t>
            </a:r>
            <a:r>
              <a:rPr lang="en-US" sz="2000" b="1" i="1" dirty="0" smtClean="0">
                <a:latin typeface="Times New Roman" pitchFamily="18" charset="0"/>
                <a:cs typeface="Times New Roman" pitchFamily="18" charset="0"/>
              </a:rPr>
              <a:t>front</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which is </a:t>
            </a:r>
            <a:r>
              <a:rPr lang="en-US" sz="2000" b="1" i="1" dirty="0" smtClean="0">
                <a:latin typeface="Times New Roman" pitchFamily="18" charset="0"/>
                <a:cs typeface="Times New Roman" pitchFamily="18" charset="0"/>
              </a:rPr>
              <a:t>back</a:t>
            </a:r>
            <a:r>
              <a:rPr lang="en-US" sz="2000" b="1" i="1" dirty="0" smtClean="0"/>
              <a:t>?</a:t>
            </a:r>
            <a:endParaRPr lang="en-US" sz="2000" dirty="0">
              <a:latin typeface="Times New Roman" pitchFamily="18" charset="0"/>
              <a:cs typeface="Times New Roman" pitchFamily="18" charset="0"/>
            </a:endParaRPr>
          </a:p>
        </p:txBody>
      </p:sp>
      <p:pic>
        <p:nvPicPr>
          <p:cNvPr id="141315" name="Picture 3"/>
          <p:cNvPicPr>
            <a:picLocks noChangeAspect="1" noChangeArrowheads="1"/>
          </p:cNvPicPr>
          <p:nvPr/>
        </p:nvPicPr>
        <p:blipFill>
          <a:blip r:embed="rId3" cstate="print"/>
          <a:srcRect/>
          <a:stretch>
            <a:fillRect/>
          </a:stretch>
        </p:blipFill>
        <p:spPr bwMode="auto">
          <a:xfrm>
            <a:off x="755578" y="4581128"/>
            <a:ext cx="5947825" cy="1800000"/>
          </a:xfrm>
          <a:prstGeom prst="rect">
            <a:avLst/>
          </a:prstGeom>
          <a:noFill/>
          <a:ln w="9525">
            <a:noFill/>
            <a:miter lim="800000"/>
            <a:headEnd/>
            <a:tailEnd/>
          </a:ln>
        </p:spPr>
      </p:pic>
      <p:sp>
        <p:nvSpPr>
          <p:cNvPr id="8"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Wire Frame Models</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Surface Models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Came after Wireframe models</a:t>
            </a:r>
          </a:p>
          <a:p>
            <a:pPr>
              <a:lnSpc>
                <a:spcPct val="150000"/>
              </a:lnSpc>
            </a:pPr>
            <a:r>
              <a:rPr lang="en-US" sz="2000" dirty="0" smtClean="0">
                <a:latin typeface="Times New Roman" pitchFamily="18" charset="0"/>
                <a:cs typeface="Times New Roman" pitchFamily="18" charset="0"/>
              </a:rPr>
              <a:t>Still used today</a:t>
            </a:r>
          </a:p>
          <a:p>
            <a:pPr>
              <a:lnSpc>
                <a:spcPct val="150000"/>
              </a:lnSpc>
            </a:pPr>
            <a:r>
              <a:rPr lang="en-US" sz="2000" dirty="0" smtClean="0">
                <a:latin typeface="Times New Roman" pitchFamily="18" charset="0"/>
                <a:cs typeface="Times New Roman" pitchFamily="18" charset="0"/>
              </a:rPr>
              <a:t>Model Contains edges and vertices and</a:t>
            </a:r>
          </a:p>
          <a:p>
            <a:pPr>
              <a:lnSpc>
                <a:spcPct val="150000"/>
              </a:lnSpc>
              <a:buNone/>
            </a:pPr>
            <a:r>
              <a:rPr lang="en-US" sz="2000" dirty="0" smtClean="0">
                <a:latin typeface="Times New Roman" pitchFamily="18" charset="0"/>
                <a:cs typeface="Times New Roman" pitchFamily="18" charset="0"/>
              </a:rPr>
              <a:t>      exterior surfaces</a:t>
            </a:r>
          </a:p>
          <a:p>
            <a:pPr>
              <a:lnSpc>
                <a:spcPct val="150000"/>
              </a:lnSpc>
            </a:pPr>
            <a:r>
              <a:rPr lang="en-US" sz="2000" dirty="0" smtClean="0">
                <a:latin typeface="Times New Roman" pitchFamily="18" charset="0"/>
                <a:cs typeface="Times New Roman" pitchFamily="18" charset="0"/>
              </a:rPr>
              <a:t>Can represent complex exterior surfaces</a:t>
            </a:r>
          </a:p>
          <a:p>
            <a:pPr>
              <a:lnSpc>
                <a:spcPct val="150000"/>
              </a:lnSpc>
            </a:pPr>
            <a:r>
              <a:rPr lang="en-US" sz="2000" dirty="0" smtClean="0">
                <a:latin typeface="Times New Roman" pitchFamily="18" charset="0"/>
                <a:cs typeface="Times New Roman" pitchFamily="18" charset="0"/>
              </a:rPr>
              <a:t>No details regarding interior of part</a:t>
            </a:r>
          </a:p>
          <a:p>
            <a:pPr>
              <a:lnSpc>
                <a:spcPct val="150000"/>
              </a:lnSpc>
            </a:pPr>
            <a:r>
              <a:rPr lang="en-US" sz="2000" dirty="0" smtClean="0">
                <a:latin typeface="Times New Roman" pitchFamily="18" charset="0"/>
                <a:cs typeface="Times New Roman" pitchFamily="18" charset="0"/>
              </a:rPr>
              <a:t>Too ambiguous for engineering analysis</a:t>
            </a:r>
            <a:endParaRPr lang="en-US" sz="2000" dirty="0">
              <a:latin typeface="Times New Roman" pitchFamily="18" charset="0"/>
              <a:cs typeface="Times New Roman" pitchFamily="18" charset="0"/>
            </a:endParaRPr>
          </a:p>
        </p:txBody>
      </p:sp>
      <p:pic>
        <p:nvPicPr>
          <p:cNvPr id="142338" name="Picture 2"/>
          <p:cNvPicPr>
            <a:picLocks noChangeAspect="1" noChangeArrowheads="1"/>
          </p:cNvPicPr>
          <p:nvPr/>
        </p:nvPicPr>
        <p:blipFill>
          <a:blip r:embed="rId2" cstate="print"/>
          <a:srcRect/>
          <a:stretch>
            <a:fillRect/>
          </a:stretch>
        </p:blipFill>
        <p:spPr bwMode="auto">
          <a:xfrm>
            <a:off x="5105722" y="1772816"/>
            <a:ext cx="3714750" cy="348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jagan\Downloads\Freeform1.jif"/>
          <p:cNvPicPr>
            <a:picLocks noChangeAspect="1" noChangeArrowheads="1" noCrop="1"/>
          </p:cNvPicPr>
          <p:nvPr/>
        </p:nvPicPr>
        <p:blipFill>
          <a:blip r:embed="rId2" cstate="print"/>
          <a:srcRect/>
          <a:stretch>
            <a:fillRect/>
          </a:stretch>
        </p:blipFill>
        <p:spPr bwMode="auto">
          <a:xfrm>
            <a:off x="683568" y="1412776"/>
            <a:ext cx="7364017" cy="4248472"/>
          </a:xfrm>
          <a:prstGeom prst="rect">
            <a:avLst/>
          </a:prstGeom>
          <a:noFill/>
        </p:spPr>
      </p:pic>
      <p:sp>
        <p:nvSpPr>
          <p:cNvPr id="5" name="Rectangle 4"/>
          <p:cNvSpPr/>
          <p:nvPr/>
        </p:nvSpPr>
        <p:spPr>
          <a:xfrm>
            <a:off x="2195736" y="332656"/>
            <a:ext cx="4522392"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SURFACE MODELING</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sz="2000" b="1" dirty="0" smtClean="0">
              <a:solidFill>
                <a:srgbClr val="C00000"/>
              </a:solidFill>
              <a:latin typeface="Times New Roman" pitchFamily="18" charset="0"/>
              <a:cs typeface="Times New Roman" pitchFamily="18" charset="0"/>
            </a:endParaRPr>
          </a:p>
          <a:p>
            <a:pPr>
              <a:buNone/>
            </a:pPr>
            <a:r>
              <a:rPr lang="en-US" sz="2000" b="1" dirty="0" smtClean="0">
                <a:solidFill>
                  <a:srgbClr val="C00000"/>
                </a:solidFill>
                <a:latin typeface="Times New Roman" pitchFamily="18" charset="0"/>
                <a:cs typeface="Times New Roman" pitchFamily="18" charset="0"/>
              </a:rPr>
              <a:t>DISADVANTAGES:</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Surface models provide no information about the inside of an object.</a:t>
            </a:r>
          </a:p>
          <a:p>
            <a:r>
              <a:rPr lang="en-US" sz="2000" dirty="0" smtClean="0">
                <a:latin typeface="Times New Roman" pitchFamily="18" charset="0"/>
                <a:cs typeface="Times New Roman" pitchFamily="18" charset="0"/>
              </a:rPr>
              <a:t>Complicated computation, depending on the number of surfaces .</a:t>
            </a:r>
          </a:p>
          <a:p>
            <a:endParaRPr lang="en-IN" sz="2000" dirty="0" smtClean="0">
              <a:latin typeface="Times New Roman" pitchFamily="18" charset="0"/>
              <a:cs typeface="Times New Roman" pitchFamily="18" charset="0"/>
            </a:endParaRPr>
          </a:p>
          <a:p>
            <a:endParaRPr lang="en-US" dirty="0"/>
          </a:p>
        </p:txBody>
      </p:sp>
      <p:sp>
        <p:nvSpPr>
          <p:cNvPr id="4" name="Rectangle 3"/>
          <p:cNvSpPr/>
          <p:nvPr/>
        </p:nvSpPr>
        <p:spPr>
          <a:xfrm>
            <a:off x="2195736" y="332656"/>
            <a:ext cx="4522392"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SURFACE MODELING</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buNone/>
            </a:pPr>
            <a:r>
              <a:rPr lang="en-US" b="1" dirty="0" smtClean="0">
                <a:solidFill>
                  <a:srgbClr val="C00000"/>
                </a:solidFill>
                <a:latin typeface="Times New Roman" pitchFamily="18" charset="0"/>
                <a:cs typeface="Times New Roman" pitchFamily="18" charset="0"/>
              </a:rPr>
              <a:t>ADVANTAGES:</a:t>
            </a:r>
          </a:p>
          <a:p>
            <a:pPr algn="just">
              <a:lnSpc>
                <a:spcPct val="150000"/>
              </a:lnSpc>
            </a:pPr>
            <a:r>
              <a:rPr lang="en-US" dirty="0" smtClean="0">
                <a:latin typeface="Times New Roman" pitchFamily="18" charset="0"/>
                <a:cs typeface="Times New Roman" pitchFamily="18" charset="0"/>
              </a:rPr>
              <a:t>Eliminates ambiguity and non-uniqueness present in WFM</a:t>
            </a:r>
          </a:p>
          <a:p>
            <a:pPr algn="just">
              <a:lnSpc>
                <a:spcPct val="150000"/>
              </a:lnSpc>
            </a:pPr>
            <a:r>
              <a:rPr lang="en-US" dirty="0" smtClean="0">
                <a:latin typeface="Times New Roman" pitchFamily="18" charset="0"/>
                <a:cs typeface="Times New Roman" pitchFamily="18" charset="0"/>
              </a:rPr>
              <a:t>Renders the model for better visualization and presentation</a:t>
            </a:r>
          </a:p>
          <a:p>
            <a:pPr algn="just">
              <a:lnSpc>
                <a:spcPct val="150000"/>
              </a:lnSpc>
            </a:pPr>
            <a:r>
              <a:rPr lang="en-US" dirty="0" smtClean="0">
                <a:latin typeface="Times New Roman" pitchFamily="18" charset="0"/>
                <a:cs typeface="Times New Roman" pitchFamily="18" charset="0"/>
              </a:rPr>
              <a:t>Objects appear more realistic.</a:t>
            </a:r>
          </a:p>
          <a:p>
            <a:pPr algn="just">
              <a:lnSpc>
                <a:spcPct val="150000"/>
              </a:lnSpc>
            </a:pPr>
            <a:r>
              <a:rPr lang="en-US" dirty="0" smtClean="0">
                <a:latin typeface="Times New Roman" pitchFamily="18" charset="0"/>
                <a:cs typeface="Times New Roman" pitchFamily="18" charset="0"/>
              </a:rPr>
              <a:t>Provides the surface geometry for CNC machining.</a:t>
            </a:r>
          </a:p>
          <a:p>
            <a:pPr algn="just">
              <a:lnSpc>
                <a:spcPct val="150000"/>
              </a:lnSpc>
            </a:pPr>
            <a:r>
              <a:rPr lang="en-US" dirty="0" smtClean="0">
                <a:latin typeface="Times New Roman" pitchFamily="18" charset="0"/>
                <a:cs typeface="Times New Roman" pitchFamily="18" charset="0"/>
              </a:rPr>
              <a:t>Provides the geometry needed for mold and die design.</a:t>
            </a:r>
          </a:p>
          <a:p>
            <a:pPr algn="just">
              <a:lnSpc>
                <a:spcPct val="150000"/>
              </a:lnSpc>
            </a:pPr>
            <a:r>
              <a:rPr lang="en-US" dirty="0" smtClean="0">
                <a:latin typeface="Times New Roman" pitchFamily="18" charset="0"/>
                <a:cs typeface="Times New Roman" pitchFamily="18" charset="0"/>
              </a:rPr>
              <a:t>Can be used to design and analyze complex free-formed surfaces (ship hulls, airplane wings, car bodies, …).</a:t>
            </a:r>
          </a:p>
          <a:p>
            <a:pPr algn="just">
              <a:lnSpc>
                <a:spcPct val="150000"/>
              </a:lnSpc>
            </a:pPr>
            <a:r>
              <a:rPr lang="en-US" dirty="0" smtClean="0">
                <a:latin typeface="Times New Roman" pitchFamily="18" charset="0"/>
                <a:cs typeface="Times New Roman" pitchFamily="18" charset="0"/>
              </a:rPr>
              <a:t>Surface properties such as roughness, color and reflectivity can be assigned and demonstrated.</a:t>
            </a:r>
          </a:p>
          <a:p>
            <a:endParaRPr lang="en-US" dirty="0"/>
          </a:p>
        </p:txBody>
      </p:sp>
      <p:sp>
        <p:nvSpPr>
          <p:cNvPr id="4" name="Rectangle 3"/>
          <p:cNvSpPr/>
          <p:nvPr/>
        </p:nvSpPr>
        <p:spPr>
          <a:xfrm>
            <a:off x="2195736" y="332656"/>
            <a:ext cx="4522392"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SURFACE MODELING</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descr="C:\Users\jagan\Downloads\55330iB8F8CE41D33A17D9_v_1.jif"/>
          <p:cNvPicPr>
            <a:picLocks noChangeAspect="1" noChangeArrowheads="1" noCrop="1"/>
          </p:cNvPicPr>
          <p:nvPr/>
        </p:nvPicPr>
        <p:blipFill>
          <a:blip r:embed="rId2" cstate="print"/>
          <a:srcRect/>
          <a:stretch>
            <a:fillRect/>
          </a:stretch>
        </p:blipFill>
        <p:spPr bwMode="auto">
          <a:xfrm>
            <a:off x="683568" y="980728"/>
            <a:ext cx="7128792" cy="5346594"/>
          </a:xfrm>
          <a:prstGeom prst="rect">
            <a:avLst/>
          </a:prstGeom>
          <a:noFill/>
        </p:spPr>
      </p:pic>
      <p:sp>
        <p:nvSpPr>
          <p:cNvPr id="5" name="Title 1"/>
          <p:cNvSpPr>
            <a:spLocks noGrp="1"/>
          </p:cNvSpPr>
          <p:nvPr>
            <p:ph type="title"/>
          </p:nvPr>
        </p:nvSpPr>
        <p:spPr>
          <a:xfrm>
            <a:off x="107504"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Wire Frame Model to Solid Model</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Solid Models</a:t>
            </a:r>
            <a:endParaRPr lang="en-US" sz="3200" dirty="0">
              <a:solidFill>
                <a:srgbClr val="FFC000"/>
              </a:solidFill>
            </a:endParaRPr>
          </a:p>
        </p:txBody>
      </p:sp>
      <p:sp>
        <p:nvSpPr>
          <p:cNvPr id="3" name="Content Placeholder 2"/>
          <p:cNvSpPr>
            <a:spLocks noGrp="1"/>
          </p:cNvSpPr>
          <p:nvPr>
            <p:ph idx="1"/>
          </p:nvPr>
        </p:nvSpPr>
        <p:spPr>
          <a:xfrm>
            <a:off x="457200" y="1268760"/>
            <a:ext cx="8229600" cy="4525963"/>
          </a:xfrm>
        </p:spPr>
        <p:txBody>
          <a:bodyPr>
            <a:normAutofit/>
          </a:bodyPr>
          <a:lstStyle/>
          <a:p>
            <a:pPr>
              <a:buNone/>
            </a:pPr>
            <a:r>
              <a:rPr lang="en-IN" sz="2400" b="1" dirty="0" smtClean="0">
                <a:latin typeface="Times New Roman" pitchFamily="18" charset="0"/>
                <a:cs typeface="Times New Roman" pitchFamily="18" charset="0"/>
              </a:rPr>
              <a:t>Definition </a:t>
            </a:r>
          </a:p>
          <a:p>
            <a:pPr>
              <a:buNone/>
            </a:pPr>
            <a:endParaRPr lang="en-IN" sz="2400" b="1" dirty="0" smtClean="0">
              <a:latin typeface="Times New Roman" pitchFamily="18" charset="0"/>
              <a:cs typeface="Times New Roman" pitchFamily="18" charset="0"/>
            </a:endParaRPr>
          </a:p>
          <a:p>
            <a:pPr algn="just">
              <a:buNone/>
            </a:pPr>
            <a:r>
              <a:rPr lang="en-IN" sz="2000" dirty="0" smtClean="0">
                <a:latin typeface="Times New Roman" pitchFamily="18" charset="0"/>
                <a:cs typeface="Times New Roman" pitchFamily="18" charset="0"/>
              </a:rPr>
              <a:t>      A Solid of an object is more </a:t>
            </a:r>
            <a:r>
              <a:rPr lang="en-IN" sz="2000" b="1" dirty="0" smtClean="0">
                <a:latin typeface="Times New Roman" pitchFamily="18" charset="0"/>
                <a:cs typeface="Times New Roman" pitchFamily="18" charset="0"/>
              </a:rPr>
              <a:t>complete representation </a:t>
            </a:r>
            <a:r>
              <a:rPr lang="en-IN" sz="2000" dirty="0" smtClean="0">
                <a:latin typeface="Times New Roman" pitchFamily="18" charset="0"/>
                <a:cs typeface="Times New Roman" pitchFamily="18" charset="0"/>
              </a:rPr>
              <a:t>than its surface (wireframe )model. It provides </a:t>
            </a:r>
            <a:r>
              <a:rPr lang="en-IN" sz="2000" b="1" dirty="0" smtClean="0">
                <a:latin typeface="Times New Roman" pitchFamily="18" charset="0"/>
                <a:cs typeface="Times New Roman" pitchFamily="18" charset="0"/>
              </a:rPr>
              <a:t>more topological information </a:t>
            </a:r>
            <a:r>
              <a:rPr lang="en-IN" sz="2000" dirty="0" smtClean="0">
                <a:latin typeface="Times New Roman" pitchFamily="18" charset="0"/>
                <a:cs typeface="Times New Roman" pitchFamily="18" charset="0"/>
              </a:rPr>
              <a:t>in addition to the </a:t>
            </a:r>
            <a:r>
              <a:rPr lang="en-IN" sz="2000" b="1" dirty="0" smtClean="0">
                <a:latin typeface="Times New Roman" pitchFamily="18" charset="0"/>
                <a:cs typeface="Times New Roman" pitchFamily="18" charset="0"/>
              </a:rPr>
              <a:t>geometrical Information </a:t>
            </a:r>
            <a:r>
              <a:rPr lang="en-IN" sz="2000" dirty="0" smtClean="0">
                <a:latin typeface="Times New Roman" pitchFamily="18" charset="0"/>
                <a:cs typeface="Times New Roman" pitchFamily="18" charset="0"/>
              </a:rPr>
              <a:t>which helps to represent the solid unambiguously </a:t>
            </a:r>
          </a:p>
          <a:p>
            <a:pPr algn="just">
              <a:buNone/>
            </a:pPr>
            <a:endParaRPr lang="en-US" sz="2000" dirty="0">
              <a:latin typeface="Times New Roman" pitchFamily="18" charset="0"/>
              <a:cs typeface="Times New Roman" pitchFamily="18" charset="0"/>
            </a:endParaRPr>
          </a:p>
        </p:txBody>
      </p:sp>
      <p:pic>
        <p:nvPicPr>
          <p:cNvPr id="144387" name="Picture 3"/>
          <p:cNvPicPr>
            <a:picLocks noChangeAspect="1" noChangeArrowheads="1"/>
          </p:cNvPicPr>
          <p:nvPr/>
        </p:nvPicPr>
        <p:blipFill>
          <a:blip r:embed="rId2" cstate="print"/>
          <a:srcRect/>
          <a:stretch>
            <a:fillRect/>
          </a:stretch>
        </p:blipFill>
        <p:spPr bwMode="auto">
          <a:xfrm>
            <a:off x="1619672" y="3547117"/>
            <a:ext cx="6192688" cy="2684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C:\Users\jagan\Downloads\Jack-in-cube_solid_model__light_background.jif"/>
          <p:cNvPicPr>
            <a:picLocks noChangeAspect="1" noChangeArrowheads="1" noCrop="1"/>
          </p:cNvPicPr>
          <p:nvPr/>
        </p:nvPicPr>
        <p:blipFill>
          <a:blip r:embed="rId2" cstate="print"/>
          <a:srcRect/>
          <a:stretch>
            <a:fillRect/>
          </a:stretch>
        </p:blipFill>
        <p:spPr bwMode="auto">
          <a:xfrm>
            <a:off x="2771800" y="1052736"/>
            <a:ext cx="3312368" cy="5042160"/>
          </a:xfrm>
          <a:prstGeom prst="rect">
            <a:avLst/>
          </a:prstGeom>
          <a:noFill/>
        </p:spPr>
      </p:pic>
      <p:sp>
        <p:nvSpPr>
          <p:cNvPr id="5"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Solid Models</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001419"/>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As M &lt; 1, so case-01 is satisfied.</a:t>
            </a:r>
          </a:p>
          <a:p>
            <a:pPr fontAlgn="base">
              <a:lnSpc>
                <a:spcPct val="150000"/>
              </a:lnSpc>
            </a:pPr>
            <a:r>
              <a:rPr lang="en-US" sz="2000" dirty="0" smtClean="0">
                <a:latin typeface="Times New Roman" pitchFamily="18" charset="0"/>
                <a:cs typeface="Times New Roman" pitchFamily="18" charset="0"/>
              </a:rPr>
              <a:t>Now, Step-03 is executed until Step-04 is satisfied.</a:t>
            </a:r>
          </a:p>
          <a:p>
            <a:pPr fontAlgn="base"/>
            <a:endParaRPr lang="en-US" sz="2000" dirty="0" smtClean="0">
              <a:latin typeface="Times New Roman" pitchFamily="18" charset="0"/>
              <a:cs typeface="Times New Roman" pitchFamily="18" charset="0"/>
            </a:endParaRPr>
          </a:p>
          <a:p>
            <a:pPr>
              <a:buNone/>
            </a:pPr>
            <a:endParaRPr lang="en-US" dirty="0"/>
          </a:p>
        </p:txBody>
      </p:sp>
      <p:sp>
        <p:nvSpPr>
          <p:cNvPr id="4"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5" name="Table 4"/>
          <p:cNvGraphicFramePr>
            <a:graphicFrameLocks noGrp="1"/>
          </p:cNvGraphicFramePr>
          <p:nvPr/>
        </p:nvGraphicFramePr>
        <p:xfrm>
          <a:off x="395536" y="2348880"/>
          <a:ext cx="8352925" cy="3917812"/>
        </p:xfrm>
        <a:graphic>
          <a:graphicData uri="http://schemas.openxmlformats.org/drawingml/2006/table">
            <a:tbl>
              <a:tblPr firstRow="1" bandRow="1">
                <a:tableStyleId>{5940675A-B579-460E-94D1-54222C63F5DA}</a:tableStyleId>
              </a:tblPr>
              <a:tblGrid>
                <a:gridCol w="1008110"/>
                <a:gridCol w="936104"/>
                <a:gridCol w="936104"/>
                <a:gridCol w="1008112"/>
                <a:gridCol w="4464495"/>
              </a:tblGrid>
              <a:tr h="504052">
                <a:tc>
                  <a:txBody>
                    <a:bodyPr/>
                    <a:lstStyle/>
                    <a:p>
                      <a:pPr algn="ctr"/>
                      <a:r>
                        <a:rPr lang="en-US" sz="1800" b="1" dirty="0" err="1">
                          <a:latin typeface="Times New Roman" pitchFamily="18" charset="0"/>
                          <a:cs typeface="Times New Roman" pitchFamily="18" charset="0"/>
                        </a:rPr>
                        <a:t>X</a:t>
                      </a:r>
                      <a:r>
                        <a:rPr lang="en-US" sz="1800" b="1" baseline="-25000" dirty="0" err="1">
                          <a:latin typeface="Times New Roman" pitchFamily="18" charset="0"/>
                          <a:cs typeface="Times New Roman" pitchFamily="18" charset="0"/>
                        </a:rPr>
                        <a:t>p</a:t>
                      </a: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b="1" dirty="0" err="1">
                          <a:latin typeface="Times New Roman" pitchFamily="18" charset="0"/>
                          <a:cs typeface="Times New Roman" pitchFamily="18" charset="0"/>
                        </a:rPr>
                        <a:t>Y</a:t>
                      </a:r>
                      <a:r>
                        <a:rPr lang="en-US" sz="1800" b="1" baseline="-25000" dirty="0" err="1">
                          <a:latin typeface="Times New Roman" pitchFamily="18" charset="0"/>
                          <a:cs typeface="Times New Roman" pitchFamily="18" charset="0"/>
                        </a:rPr>
                        <a:t>p</a:t>
                      </a: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b="1" dirty="0">
                          <a:latin typeface="Times New Roman" pitchFamily="18" charset="0"/>
                          <a:cs typeface="Times New Roman" pitchFamily="18" charset="0"/>
                        </a:rPr>
                        <a:t>X</a:t>
                      </a:r>
                      <a:r>
                        <a:rPr lang="en-US" sz="1800" b="1" baseline="-25000" dirty="0">
                          <a:latin typeface="Times New Roman" pitchFamily="18" charset="0"/>
                          <a:cs typeface="Times New Roman" pitchFamily="18" charset="0"/>
                        </a:rPr>
                        <a:t>p+1</a:t>
                      </a: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b="1" dirty="0">
                          <a:latin typeface="Times New Roman" pitchFamily="18" charset="0"/>
                          <a:cs typeface="Times New Roman" pitchFamily="18" charset="0"/>
                        </a:rPr>
                        <a:t>Y</a:t>
                      </a:r>
                      <a:r>
                        <a:rPr lang="en-US" sz="1800" b="1" baseline="-25000" dirty="0">
                          <a:latin typeface="Times New Roman" pitchFamily="18" charset="0"/>
                          <a:cs typeface="Times New Roman" pitchFamily="18" charset="0"/>
                        </a:rPr>
                        <a:t>p+1</a:t>
                      </a: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b="1" dirty="0">
                          <a:latin typeface="Times New Roman" pitchFamily="18" charset="0"/>
                          <a:cs typeface="Times New Roman" pitchFamily="18" charset="0"/>
                        </a:rPr>
                        <a:t>Round off (X</a:t>
                      </a:r>
                      <a:r>
                        <a:rPr lang="en-US" sz="1800" b="1" baseline="-25000" dirty="0">
                          <a:latin typeface="Times New Roman" pitchFamily="18" charset="0"/>
                          <a:cs typeface="Times New Roman" pitchFamily="18" charset="0"/>
                        </a:rPr>
                        <a:t>p+1</a:t>
                      </a:r>
                      <a:r>
                        <a:rPr lang="en-US" sz="1800" b="1" dirty="0">
                          <a:latin typeface="Times New Roman" pitchFamily="18" charset="0"/>
                          <a:cs typeface="Times New Roman" pitchFamily="18" charset="0"/>
                        </a:rPr>
                        <a:t>, Y</a:t>
                      </a:r>
                      <a:r>
                        <a:rPr lang="en-US" sz="1800" b="1" baseline="-25000" dirty="0">
                          <a:latin typeface="Times New Roman" pitchFamily="18" charset="0"/>
                          <a:cs typeface="Times New Roman" pitchFamily="18" charset="0"/>
                        </a:rPr>
                        <a:t>p+1</a:t>
                      </a:r>
                      <a:r>
                        <a:rPr lang="en-US" sz="1800" b="1"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marL="95250" marR="95250" marT="76200" marB="76200" anchor="ctr"/>
                </a:tc>
              </a:tr>
              <a:tr h="385421">
                <a:tc>
                  <a:txBody>
                    <a:bodyPr/>
                    <a:lstStyle/>
                    <a:p>
                      <a:pPr algn="ctr"/>
                      <a:r>
                        <a:rPr lang="en-US" sz="1800" dirty="0">
                          <a:latin typeface="Times New Roman" pitchFamily="18" charset="0"/>
                          <a:cs typeface="Times New Roman" pitchFamily="18" charset="0"/>
                        </a:rPr>
                        <a:t>5</a:t>
                      </a:r>
                    </a:p>
                  </a:txBody>
                  <a:tcPr marL="95250" marR="95250" marT="76200" marB="76200" anchor="ctr"/>
                </a:tc>
                <a:tc>
                  <a:txBody>
                    <a:bodyPr/>
                    <a:lstStyle/>
                    <a:p>
                      <a:pPr algn="ctr"/>
                      <a:r>
                        <a:rPr lang="en-US" sz="1800">
                          <a:latin typeface="Times New Roman" pitchFamily="18" charset="0"/>
                          <a:cs typeface="Times New Roman" pitchFamily="18" charset="0"/>
                        </a:rPr>
                        <a:t>6</a:t>
                      </a:r>
                    </a:p>
                  </a:txBody>
                  <a:tcPr marL="95250" marR="95250" marT="76200" marB="76200" anchor="ctr"/>
                </a:tc>
                <a:tc>
                  <a:txBody>
                    <a:bodyPr/>
                    <a:lstStyle/>
                    <a:p>
                      <a:pPr algn="ctr"/>
                      <a:r>
                        <a:rPr lang="en-US" sz="1800">
                          <a:latin typeface="Times New Roman" pitchFamily="18" charset="0"/>
                          <a:cs typeface="Times New Roman" pitchFamily="18" charset="0"/>
                        </a:rPr>
                        <a:t>6</a:t>
                      </a:r>
                    </a:p>
                  </a:txBody>
                  <a:tcPr marL="95250" marR="95250" marT="76200" marB="76200" anchor="ctr"/>
                </a:tc>
                <a:tc>
                  <a:txBody>
                    <a:bodyPr/>
                    <a:lstStyle/>
                    <a:p>
                      <a:pPr algn="ctr"/>
                      <a:r>
                        <a:rPr lang="en-US" sz="1800">
                          <a:latin typeface="Times New Roman" pitchFamily="18" charset="0"/>
                          <a:cs typeface="Times New Roman" pitchFamily="18" charset="0"/>
                        </a:rPr>
                        <a:t>6.5</a:t>
                      </a:r>
                    </a:p>
                  </a:txBody>
                  <a:tcPr marL="95250" marR="95250" marT="76200" marB="76200" anchor="ctr"/>
                </a:tc>
                <a:tc>
                  <a:txBody>
                    <a:bodyPr/>
                    <a:lstStyle/>
                    <a:p>
                      <a:pPr algn="ctr"/>
                      <a:r>
                        <a:rPr lang="en-US" sz="1800">
                          <a:latin typeface="Times New Roman" pitchFamily="18" charset="0"/>
                          <a:cs typeface="Times New Roman" pitchFamily="18" charset="0"/>
                        </a:rPr>
                        <a:t>(6, 7)</a:t>
                      </a:r>
                    </a:p>
                  </a:txBody>
                  <a:tcPr marL="95250" marR="95250" marT="76200" marB="76200" anchor="ctr"/>
                </a:tc>
              </a:tr>
              <a:tr h="385421">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dirty="0">
                          <a:latin typeface="Times New Roman" pitchFamily="18" charset="0"/>
                          <a:cs typeface="Times New Roman" pitchFamily="18" charset="0"/>
                        </a:rPr>
                        <a:t>7</a:t>
                      </a:r>
                    </a:p>
                  </a:txBody>
                  <a:tcPr marL="95250" marR="95250" marT="76200" marB="76200" anchor="ctr"/>
                </a:tc>
                <a:tc>
                  <a:txBody>
                    <a:bodyPr/>
                    <a:lstStyle/>
                    <a:p>
                      <a:pPr algn="ctr"/>
                      <a:r>
                        <a:rPr lang="en-US" sz="1800" dirty="0">
                          <a:latin typeface="Times New Roman" pitchFamily="18" charset="0"/>
                          <a:cs typeface="Times New Roman" pitchFamily="18" charset="0"/>
                        </a:rPr>
                        <a:t>7</a:t>
                      </a:r>
                    </a:p>
                  </a:txBody>
                  <a:tcPr marL="95250" marR="95250" marT="76200" marB="76200" anchor="ctr"/>
                </a:tc>
                <a:tc>
                  <a:txBody>
                    <a:bodyPr/>
                    <a:lstStyle/>
                    <a:p>
                      <a:pPr algn="ctr"/>
                      <a:r>
                        <a:rPr lang="en-US" sz="1800">
                          <a:latin typeface="Times New Roman" pitchFamily="18" charset="0"/>
                          <a:cs typeface="Times New Roman" pitchFamily="18" charset="0"/>
                        </a:rPr>
                        <a:t>(7, 7)</a:t>
                      </a:r>
                    </a:p>
                  </a:txBody>
                  <a:tcPr marL="95250" marR="95250" marT="76200" marB="76200" anchor="ctr"/>
                </a:tc>
              </a:tr>
              <a:tr h="385421">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r>
                        <a:rPr lang="en-US" sz="1800" dirty="0">
                          <a:latin typeface="Times New Roman" pitchFamily="18" charset="0"/>
                          <a:cs typeface="Times New Roman" pitchFamily="18" charset="0"/>
                        </a:rPr>
                        <a:t>8</a:t>
                      </a:r>
                    </a:p>
                  </a:txBody>
                  <a:tcPr marL="95250" marR="95250" marT="76200" marB="76200" anchor="ctr"/>
                </a:tc>
                <a:tc>
                  <a:txBody>
                    <a:bodyPr/>
                    <a:lstStyle/>
                    <a:p>
                      <a:pPr algn="ctr"/>
                      <a:r>
                        <a:rPr lang="en-US" sz="1800" dirty="0">
                          <a:latin typeface="Times New Roman" pitchFamily="18" charset="0"/>
                          <a:cs typeface="Times New Roman" pitchFamily="18" charset="0"/>
                        </a:rPr>
                        <a:t>7.5</a:t>
                      </a:r>
                    </a:p>
                  </a:txBody>
                  <a:tcPr marL="95250" marR="95250" marT="76200" marB="76200" anchor="ctr"/>
                </a:tc>
                <a:tc>
                  <a:txBody>
                    <a:bodyPr/>
                    <a:lstStyle/>
                    <a:p>
                      <a:pPr algn="ctr"/>
                      <a:r>
                        <a:rPr lang="en-US" sz="1800" dirty="0">
                          <a:latin typeface="Times New Roman" pitchFamily="18" charset="0"/>
                          <a:cs typeface="Times New Roman" pitchFamily="18" charset="0"/>
                        </a:rPr>
                        <a:t>(8, 8)</a:t>
                      </a:r>
                    </a:p>
                  </a:txBody>
                  <a:tcPr marL="95250" marR="95250" marT="76200" marB="76200" anchor="ctr"/>
                </a:tc>
              </a:tr>
              <a:tr h="385421">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r>
                        <a:rPr lang="en-US" sz="1800">
                          <a:latin typeface="Times New Roman" pitchFamily="18" charset="0"/>
                          <a:cs typeface="Times New Roman" pitchFamily="18" charset="0"/>
                        </a:rPr>
                        <a:t>9</a:t>
                      </a:r>
                    </a:p>
                  </a:txBody>
                  <a:tcPr marL="95250" marR="95250" marT="76200" marB="76200" anchor="ctr"/>
                </a:tc>
                <a:tc>
                  <a:txBody>
                    <a:bodyPr/>
                    <a:lstStyle/>
                    <a:p>
                      <a:pPr algn="ctr"/>
                      <a:r>
                        <a:rPr lang="en-US" sz="1800" dirty="0">
                          <a:latin typeface="Times New Roman" pitchFamily="18" charset="0"/>
                          <a:cs typeface="Times New Roman" pitchFamily="18" charset="0"/>
                        </a:rPr>
                        <a:t>8</a:t>
                      </a:r>
                    </a:p>
                  </a:txBody>
                  <a:tcPr marL="95250" marR="95250" marT="76200" marB="76200" anchor="ctr"/>
                </a:tc>
                <a:tc>
                  <a:txBody>
                    <a:bodyPr/>
                    <a:lstStyle/>
                    <a:p>
                      <a:pPr algn="ctr"/>
                      <a:r>
                        <a:rPr lang="en-US" sz="1800" dirty="0">
                          <a:latin typeface="Times New Roman" pitchFamily="18" charset="0"/>
                          <a:cs typeface="Times New Roman" pitchFamily="18" charset="0"/>
                        </a:rPr>
                        <a:t>(9, 8)</a:t>
                      </a:r>
                    </a:p>
                  </a:txBody>
                  <a:tcPr marL="95250" marR="95250" marT="76200" marB="76200" anchor="ctr"/>
                </a:tc>
              </a:tr>
              <a:tr h="385421">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r>
                        <a:rPr lang="en-US" sz="1800">
                          <a:latin typeface="Times New Roman" pitchFamily="18" charset="0"/>
                          <a:cs typeface="Times New Roman" pitchFamily="18" charset="0"/>
                        </a:rPr>
                        <a:t>10</a:t>
                      </a:r>
                    </a:p>
                  </a:txBody>
                  <a:tcPr marL="95250" marR="95250" marT="76200" marB="76200" anchor="ctr"/>
                </a:tc>
                <a:tc>
                  <a:txBody>
                    <a:bodyPr/>
                    <a:lstStyle/>
                    <a:p>
                      <a:pPr algn="ctr"/>
                      <a:r>
                        <a:rPr lang="en-US" sz="1800">
                          <a:latin typeface="Times New Roman" pitchFamily="18" charset="0"/>
                          <a:cs typeface="Times New Roman" pitchFamily="18" charset="0"/>
                        </a:rPr>
                        <a:t>8.5</a:t>
                      </a:r>
                    </a:p>
                  </a:txBody>
                  <a:tcPr marL="95250" marR="95250" marT="76200" marB="76200" anchor="ctr"/>
                </a:tc>
                <a:tc>
                  <a:txBody>
                    <a:bodyPr/>
                    <a:lstStyle/>
                    <a:p>
                      <a:pPr algn="ctr"/>
                      <a:r>
                        <a:rPr lang="en-US" sz="1800" dirty="0">
                          <a:latin typeface="Times New Roman" pitchFamily="18" charset="0"/>
                          <a:cs typeface="Times New Roman" pitchFamily="18" charset="0"/>
                        </a:rPr>
                        <a:t>(10, 9)</a:t>
                      </a:r>
                    </a:p>
                  </a:txBody>
                  <a:tcPr marL="95250" marR="95250" marT="76200" marB="76200" anchor="ctr"/>
                </a:tc>
              </a:tr>
              <a:tr h="385421">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endParaRPr lang="en-US" sz="1800">
                        <a:latin typeface="Times New Roman" pitchFamily="18" charset="0"/>
                        <a:cs typeface="Times New Roman" pitchFamily="18" charset="0"/>
                      </a:endParaRPr>
                    </a:p>
                  </a:txBody>
                  <a:tcPr marL="95250" marR="95250" marT="76200" marB="76200" anchor="ctr"/>
                </a:tc>
                <a:tc>
                  <a:txBody>
                    <a:bodyPr/>
                    <a:lstStyle/>
                    <a:p>
                      <a:pPr algn="ctr"/>
                      <a:r>
                        <a:rPr lang="en-US" sz="1800">
                          <a:latin typeface="Times New Roman" pitchFamily="18" charset="0"/>
                          <a:cs typeface="Times New Roman" pitchFamily="18" charset="0"/>
                        </a:rPr>
                        <a:t>11</a:t>
                      </a:r>
                    </a:p>
                  </a:txBody>
                  <a:tcPr marL="95250" marR="95250" marT="76200" marB="76200" anchor="ctr"/>
                </a:tc>
                <a:tc>
                  <a:txBody>
                    <a:bodyPr/>
                    <a:lstStyle/>
                    <a:p>
                      <a:pPr algn="ctr"/>
                      <a:r>
                        <a:rPr lang="en-US" sz="1800">
                          <a:latin typeface="Times New Roman" pitchFamily="18" charset="0"/>
                          <a:cs typeface="Times New Roman" pitchFamily="18" charset="0"/>
                        </a:rPr>
                        <a:t>9</a:t>
                      </a:r>
                    </a:p>
                  </a:txBody>
                  <a:tcPr marL="95250" marR="95250" marT="76200" marB="76200" anchor="ctr"/>
                </a:tc>
                <a:tc>
                  <a:txBody>
                    <a:bodyPr/>
                    <a:lstStyle/>
                    <a:p>
                      <a:pPr algn="ctr"/>
                      <a:r>
                        <a:rPr lang="en-US" sz="1800" dirty="0">
                          <a:latin typeface="Times New Roman" pitchFamily="18" charset="0"/>
                          <a:cs typeface="Times New Roman" pitchFamily="18" charset="0"/>
                        </a:rPr>
                        <a:t>(11, 9)</a:t>
                      </a:r>
                    </a:p>
                  </a:txBody>
                  <a:tcPr marL="95250" marR="95250" marT="76200" marB="76200" anchor="ctr"/>
                </a:tc>
              </a:tr>
              <a:tr h="385421">
                <a:tc>
                  <a:txBody>
                    <a:bodyPr/>
                    <a:lstStyle/>
                    <a:p>
                      <a:pPr algn="ctr"/>
                      <a:endParaRPr lang="en-US" sz="1800" dirty="0">
                        <a:latin typeface="Times New Roman" pitchFamily="18" charset="0"/>
                        <a:cs typeface="Times New Roman" pitchFamily="18" charset="0"/>
                      </a:endParaRPr>
                    </a:p>
                  </a:txBody>
                  <a:tcPr marL="95250" marR="95250" marT="76200" marB="76200" anchor="ctr"/>
                </a:tc>
                <a:tc>
                  <a:txBody>
                    <a:bodyPr/>
                    <a:lstStyle/>
                    <a:p>
                      <a:pPr algn="ct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a:latin typeface="Times New Roman" pitchFamily="18" charset="0"/>
                          <a:cs typeface="Times New Roman" pitchFamily="18" charset="0"/>
                        </a:rPr>
                        <a:t>12</a:t>
                      </a:r>
                    </a:p>
                  </a:txBody>
                  <a:tcPr marL="95250" marR="95250" marT="76200" marB="76200" anchor="ctr"/>
                </a:tc>
                <a:tc>
                  <a:txBody>
                    <a:bodyPr/>
                    <a:lstStyle/>
                    <a:p>
                      <a:pPr algn="ctr"/>
                      <a:r>
                        <a:rPr lang="en-US" sz="1800">
                          <a:latin typeface="Times New Roman" pitchFamily="18" charset="0"/>
                          <a:cs typeface="Times New Roman" pitchFamily="18" charset="0"/>
                        </a:rPr>
                        <a:t>9.5</a:t>
                      </a:r>
                    </a:p>
                  </a:txBody>
                  <a:tcPr marL="95250" marR="95250" marT="76200" marB="76200" anchor="ctr"/>
                </a:tc>
                <a:tc>
                  <a:txBody>
                    <a:bodyPr/>
                    <a:lstStyle/>
                    <a:p>
                      <a:pPr algn="ctr"/>
                      <a:r>
                        <a:rPr lang="en-US" sz="1800" dirty="0">
                          <a:latin typeface="Times New Roman" pitchFamily="18" charset="0"/>
                          <a:cs typeface="Times New Roman" pitchFamily="18" charset="0"/>
                        </a:rPr>
                        <a:t>(12, 10)</a:t>
                      </a:r>
                    </a:p>
                  </a:txBody>
                  <a:tcPr marL="95250" marR="95250" marT="76200" marB="76200" anchor="ctr"/>
                </a:tc>
              </a:tr>
              <a:tr h="385421">
                <a:tc>
                  <a:txBody>
                    <a:bodyPr/>
                    <a:lstStyle/>
                    <a:p>
                      <a:pPr algn="ctr"/>
                      <a:endParaRPr lang="en-US" sz="1800" dirty="0">
                        <a:latin typeface="Times New Roman" pitchFamily="18" charset="0"/>
                        <a:cs typeface="Times New Roman" pitchFamily="18" charset="0"/>
                      </a:endParaRPr>
                    </a:p>
                  </a:txBody>
                  <a:tcPr marL="95250" marR="95250" marT="76200" marB="76200" anchor="ctr"/>
                </a:tc>
                <a:tc>
                  <a:txBody>
                    <a:bodyPr/>
                    <a:lstStyle/>
                    <a:p>
                      <a:pPr algn="ctr"/>
                      <a:endParaRPr lang="en-US" sz="1800" dirty="0">
                        <a:latin typeface="Times New Roman" pitchFamily="18" charset="0"/>
                        <a:cs typeface="Times New Roman" pitchFamily="18" charset="0"/>
                      </a:endParaRPr>
                    </a:p>
                  </a:txBody>
                  <a:tcPr marL="95250" marR="95250" marT="76200" marB="76200" anchor="ctr"/>
                </a:tc>
                <a:tc>
                  <a:txBody>
                    <a:bodyPr/>
                    <a:lstStyle/>
                    <a:p>
                      <a:pPr algn="ctr"/>
                      <a:r>
                        <a:rPr lang="en-US" sz="1800">
                          <a:latin typeface="Times New Roman" pitchFamily="18" charset="0"/>
                          <a:cs typeface="Times New Roman" pitchFamily="18" charset="0"/>
                        </a:rPr>
                        <a:t>13</a:t>
                      </a:r>
                    </a:p>
                  </a:txBody>
                  <a:tcPr marL="95250" marR="95250" marT="76200" marB="76200" anchor="ctr"/>
                </a:tc>
                <a:tc>
                  <a:txBody>
                    <a:bodyPr/>
                    <a:lstStyle/>
                    <a:p>
                      <a:pPr algn="ctr"/>
                      <a:r>
                        <a:rPr lang="en-US" sz="1800">
                          <a:latin typeface="Times New Roman" pitchFamily="18" charset="0"/>
                          <a:cs typeface="Times New Roman" pitchFamily="18" charset="0"/>
                        </a:rPr>
                        <a:t>10</a:t>
                      </a:r>
                    </a:p>
                  </a:txBody>
                  <a:tcPr marL="95250" marR="95250" marT="76200" marB="76200" anchor="ctr"/>
                </a:tc>
                <a:tc>
                  <a:txBody>
                    <a:bodyPr/>
                    <a:lstStyle/>
                    <a:p>
                      <a:pPr algn="ctr"/>
                      <a:r>
                        <a:rPr lang="en-US" sz="1800" dirty="0">
                          <a:latin typeface="Times New Roman" pitchFamily="18" charset="0"/>
                          <a:cs typeface="Times New Roman" pitchFamily="18" charset="0"/>
                        </a:rPr>
                        <a:t>(13, 10)</a:t>
                      </a:r>
                    </a:p>
                  </a:txBody>
                  <a:tcPr marL="95250" marR="95250" marT="76200" marB="76200" anchor="ctr"/>
                </a:tc>
              </a:tr>
            </a:tbl>
          </a:graphicData>
        </a:graphic>
      </p:graphicFrame>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Solid Models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Current “state of the art”</a:t>
            </a:r>
          </a:p>
          <a:p>
            <a:pPr>
              <a:lnSpc>
                <a:spcPct val="150000"/>
              </a:lnSpc>
            </a:pPr>
            <a:r>
              <a:rPr lang="en-US" sz="2000" dirty="0" smtClean="0">
                <a:latin typeface="Times New Roman" pitchFamily="18" charset="0"/>
                <a:cs typeface="Times New Roman" pitchFamily="18" charset="0"/>
              </a:rPr>
              <a:t>Model Contains edges and vertices ,</a:t>
            </a:r>
          </a:p>
          <a:p>
            <a:pPr>
              <a:lnSpc>
                <a:spcPct val="150000"/>
              </a:lnSpc>
              <a:buNone/>
            </a:pPr>
            <a:r>
              <a:rPr lang="en-US" sz="2000" dirty="0" smtClean="0">
                <a:latin typeface="Times New Roman" pitchFamily="18" charset="0"/>
                <a:cs typeface="Times New Roman" pitchFamily="18" charset="0"/>
              </a:rPr>
              <a:t>     exterior Surfaces, and interior details</a:t>
            </a:r>
          </a:p>
          <a:p>
            <a:pPr>
              <a:lnSpc>
                <a:spcPct val="150000"/>
              </a:lnSpc>
            </a:pPr>
            <a:r>
              <a:rPr lang="en-US" sz="2000" dirty="0" smtClean="0">
                <a:latin typeface="Times New Roman" pitchFamily="18" charset="0"/>
                <a:cs typeface="Times New Roman" pitchFamily="18" charset="0"/>
              </a:rPr>
              <a:t>Part is unambiguously defined</a:t>
            </a:r>
          </a:p>
          <a:p>
            <a:pPr>
              <a:lnSpc>
                <a:spcPct val="150000"/>
              </a:lnSpc>
            </a:pPr>
            <a:r>
              <a:rPr lang="en-US" sz="2000" dirty="0" smtClean="0">
                <a:latin typeface="Times New Roman" pitchFamily="18" charset="0"/>
                <a:cs typeface="Times New Roman" pitchFamily="18" charset="0"/>
              </a:rPr>
              <a:t>May be used for engineering analysis</a:t>
            </a:r>
            <a:endParaRPr lang="en-US" sz="2000" dirty="0">
              <a:latin typeface="Times New Roman" pitchFamily="18" charset="0"/>
              <a:cs typeface="Times New Roman" pitchFamily="18" charset="0"/>
            </a:endParaRPr>
          </a:p>
        </p:txBody>
      </p:sp>
      <p:pic>
        <p:nvPicPr>
          <p:cNvPr id="143362" name="Picture 2"/>
          <p:cNvPicPr>
            <a:picLocks noChangeAspect="1" noChangeArrowheads="1"/>
          </p:cNvPicPr>
          <p:nvPr/>
        </p:nvPicPr>
        <p:blipFill>
          <a:blip r:embed="rId2" cstate="print"/>
          <a:srcRect/>
          <a:stretch>
            <a:fillRect/>
          </a:stretch>
        </p:blipFill>
        <p:spPr bwMode="auto">
          <a:xfrm>
            <a:off x="5004048" y="1700808"/>
            <a:ext cx="37338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3845"/>
            <a:ext cx="8229600" cy="5289451"/>
          </a:xfrm>
        </p:spPr>
        <p:txBody>
          <a:bodyPr>
            <a:noAutofit/>
          </a:bodyPr>
          <a:lstStyle/>
          <a:p>
            <a:pPr>
              <a:lnSpc>
                <a:spcPct val="150000"/>
              </a:lnSpc>
              <a:buNone/>
            </a:pPr>
            <a:r>
              <a:rPr lang="en-US" sz="2000" b="1" dirty="0" smtClean="0">
                <a:latin typeface="Times New Roman" pitchFamily="18" charset="0"/>
                <a:cs typeface="Times New Roman" pitchFamily="18" charset="0"/>
              </a:rPr>
              <a:t>Solid modeling is based on </a:t>
            </a:r>
            <a:r>
              <a:rPr lang="en-US" sz="2000" b="1" i="1" dirty="0" smtClean="0">
                <a:latin typeface="Times New Roman" pitchFamily="18" charset="0"/>
                <a:cs typeface="Times New Roman" pitchFamily="18" charset="0"/>
              </a:rPr>
              <a:t>complete, valid and unambiguous</a:t>
            </a:r>
          </a:p>
          <a:p>
            <a:pPr>
              <a:lnSpc>
                <a:spcPct val="150000"/>
              </a:lnSpc>
              <a:buNone/>
            </a:pPr>
            <a:r>
              <a:rPr lang="en-US" sz="2000" dirty="0" smtClean="0">
                <a:latin typeface="Times New Roman" pitchFamily="18" charset="0"/>
                <a:cs typeface="Times New Roman" pitchFamily="18" charset="0"/>
              </a:rPr>
              <a:t>geometric representation of physical object.</a:t>
            </a:r>
          </a:p>
          <a:p>
            <a:pPr lvl="1">
              <a:lnSpc>
                <a:spcPct val="150000"/>
              </a:lnSpc>
            </a:pPr>
            <a:r>
              <a:rPr lang="en-US" sz="2000" dirty="0" smtClean="0">
                <a:latin typeface="Times New Roman" pitchFamily="18" charset="0"/>
                <a:cs typeface="Times New Roman" pitchFamily="18" charset="0"/>
              </a:rPr>
              <a:t>Complete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 points in space can be classified.(inside/outside)</a:t>
            </a:r>
          </a:p>
          <a:p>
            <a:pPr lvl="1">
              <a:lnSpc>
                <a:spcPct val="150000"/>
              </a:lnSpc>
            </a:pPr>
            <a:r>
              <a:rPr lang="en-US" sz="2000" dirty="0" smtClean="0">
                <a:latin typeface="Times New Roman" pitchFamily="18" charset="0"/>
                <a:cs typeface="Times New Roman" pitchFamily="18" charset="0"/>
              </a:rPr>
              <a:t>Valid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vertices, edges, faces are connected properly.</a:t>
            </a:r>
          </a:p>
          <a:p>
            <a:pPr lvl="1">
              <a:lnSpc>
                <a:spcPct val="150000"/>
              </a:lnSpc>
            </a:pPr>
            <a:r>
              <a:rPr lang="en-US" sz="2000" dirty="0" smtClean="0">
                <a:latin typeface="Times New Roman" pitchFamily="18" charset="0"/>
                <a:cs typeface="Times New Roman" pitchFamily="18" charset="0"/>
              </a:rPr>
              <a:t>Unambiguous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 there can only be one interpretation of object</a:t>
            </a:r>
          </a:p>
          <a:p>
            <a:pPr>
              <a:lnSpc>
                <a:spcPct val="150000"/>
              </a:lnSpc>
              <a:buNone/>
            </a:pPr>
            <a:r>
              <a:rPr lang="en-US" sz="2000" dirty="0" smtClean="0">
                <a:latin typeface="Times New Roman" pitchFamily="18" charset="0"/>
                <a:cs typeface="Times New Roman" pitchFamily="18" charset="0"/>
              </a:rPr>
              <a:t>• Analysis automation and integration is possible only with solid</a:t>
            </a:r>
          </a:p>
          <a:p>
            <a:pPr>
              <a:lnSpc>
                <a:spcPct val="150000"/>
              </a:lnSpc>
              <a:buNone/>
            </a:pPr>
            <a:r>
              <a:rPr lang="en-US" sz="2000" dirty="0" smtClean="0">
                <a:latin typeface="Times New Roman" pitchFamily="18" charset="0"/>
                <a:cs typeface="Times New Roman" pitchFamily="18" charset="0"/>
              </a:rPr>
              <a:t>Models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 has properties such as weight, moment of inertia, mass.</a:t>
            </a:r>
          </a:p>
          <a:p>
            <a:pPr>
              <a:lnSpc>
                <a:spcPct val="150000"/>
              </a:lnSpc>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Solid model consist of geometric and topological data</a:t>
            </a:r>
          </a:p>
          <a:p>
            <a:pPr lvl="1">
              <a:lnSpc>
                <a:spcPct val="150000"/>
              </a:lnSpc>
              <a:buNone/>
            </a:pPr>
            <a:r>
              <a:rPr lang="en-US" sz="2000" dirty="0" smtClean="0">
                <a:latin typeface="Times New Roman" pitchFamily="18" charset="0"/>
                <a:cs typeface="Times New Roman" pitchFamily="18" charset="0"/>
              </a:rPr>
              <a:t>– Geometry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shape, size, location of geometric elements</a:t>
            </a:r>
          </a:p>
          <a:p>
            <a:pPr lvl="1">
              <a:lnSpc>
                <a:spcPct val="150000"/>
              </a:lnSpc>
              <a:buNone/>
            </a:pPr>
            <a:r>
              <a:rPr lang="en-US" sz="2000" dirty="0" smtClean="0">
                <a:latin typeface="Times New Roman" pitchFamily="18" charset="0"/>
                <a:cs typeface="Times New Roman" pitchFamily="18" charset="0"/>
              </a:rPr>
              <a:t>– Topology </a:t>
            </a:r>
            <a:r>
              <a:rPr lang="en-US" sz="2000" dirty="0" smtClean="0">
                <a:latin typeface="Times New Roman" pitchFamily="18" charset="0"/>
                <a:cs typeface="Times New Roman" pitchFamily="18" charset="0"/>
                <a:sym typeface="Wingdings" pitchFamily="2" charset="2"/>
              </a:rPr>
              <a:t></a:t>
            </a:r>
            <a:r>
              <a:rPr lang="en-US" sz="2000" dirty="0" smtClean="0">
                <a:latin typeface="Times New Roman" pitchFamily="18" charset="0"/>
                <a:cs typeface="Times New Roman" pitchFamily="18" charset="0"/>
              </a:rPr>
              <a:t>connectivity and associatively of geometric</a:t>
            </a:r>
          </a:p>
          <a:p>
            <a:pPr lvl="1">
              <a:lnSpc>
                <a:spcPct val="150000"/>
              </a:lnSpc>
            </a:pPr>
            <a:r>
              <a:rPr lang="fr-FR" sz="1600" dirty="0" err="1" smtClean="0">
                <a:latin typeface="Times New Roman" pitchFamily="18" charset="0"/>
                <a:cs typeface="Times New Roman" pitchFamily="18" charset="0"/>
              </a:rPr>
              <a:t>elements</a:t>
            </a:r>
            <a:r>
              <a:rPr lang="fr-FR" sz="1600" dirty="0" smtClean="0">
                <a:latin typeface="Times New Roman" pitchFamily="18" charset="0"/>
                <a:cs typeface="Times New Roman" pitchFamily="18" charset="0"/>
              </a:rPr>
              <a:t>  </a:t>
            </a:r>
            <a:r>
              <a:rPr lang="fr-FR" sz="1600" dirty="0" smtClean="0">
                <a:latin typeface="Times New Roman" pitchFamily="18" charset="0"/>
                <a:cs typeface="Times New Roman" pitchFamily="18" charset="0"/>
                <a:sym typeface="Wingdings" pitchFamily="2" charset="2"/>
              </a:rPr>
              <a:t></a:t>
            </a:r>
            <a:r>
              <a:rPr lang="fr-FR" sz="1600" dirty="0" smtClean="0">
                <a:latin typeface="Times New Roman" pitchFamily="18" charset="0"/>
                <a:cs typeface="Times New Roman" pitchFamily="18" charset="0"/>
              </a:rPr>
              <a:t>non </a:t>
            </a:r>
            <a:r>
              <a:rPr lang="fr-FR" sz="1600" dirty="0" err="1" smtClean="0">
                <a:latin typeface="Times New Roman" pitchFamily="18" charset="0"/>
                <a:cs typeface="Times New Roman" pitchFamily="18" charset="0"/>
              </a:rPr>
              <a:t>graphical</a:t>
            </a:r>
            <a:r>
              <a:rPr lang="fr-FR" sz="1600" dirty="0" smtClean="0">
                <a:latin typeface="Times New Roman" pitchFamily="18" charset="0"/>
                <a:cs typeface="Times New Roman" pitchFamily="18" charset="0"/>
              </a:rPr>
              <a:t>, </a:t>
            </a:r>
            <a:r>
              <a:rPr lang="fr-FR" sz="1600" dirty="0" err="1" smtClean="0">
                <a:latin typeface="Times New Roman" pitchFamily="18" charset="0"/>
                <a:cs typeface="Times New Roman" pitchFamily="18" charset="0"/>
              </a:rPr>
              <a:t>relational</a:t>
            </a:r>
            <a:r>
              <a:rPr lang="fr-FR" sz="1600" dirty="0" smtClean="0">
                <a:latin typeface="Times New Roman" pitchFamily="18" charset="0"/>
                <a:cs typeface="Times New Roman" pitchFamily="18" charset="0"/>
              </a:rPr>
              <a:t> information</a:t>
            </a:r>
            <a:endParaRPr lang="en-US" sz="1600" dirty="0" smtClean="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Solid Models</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3885"/>
            <a:ext cx="8229600" cy="5577483"/>
          </a:xfrm>
        </p:spPr>
        <p:txBody>
          <a:bodyPr>
            <a:normAutofit/>
          </a:bodyPr>
          <a:lstStyle/>
          <a:p>
            <a:pPr>
              <a:lnSpc>
                <a:spcPct val="150000"/>
              </a:lnSpc>
              <a:buFont typeface="Wingdings" pitchFamily="2" charset="2"/>
              <a:buChar char="§"/>
            </a:pPr>
            <a:r>
              <a:rPr lang="en-IN" sz="2000" dirty="0" smtClean="0">
                <a:latin typeface="Times New Roman" pitchFamily="18" charset="0"/>
                <a:cs typeface="Times New Roman" pitchFamily="18" charset="0"/>
              </a:rPr>
              <a:t>CAD/CAM</a:t>
            </a:r>
          </a:p>
          <a:p>
            <a:pPr>
              <a:lnSpc>
                <a:spcPct val="150000"/>
              </a:lnSpc>
              <a:buFont typeface="Wingdings" pitchFamily="2" charset="2"/>
              <a:buChar char="§"/>
            </a:pPr>
            <a:r>
              <a:rPr lang="en-IN" sz="2000" dirty="0" smtClean="0">
                <a:latin typeface="Times New Roman" pitchFamily="18" charset="0"/>
                <a:cs typeface="Times New Roman" pitchFamily="18" charset="0"/>
              </a:rPr>
              <a:t>Finite Element Analysis</a:t>
            </a:r>
          </a:p>
          <a:p>
            <a:pPr>
              <a:lnSpc>
                <a:spcPct val="150000"/>
              </a:lnSpc>
              <a:buFont typeface="Wingdings" pitchFamily="2" charset="2"/>
              <a:buChar char="§"/>
            </a:pPr>
            <a:r>
              <a:rPr lang="en-IN" sz="2000" dirty="0" smtClean="0">
                <a:latin typeface="Times New Roman" pitchFamily="18" charset="0"/>
                <a:cs typeface="Times New Roman" pitchFamily="18" charset="0"/>
              </a:rPr>
              <a:t>Stereo lithography</a:t>
            </a:r>
          </a:p>
          <a:p>
            <a:pPr>
              <a:lnSpc>
                <a:spcPct val="150000"/>
              </a:lnSpc>
              <a:buFont typeface="Wingdings" pitchFamily="2" charset="2"/>
              <a:buChar char="§"/>
            </a:pPr>
            <a:r>
              <a:rPr lang="en-IN" sz="2000" dirty="0" smtClean="0">
                <a:latin typeface="Times New Roman" pitchFamily="18" charset="0"/>
                <a:cs typeface="Times New Roman" pitchFamily="18" charset="0"/>
              </a:rPr>
              <a:t>Component Layout</a:t>
            </a:r>
          </a:p>
          <a:p>
            <a:pPr>
              <a:lnSpc>
                <a:spcPct val="150000"/>
              </a:lnSpc>
              <a:buFont typeface="Wingdings" pitchFamily="2" charset="2"/>
              <a:buChar char="§"/>
            </a:pPr>
            <a:r>
              <a:rPr lang="en-IN" sz="2000" dirty="0" smtClean="0">
                <a:latin typeface="Times New Roman" pitchFamily="18" charset="0"/>
                <a:cs typeface="Times New Roman" pitchFamily="18" charset="0"/>
              </a:rPr>
              <a:t>Interference Fit</a:t>
            </a:r>
          </a:p>
          <a:p>
            <a:pPr>
              <a:lnSpc>
                <a:spcPct val="150000"/>
              </a:lnSpc>
              <a:buFont typeface="Wingdings" pitchFamily="2" charset="2"/>
              <a:buChar char="§"/>
            </a:pPr>
            <a:r>
              <a:rPr lang="en-IN" sz="2000" dirty="0" smtClean="0">
                <a:latin typeface="Times New Roman" pitchFamily="18" charset="0"/>
                <a:cs typeface="Times New Roman" pitchFamily="18" charset="0"/>
              </a:rPr>
              <a:t>Animation and Interaction </a:t>
            </a:r>
          </a:p>
          <a:p>
            <a:pPr>
              <a:lnSpc>
                <a:spcPct val="150000"/>
              </a:lnSpc>
              <a:buFont typeface="Wingdings" pitchFamily="2" charset="2"/>
              <a:buChar char="§"/>
            </a:pPr>
            <a:r>
              <a:rPr lang="en-IN" sz="2000" dirty="0" smtClean="0">
                <a:latin typeface="Times New Roman" pitchFamily="18" charset="0"/>
                <a:cs typeface="Times New Roman" pitchFamily="18" charset="0"/>
              </a:rPr>
              <a:t>Engineering</a:t>
            </a:r>
          </a:p>
          <a:p>
            <a:pPr>
              <a:lnSpc>
                <a:spcPct val="150000"/>
              </a:lnSpc>
              <a:buFont typeface="Wingdings" pitchFamily="2" charset="2"/>
              <a:buChar char="§"/>
            </a:pPr>
            <a:r>
              <a:rPr lang="en-IN" sz="2000" dirty="0" smtClean="0">
                <a:latin typeface="Times New Roman" pitchFamily="18" charset="0"/>
                <a:cs typeface="Times New Roman" pitchFamily="18" charset="0"/>
              </a:rPr>
              <a:t>Medical imaging</a:t>
            </a:r>
          </a:p>
          <a:p>
            <a:pPr>
              <a:lnSpc>
                <a:spcPct val="150000"/>
              </a:lnSpc>
              <a:buFont typeface="Wingdings" pitchFamily="2" charset="2"/>
              <a:buChar char="§"/>
            </a:pPr>
            <a:r>
              <a:rPr lang="en-IN" sz="2000" dirty="0" smtClean="0">
                <a:latin typeface="Times New Roman" pitchFamily="18" charset="0"/>
                <a:cs typeface="Times New Roman" pitchFamily="18" charset="0"/>
              </a:rPr>
              <a:t>Scientific Visualisation </a:t>
            </a:r>
          </a:p>
          <a:p>
            <a:pPr>
              <a:buNone/>
            </a:pPr>
            <a:endParaRPr lang="en-US" dirty="0"/>
          </a:p>
        </p:txBody>
      </p:sp>
      <p:sp>
        <p:nvSpPr>
          <p:cNvPr id="4" name="Rectangle 3"/>
          <p:cNvSpPr/>
          <p:nvPr/>
        </p:nvSpPr>
        <p:spPr>
          <a:xfrm>
            <a:off x="1475656" y="116632"/>
            <a:ext cx="5277407" cy="742511"/>
          </a:xfrm>
          <a:prstGeom prst="rect">
            <a:avLst/>
          </a:prstGeom>
        </p:spPr>
        <p:txBody>
          <a:bodyPr wrap="none">
            <a:spAutoFit/>
          </a:bodyPr>
          <a:lstStyle/>
          <a:p>
            <a:pPr>
              <a:lnSpc>
                <a:spcPct val="150000"/>
              </a:lnSpc>
              <a:buNone/>
            </a:pPr>
            <a:r>
              <a:rPr lang="en-IN" sz="3200" b="1" dirty="0" smtClean="0">
                <a:solidFill>
                  <a:srgbClr val="FFC000"/>
                </a:solidFill>
                <a:latin typeface="Times New Roman" pitchFamily="18" charset="0"/>
                <a:cs typeface="Times New Roman" pitchFamily="18" charset="0"/>
              </a:rPr>
              <a:t>Application of Solid Surfaces</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92500" lnSpcReduction="20000"/>
          </a:bodyPr>
          <a:lstStyle/>
          <a:p>
            <a:pPr>
              <a:lnSpc>
                <a:spcPct val="150000"/>
              </a:lnSpc>
              <a:buNone/>
            </a:pPr>
            <a:r>
              <a:rPr lang="en-IN" sz="2200" b="1" dirty="0" smtClean="0">
                <a:latin typeface="Times New Roman" pitchFamily="18" charset="0"/>
                <a:cs typeface="Times New Roman" pitchFamily="18" charset="0"/>
              </a:rPr>
              <a:t>Advantages</a:t>
            </a:r>
            <a:endParaRPr lang="en-US" sz="2200" b="1" dirty="0" smtClean="0">
              <a:latin typeface="Times New Roman" pitchFamily="18" charset="0"/>
              <a:cs typeface="Times New Roman" pitchFamily="18" charset="0"/>
            </a:endParaRPr>
          </a:p>
          <a:p>
            <a:pPr>
              <a:lnSpc>
                <a:spcPct val="150000"/>
              </a:lnSpc>
            </a:pPr>
            <a:r>
              <a:rPr lang="en-US" sz="2200" dirty="0" smtClean="0">
                <a:latin typeface="Times New Roman" pitchFamily="18" charset="0"/>
                <a:cs typeface="Times New Roman" pitchFamily="18" charset="0"/>
              </a:rPr>
              <a:t>Has all the advantages of surface models (uniqueness, non-ambiguous, realistic, surface profile) plus volumetric information.</a:t>
            </a:r>
          </a:p>
          <a:p>
            <a:pPr>
              <a:lnSpc>
                <a:spcPct val="150000"/>
              </a:lnSpc>
            </a:pPr>
            <a:r>
              <a:rPr lang="en-US" sz="2200" dirty="0" smtClean="0">
                <a:latin typeface="Times New Roman" pitchFamily="18" charset="0"/>
                <a:cs typeface="Times New Roman" pitchFamily="18" charset="0"/>
              </a:rPr>
              <a:t>Allows the designer to create multiple options for a design.</a:t>
            </a:r>
          </a:p>
          <a:p>
            <a:pPr>
              <a:lnSpc>
                <a:spcPct val="150000"/>
              </a:lnSpc>
            </a:pPr>
            <a:r>
              <a:rPr lang="en-US" sz="2200" dirty="0" smtClean="0">
                <a:latin typeface="Times New Roman" pitchFamily="18" charset="0"/>
                <a:cs typeface="Times New Roman" pitchFamily="18" charset="0"/>
              </a:rPr>
              <a:t>2D standard drawings, assembly drawing and exploded views are generated form the 3D model.</a:t>
            </a:r>
          </a:p>
          <a:p>
            <a:pPr algn="just">
              <a:lnSpc>
                <a:spcPct val="90000"/>
              </a:lnSpc>
            </a:pPr>
            <a:r>
              <a:rPr lang="en-US" sz="2200" dirty="0" smtClean="0">
                <a:latin typeface="Times New Roman" pitchFamily="18" charset="0"/>
                <a:cs typeface="Times New Roman" pitchFamily="18" charset="0"/>
              </a:rPr>
              <a:t>Can easily be exported to different Finite Element Methods programs for analysis.</a:t>
            </a:r>
          </a:p>
          <a:p>
            <a:pPr algn="just">
              <a:lnSpc>
                <a:spcPct val="90000"/>
              </a:lnSpc>
            </a:pPr>
            <a:endParaRPr lang="en-US" sz="2200" dirty="0" smtClean="0">
              <a:latin typeface="Times New Roman" pitchFamily="18" charset="0"/>
              <a:cs typeface="Times New Roman" pitchFamily="18" charset="0"/>
            </a:endParaRPr>
          </a:p>
          <a:p>
            <a:pPr algn="just">
              <a:lnSpc>
                <a:spcPct val="90000"/>
              </a:lnSpc>
            </a:pPr>
            <a:r>
              <a:rPr lang="en-US" sz="2200" dirty="0" smtClean="0">
                <a:latin typeface="Times New Roman" pitchFamily="18" charset="0"/>
                <a:cs typeface="Times New Roman" pitchFamily="18" charset="0"/>
              </a:rPr>
              <a:t>Can be used in newly manufacturing techniques; </a:t>
            </a:r>
          </a:p>
          <a:p>
            <a:pPr lvl="1" algn="just">
              <a:lnSpc>
                <a:spcPct val="90000"/>
              </a:lnSpc>
            </a:pPr>
            <a:r>
              <a:rPr lang="en-US" sz="2200" dirty="0" smtClean="0">
                <a:latin typeface="Times New Roman" pitchFamily="18" charset="0"/>
                <a:cs typeface="Times New Roman" pitchFamily="18" charset="0"/>
              </a:rPr>
              <a:t>CIM, CAM  and  DFM  &amp; DFA</a:t>
            </a:r>
          </a:p>
          <a:p>
            <a:pPr algn="just">
              <a:lnSpc>
                <a:spcPct val="90000"/>
              </a:lnSpc>
            </a:pPr>
            <a:endParaRPr lang="en-US" sz="2200" dirty="0" smtClean="0">
              <a:latin typeface="Times New Roman" pitchFamily="18" charset="0"/>
              <a:cs typeface="Times New Roman" pitchFamily="18" charset="0"/>
            </a:endParaRPr>
          </a:p>
          <a:p>
            <a:pPr algn="just">
              <a:lnSpc>
                <a:spcPct val="90000"/>
              </a:lnSpc>
            </a:pPr>
            <a:r>
              <a:rPr lang="en-US" sz="2200" dirty="0" smtClean="0">
                <a:latin typeface="Times New Roman" pitchFamily="18" charset="0"/>
                <a:cs typeface="Times New Roman" pitchFamily="18" charset="0"/>
              </a:rPr>
              <a:t>Mass and volumetric properties of an object can be easily obtained; total mass, mass center, area and mass moment of inertia, volume, radius of gyration.</a:t>
            </a:r>
          </a:p>
          <a:p>
            <a:pPr>
              <a:lnSpc>
                <a:spcPct val="150000"/>
              </a:lnSpc>
            </a:pPr>
            <a:endParaRPr lang="en-US" sz="2000" dirty="0" smtClean="0">
              <a:latin typeface="Times New Roman" pitchFamily="18" charset="0"/>
              <a:cs typeface="Times New Roman" pitchFamily="18" charset="0"/>
            </a:endParaRPr>
          </a:p>
          <a:p>
            <a:endParaRPr lang="en-US" dirty="0"/>
          </a:p>
        </p:txBody>
      </p:sp>
      <p:sp>
        <p:nvSpPr>
          <p:cNvPr id="4"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Solid Models</a:t>
            </a:r>
            <a:endParaRPr kumimoji="0" lang="en-US" sz="3200" b="0"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sz="2000" b="1" dirty="0" smtClean="0">
                <a:latin typeface="Times New Roman" pitchFamily="18" charset="0"/>
                <a:cs typeface="Times New Roman" pitchFamily="18" charset="0"/>
              </a:rPr>
              <a:t>Disadvantages</a:t>
            </a:r>
          </a:p>
          <a:p>
            <a:pPr>
              <a:buNone/>
            </a:pPr>
            <a:endParaRPr lang="en-US" sz="2000" b="1"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More intensive computation than wireframe and surface modeling.</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Requires more powerful computers (faster with more memory and good graphics), not a problem any more. </a:t>
            </a:r>
          </a:p>
          <a:p>
            <a:endParaRPr lang="en-US" dirty="0"/>
          </a:p>
        </p:txBody>
      </p:sp>
      <p:sp>
        <p:nvSpPr>
          <p:cNvPr id="5"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Solid Models</a:t>
            </a:r>
            <a:endParaRPr kumimoji="0" lang="en-US" sz="3200" b="0"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1837"/>
            <a:ext cx="8229600" cy="5577483"/>
          </a:xfrm>
        </p:spPr>
        <p:txBody>
          <a:bodyPr>
            <a:normAutofit fontScale="85000" lnSpcReduction="20000"/>
          </a:bodyPr>
          <a:lstStyle/>
          <a:p>
            <a:pPr algn="ctr">
              <a:buNone/>
            </a:pPr>
            <a:endParaRPr lang="en-US" sz="2200" dirty="0" smtClean="0">
              <a:latin typeface="Times New Roman" pitchFamily="18" charset="0"/>
              <a:cs typeface="Times New Roman" pitchFamily="18" charset="0"/>
            </a:endParaRPr>
          </a:p>
          <a:p>
            <a:pPr algn="just">
              <a:buNone/>
            </a:pPr>
            <a:r>
              <a:rPr lang="en-US" sz="2200" b="1" dirty="0" smtClean="0">
                <a:latin typeface="Times New Roman" pitchFamily="18" charset="0"/>
                <a:cs typeface="Times New Roman" pitchFamily="18" charset="0"/>
              </a:rPr>
              <a:t>TEXT BOOKS</a:t>
            </a:r>
          </a:p>
          <a:p>
            <a:pPr algn="just">
              <a:buNone/>
            </a:pPr>
            <a:r>
              <a:rPr lang="en-US" sz="2200" dirty="0" smtClean="0">
                <a:latin typeface="Times New Roman" pitchFamily="18" charset="0"/>
                <a:cs typeface="Times New Roman" pitchFamily="18" charset="0"/>
              </a:rPr>
              <a:t>1. Hearn &amp; Baker, “Computer Graphics C version”, 2nd ed. Pearson Education, 2012.</a:t>
            </a:r>
          </a:p>
          <a:p>
            <a:pPr algn="just">
              <a:buNone/>
            </a:pPr>
            <a:r>
              <a:rPr lang="en-US" sz="2200" dirty="0" smtClean="0">
                <a:latin typeface="Times New Roman" pitchFamily="18" charset="0"/>
                <a:cs typeface="Times New Roman" pitchFamily="18" charset="0"/>
              </a:rPr>
              <a:t>2. Rafael C. Gonzalez and Richard E. Woods, “Digital Image Processing”, Third </a:t>
            </a:r>
            <a:r>
              <a:rPr lang="en-US" sz="2200" dirty="0" err="1" smtClean="0">
                <a:latin typeface="Times New Roman" pitchFamily="18" charset="0"/>
                <a:cs typeface="Times New Roman" pitchFamily="18" charset="0"/>
              </a:rPr>
              <a:t>Edition,Pearson</a:t>
            </a:r>
            <a:r>
              <a:rPr lang="en-US" sz="2200" dirty="0" smtClean="0">
                <a:latin typeface="Times New Roman" pitchFamily="18" charset="0"/>
                <a:cs typeface="Times New Roman" pitchFamily="18" charset="0"/>
              </a:rPr>
              <a:t> Education, 2008.</a:t>
            </a:r>
          </a:p>
          <a:p>
            <a:pPr algn="just">
              <a:buNone/>
            </a:pPr>
            <a:endParaRPr lang="en-US" sz="2200" dirty="0" smtClean="0">
              <a:latin typeface="Times New Roman" pitchFamily="18" charset="0"/>
              <a:cs typeface="Times New Roman" pitchFamily="18" charset="0"/>
            </a:endParaRPr>
          </a:p>
          <a:p>
            <a:pPr>
              <a:buNone/>
            </a:pPr>
            <a:r>
              <a:rPr lang="en-IN" sz="2200" b="1" dirty="0" smtClean="0">
                <a:latin typeface="Times New Roman" pitchFamily="18" charset="0"/>
                <a:cs typeface="Times New Roman" pitchFamily="18" charset="0"/>
              </a:rPr>
              <a:t>REFERENCES</a:t>
            </a:r>
            <a:endParaRPr lang="en-US" sz="2200" b="1" dirty="0" smtClean="0">
              <a:latin typeface="Times New Roman" pitchFamily="18" charset="0"/>
              <a:cs typeface="Times New Roman" pitchFamily="18" charset="0"/>
            </a:endParaRPr>
          </a:p>
          <a:p>
            <a:pPr marL="457200" indent="-457200" algn="just">
              <a:buFont typeface="+mj-lt"/>
              <a:buAutoNum type="arabicPeriod"/>
            </a:pPr>
            <a:r>
              <a:rPr lang="en-US" sz="2200" dirty="0" err="1" smtClean="0">
                <a:latin typeface="Times New Roman" pitchFamily="18" charset="0"/>
                <a:cs typeface="Times New Roman" pitchFamily="18" charset="0"/>
              </a:rPr>
              <a:t>DaveShreiner</a:t>
            </a:r>
            <a:r>
              <a:rPr lang="en-US" sz="2200" dirty="0" smtClean="0">
                <a:latin typeface="Times New Roman" pitchFamily="18" charset="0"/>
                <a:cs typeface="Times New Roman" pitchFamily="18" charset="0"/>
              </a:rPr>
              <a:t>, Graham Sellers, John M. </a:t>
            </a:r>
            <a:r>
              <a:rPr lang="en-US" sz="2200" dirty="0" err="1" smtClean="0">
                <a:latin typeface="Times New Roman" pitchFamily="18" charset="0"/>
                <a:cs typeface="Times New Roman" pitchFamily="18" charset="0"/>
              </a:rPr>
              <a:t>Kessenich</a:t>
            </a:r>
            <a:r>
              <a:rPr lang="en-US" sz="2200" dirty="0" smtClean="0">
                <a:latin typeface="Times New Roman" pitchFamily="18" charset="0"/>
                <a:cs typeface="Times New Roman" pitchFamily="18" charset="0"/>
              </a:rPr>
              <a:t>, Bill M. </a:t>
            </a:r>
            <a:r>
              <a:rPr lang="en-US" sz="2200" dirty="0" err="1" smtClean="0">
                <a:latin typeface="Times New Roman" pitchFamily="18" charset="0"/>
                <a:cs typeface="Times New Roman" pitchFamily="18" charset="0"/>
              </a:rPr>
              <a:t>Licea</a:t>
            </a:r>
            <a:r>
              <a:rPr lang="en-US" sz="2200" dirty="0" smtClean="0">
                <a:latin typeface="Times New Roman" pitchFamily="18" charset="0"/>
                <a:cs typeface="Times New Roman" pitchFamily="18" charset="0"/>
              </a:rPr>
              <a:t>-Kane ,”OpenGL Programming Guide: The Official Guide to Learning OpenGL, Version 4.3”, 8</a:t>
            </a:r>
            <a:r>
              <a:rPr lang="en-US" sz="2200" baseline="30000" dirty="0" smtClean="0">
                <a:latin typeface="Times New Roman" pitchFamily="18" charset="0"/>
                <a:cs typeface="Times New Roman" pitchFamily="18" charset="0"/>
              </a:rPr>
              <a:t>th</a:t>
            </a:r>
            <a:r>
              <a:rPr lang="en-US" sz="2200" dirty="0" smtClean="0">
                <a:latin typeface="Times New Roman" pitchFamily="18" charset="0"/>
                <a:cs typeface="Times New Roman" pitchFamily="18" charset="0"/>
              </a:rPr>
              <a:t> Edition, ARB working group.</a:t>
            </a:r>
          </a:p>
          <a:p>
            <a:pPr marL="457200" indent="-457200" algn="just">
              <a:buFont typeface="+mj-lt"/>
              <a:buAutoNum type="arabicPeriod"/>
            </a:pPr>
            <a:r>
              <a:rPr lang="en-US" sz="2200" dirty="0" smtClean="0">
                <a:latin typeface="Times New Roman" pitchFamily="18" charset="0"/>
                <a:cs typeface="Times New Roman" pitchFamily="18" charset="0"/>
              </a:rPr>
              <a:t>Hearn and Baker, “Computer Graphics using open GL”, 3rd edition, Pearson Education,2009.</a:t>
            </a:r>
          </a:p>
          <a:p>
            <a:pPr marL="457200" indent="-457200" algn="just">
              <a:buFont typeface="+mj-lt"/>
              <a:buAutoNum type="arabicPeriod"/>
            </a:pPr>
            <a:r>
              <a:rPr lang="en-US" sz="2200" dirty="0" smtClean="0">
                <a:latin typeface="Times New Roman" pitchFamily="18" charset="0"/>
                <a:cs typeface="Times New Roman" pitchFamily="18" charset="0"/>
              </a:rPr>
              <a:t>Rogers, “Procedural Element for Computer Graphics”, 2nd </a:t>
            </a:r>
            <a:r>
              <a:rPr lang="en-US" sz="2200" dirty="0" err="1" smtClean="0">
                <a:latin typeface="Times New Roman" pitchFamily="18" charset="0"/>
                <a:cs typeface="Times New Roman" pitchFamily="18" charset="0"/>
              </a:rPr>
              <a:t>ed</a:t>
            </a:r>
            <a:r>
              <a:rPr lang="en-US" sz="2200" dirty="0" smtClean="0">
                <a:latin typeface="Times New Roman" pitchFamily="18" charset="0"/>
                <a:cs typeface="Times New Roman" pitchFamily="18" charset="0"/>
              </a:rPr>
              <a:t>, Tata McGraw Hill, 2001.</a:t>
            </a:r>
          </a:p>
          <a:p>
            <a:pPr marL="457200" indent="-457200" algn="just" fontAlgn="base">
              <a:buFont typeface="+mj-lt"/>
              <a:buAutoNum type="arabicPeriod"/>
            </a:pPr>
            <a:r>
              <a:rPr lang="en-US" sz="2200" dirty="0" smtClean="0">
                <a:latin typeface="Times New Roman" pitchFamily="18" charset="0"/>
                <a:cs typeface="Times New Roman" pitchFamily="18" charset="0"/>
              </a:rPr>
              <a:t>Peter Shirley, Michael </a:t>
            </a:r>
            <a:r>
              <a:rPr lang="en-US" sz="2200" dirty="0" err="1" smtClean="0">
                <a:latin typeface="Times New Roman" pitchFamily="18" charset="0"/>
                <a:cs typeface="Times New Roman" pitchFamily="18" charset="0"/>
              </a:rPr>
              <a:t>Ashikhmin</a:t>
            </a:r>
            <a:r>
              <a:rPr lang="en-US" sz="2200" dirty="0" smtClean="0">
                <a:latin typeface="Times New Roman" pitchFamily="18" charset="0"/>
                <a:cs typeface="Times New Roman" pitchFamily="18" charset="0"/>
              </a:rPr>
              <a:t>, Michael </a:t>
            </a:r>
            <a:r>
              <a:rPr lang="en-US" sz="2200" dirty="0" err="1" smtClean="0">
                <a:latin typeface="Times New Roman" pitchFamily="18" charset="0"/>
                <a:cs typeface="Times New Roman" pitchFamily="18" charset="0"/>
              </a:rPr>
              <a:t>Gleicher</a:t>
            </a:r>
            <a:r>
              <a:rPr lang="en-US" sz="2200" dirty="0" smtClean="0">
                <a:latin typeface="Times New Roman" pitchFamily="18" charset="0"/>
                <a:cs typeface="Times New Roman" pitchFamily="18" charset="0"/>
              </a:rPr>
              <a:t>, Stephen R </a:t>
            </a:r>
            <a:r>
              <a:rPr lang="en-US" sz="2200" dirty="0" err="1" smtClean="0">
                <a:latin typeface="Times New Roman" pitchFamily="18" charset="0"/>
                <a:cs typeface="Times New Roman" pitchFamily="18" charset="0"/>
              </a:rPr>
              <a:t>Marschner</a:t>
            </a:r>
            <a:r>
              <a:rPr lang="en-US" sz="2200" dirty="0" smtClean="0">
                <a:latin typeface="Times New Roman" pitchFamily="18" charset="0"/>
                <a:cs typeface="Times New Roman" pitchFamily="18" charset="0"/>
              </a:rPr>
              <a:t>, Erik </a:t>
            </a:r>
            <a:r>
              <a:rPr lang="en-US" sz="2200" dirty="0" err="1" smtClean="0">
                <a:latin typeface="Times New Roman" pitchFamily="18" charset="0"/>
                <a:cs typeface="Times New Roman" pitchFamily="18" charset="0"/>
              </a:rPr>
              <a:t>Reinhard</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KelvinSung</a:t>
            </a:r>
            <a:r>
              <a:rPr lang="en-US" sz="2200" dirty="0" smtClean="0">
                <a:latin typeface="Times New Roman" pitchFamily="18" charset="0"/>
                <a:cs typeface="Times New Roman" pitchFamily="18" charset="0"/>
              </a:rPr>
              <a:t>, and AK Peters, Fundamental of Computer Graphics, CRC Press, 2010.</a:t>
            </a:r>
          </a:p>
          <a:p>
            <a:pPr marL="457200" indent="-457200" algn="just" fontAlgn="base">
              <a:buFont typeface="+mj-lt"/>
              <a:buAutoNum type="arabicPeriod"/>
            </a:pPr>
            <a:r>
              <a:rPr lang="en-US" sz="2200" dirty="0" smtClean="0">
                <a:latin typeface="Times New Roman" pitchFamily="18" charset="0"/>
                <a:cs typeface="Times New Roman" pitchFamily="18" charset="0"/>
              </a:rPr>
              <a:t>William M. Newman and Robert </a:t>
            </a:r>
            <a:r>
              <a:rPr lang="en-US" sz="2200" dirty="0" err="1" smtClean="0">
                <a:latin typeface="Times New Roman" pitchFamily="18" charset="0"/>
                <a:cs typeface="Times New Roman" pitchFamily="18" charset="0"/>
              </a:rPr>
              <a:t>F.Sproull</a:t>
            </a:r>
            <a:r>
              <a:rPr lang="en-US" sz="2200" dirty="0" smtClean="0">
                <a:latin typeface="Times New Roman" pitchFamily="18" charset="0"/>
                <a:cs typeface="Times New Roman" pitchFamily="18" charset="0"/>
              </a:rPr>
              <a:t>, “Principles of Interactive Computer Graphics”, Mc </a:t>
            </a:r>
            <a:r>
              <a:rPr lang="en-US" sz="2200" dirty="0" err="1" smtClean="0">
                <a:latin typeface="Times New Roman" pitchFamily="18" charset="0"/>
                <a:cs typeface="Times New Roman" pitchFamily="18" charset="0"/>
              </a:rPr>
              <a:t>GrawHill</a:t>
            </a:r>
            <a:r>
              <a:rPr lang="en-US" sz="2200" dirty="0" smtClean="0">
                <a:latin typeface="Times New Roman" pitchFamily="18" charset="0"/>
                <a:cs typeface="Times New Roman" pitchFamily="18" charset="0"/>
              </a:rPr>
              <a:t> 1978.</a:t>
            </a:r>
          </a:p>
          <a:p>
            <a:pPr marL="457200" indent="-457200" algn="just">
              <a:buNone/>
            </a:pPr>
            <a:endParaRPr lang="en-US" sz="2200" dirty="0" smtClean="0">
              <a:latin typeface="Times New Roman" pitchFamily="18" charset="0"/>
              <a:cs typeface="Times New Roman" pitchFamily="18" charset="0"/>
            </a:endParaRPr>
          </a:p>
        </p:txBody>
      </p:sp>
      <p:sp>
        <p:nvSpPr>
          <p:cNvPr id="4" name="Rectangle 3"/>
          <p:cNvSpPr/>
          <p:nvPr/>
        </p:nvSpPr>
        <p:spPr>
          <a:xfrm>
            <a:off x="2411760" y="-171400"/>
            <a:ext cx="4572000" cy="1077218"/>
          </a:xfrm>
          <a:prstGeom prst="rect">
            <a:avLst/>
          </a:prstGeom>
        </p:spPr>
        <p:txBody>
          <a:bodyPr>
            <a:spAutoFit/>
          </a:bodyPr>
          <a:lstStyle/>
          <a:p>
            <a:pPr algn="ctr">
              <a:buNone/>
            </a:pPr>
            <a:endParaRPr lang="en-US" sz="3200" dirty="0" smtClean="0">
              <a:solidFill>
                <a:srgbClr val="FFC000"/>
              </a:solidFill>
              <a:latin typeface="Times New Roman" pitchFamily="18" charset="0"/>
              <a:cs typeface="Times New Roman" pitchFamily="18" charset="0"/>
            </a:endParaRPr>
          </a:p>
          <a:p>
            <a:pPr algn="just">
              <a:buNone/>
            </a:pPr>
            <a:r>
              <a:rPr lang="en-US" sz="3200" b="1" dirty="0" smtClean="0">
                <a:solidFill>
                  <a:srgbClr val="FFC000"/>
                </a:solidFill>
                <a:latin typeface="Times New Roman" pitchFamily="18" charset="0"/>
                <a:cs typeface="Times New Roman" pitchFamily="18" charset="0"/>
              </a:rPr>
              <a:t>Learning materials</a:t>
            </a: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000" b="1" dirty="0" smtClean="0">
                <a:latin typeface="Times New Roman" pitchFamily="18" charset="0"/>
                <a:cs typeface="Times New Roman" pitchFamily="18" charset="0"/>
              </a:rPr>
              <a:t>Web References</a:t>
            </a:r>
          </a:p>
          <a:p>
            <a:pPr>
              <a:buNone/>
            </a:pPr>
            <a:r>
              <a:rPr lang="en-US" sz="2000" dirty="0" smtClean="0">
                <a:latin typeface="Times New Roman" pitchFamily="18" charset="0"/>
                <a:cs typeface="Times New Roman" pitchFamily="18" charset="0"/>
              </a:rPr>
              <a:t>1. ww.cs.manchester.ac.uk/</a:t>
            </a:r>
            <a:r>
              <a:rPr lang="en-US" sz="2000" dirty="0" err="1" smtClean="0">
                <a:latin typeface="Times New Roman" pitchFamily="18" charset="0"/>
                <a:cs typeface="Times New Roman" pitchFamily="18" charset="0"/>
              </a:rPr>
              <a:t>ugt</a:t>
            </a:r>
            <a:r>
              <a:rPr lang="en-US" sz="2000" dirty="0" smtClean="0">
                <a:latin typeface="Times New Roman" pitchFamily="18" charset="0"/>
                <a:cs typeface="Times New Roman" pitchFamily="18" charset="0"/>
              </a:rPr>
              <a:t>/COMP27112/</a:t>
            </a:r>
          </a:p>
          <a:p>
            <a:pPr>
              <a:buNone/>
            </a:pPr>
            <a:r>
              <a:rPr lang="en-US" sz="2000" dirty="0" smtClean="0">
                <a:latin typeface="Times New Roman" pitchFamily="18" charset="0"/>
                <a:cs typeface="Times New Roman" pitchFamily="18" charset="0"/>
              </a:rPr>
              <a:t>2. </a:t>
            </a:r>
            <a:r>
              <a:rPr lang="en-US" sz="2000" dirty="0" smtClean="0">
                <a:latin typeface="Times New Roman" pitchFamily="18" charset="0"/>
                <a:cs typeface="Times New Roman" pitchFamily="18" charset="0"/>
                <a:hlinkClick r:id="rId2"/>
              </a:rPr>
              <a:t>www.slideshare.net/.../computer-graphics-image-processing-lecture-n</a:t>
            </a:r>
            <a:r>
              <a:rPr lang="en-US" sz="2000" dirty="0" smtClean="0">
                <a:latin typeface="Times New Roman" pitchFamily="18" charset="0"/>
                <a:cs typeface="Times New Roman" pitchFamily="18" charset="0"/>
              </a:rPr>
              <a:t>.</a:t>
            </a:r>
          </a:p>
          <a:p>
            <a:pPr>
              <a:buNone/>
            </a:pPr>
            <a:r>
              <a:rPr lang="en-IN" sz="2000" dirty="0" smtClean="0">
                <a:latin typeface="Times New Roman" pitchFamily="18" charset="0"/>
                <a:cs typeface="Times New Roman" pitchFamily="18" charset="0"/>
              </a:rPr>
              <a:t>3. </a:t>
            </a:r>
            <a:r>
              <a:rPr lang="en-US" sz="2000" dirty="0" smtClean="0">
                <a:hlinkClick r:id="rId3"/>
              </a:rPr>
              <a:t>http://www.cs.kent.edu/~farrell/cg02/reference/</a:t>
            </a:r>
            <a:endParaRPr lang="en-US" sz="2000" dirty="0" smtClean="0"/>
          </a:p>
          <a:p>
            <a:pPr>
              <a:buNone/>
            </a:pPr>
            <a:r>
              <a:rPr lang="en-IN" sz="2000" dirty="0" smtClean="0">
                <a:latin typeface="Times New Roman" pitchFamily="18" charset="0"/>
                <a:cs typeface="Times New Roman" pitchFamily="18" charset="0"/>
              </a:rPr>
              <a:t>4. </a:t>
            </a:r>
            <a:r>
              <a:rPr lang="en-US" sz="2000" dirty="0" smtClean="0">
                <a:hlinkClick r:id="rId4"/>
              </a:rPr>
              <a:t>https://www.university.youth4work.com/study-material/computer-graphics-lecture</a:t>
            </a:r>
            <a:endParaRPr lang="en-US" sz="2000" dirty="0" smtClean="0"/>
          </a:p>
          <a:p>
            <a:pPr fontAlgn="base">
              <a:buNone/>
            </a:pPr>
            <a:r>
              <a:rPr lang="en-US" sz="2000" dirty="0" smtClean="0"/>
              <a:t>5. http://nptel.ac.in/</a:t>
            </a: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44624"/>
            <a:ext cx="8229600" cy="1143000"/>
          </a:xfrm>
        </p:spPr>
        <p:txBody>
          <a:bodyPr>
            <a:normAutofit/>
          </a:bodyPr>
          <a:lstStyle/>
          <a:p>
            <a:r>
              <a:rPr lang="en-US" sz="2200" b="1" dirty="0" smtClean="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graphicFrame>
        <p:nvGraphicFramePr>
          <p:cNvPr id="5" name="Table 4"/>
          <p:cNvGraphicFramePr>
            <a:graphicFrameLocks noGrp="1"/>
          </p:cNvGraphicFramePr>
          <p:nvPr/>
        </p:nvGraphicFramePr>
        <p:xfrm>
          <a:off x="467544" y="2511840"/>
          <a:ext cx="7632848" cy="2861376"/>
        </p:xfrm>
        <a:graphic>
          <a:graphicData uri="http://schemas.openxmlformats.org/drawingml/2006/table">
            <a:tbl>
              <a:tblPr firstRow="1" bandRow="1">
                <a:tableStyleId>{5C22544A-7EE6-4342-B048-85BDC9FD1C3A}</a:tableStyleId>
              </a:tblPr>
              <a:tblGrid>
                <a:gridCol w="1008112"/>
                <a:gridCol w="4104456"/>
                <a:gridCol w="2520280"/>
              </a:tblGrid>
              <a:tr h="817388">
                <a:tc>
                  <a:txBody>
                    <a:bodyPr/>
                    <a:lstStyle/>
                    <a:p>
                      <a:pPr algn="ctr"/>
                      <a:r>
                        <a:rPr lang="en-IN" sz="1400" dirty="0" smtClean="0">
                          <a:solidFill>
                            <a:srgbClr val="FFC000"/>
                          </a:solidFill>
                          <a:latin typeface="Times New Roman" pitchFamily="18" charset="0"/>
                          <a:cs typeface="Times New Roman" pitchFamily="18" charset="0"/>
                        </a:rPr>
                        <a:t>CO Nos.</a:t>
                      </a:r>
                      <a:endParaRPr lang="en-US" sz="1400" dirty="0">
                        <a:solidFill>
                          <a:srgbClr val="FFC000"/>
                        </a:solidFill>
                        <a:latin typeface="Times New Roman" pitchFamily="18" charset="0"/>
                        <a:cs typeface="Times New Roman" pitchFamily="18" charset="0"/>
                      </a:endParaRPr>
                    </a:p>
                  </a:txBody>
                  <a:tcPr anchor="ctr"/>
                </a:tc>
                <a:tc>
                  <a:txBody>
                    <a:bodyPr/>
                    <a:lstStyle/>
                    <a:p>
                      <a:pPr marL="0" algn="ctr" defTabSz="914400" rtl="0" eaLnBrk="1" latinLnBrk="0" hangingPunct="1"/>
                      <a:r>
                        <a:rPr lang="en-IN" sz="1600" b="1" kern="1200" dirty="0" smtClean="0">
                          <a:solidFill>
                            <a:srgbClr val="FFC000"/>
                          </a:solidFill>
                          <a:latin typeface="Times New Roman" pitchFamily="18" charset="0"/>
                          <a:ea typeface="+mn-ea"/>
                          <a:cs typeface="Times New Roman" pitchFamily="18" charset="0"/>
                        </a:rPr>
                        <a:t>Course Outcomes</a:t>
                      </a:r>
                      <a:endParaRPr lang="en-US" sz="1600" b="1" kern="1200" dirty="0">
                        <a:solidFill>
                          <a:srgbClr val="FFC000"/>
                        </a:solidFill>
                        <a:latin typeface="Times New Roman" pitchFamily="18" charset="0"/>
                        <a:ea typeface="+mn-ea"/>
                        <a:cs typeface="Times New Roman" pitchFamily="18" charset="0"/>
                      </a:endParaRPr>
                    </a:p>
                  </a:txBody>
                  <a:tcPr anchor="ctr"/>
                </a:tc>
                <a:tc>
                  <a:txBody>
                    <a:bodyPr/>
                    <a:lstStyle/>
                    <a:p>
                      <a:pPr algn="ctr"/>
                      <a:r>
                        <a:rPr lang="en-US" sz="1600" b="1" kern="1200" dirty="0" smtClean="0">
                          <a:solidFill>
                            <a:srgbClr val="FFC000"/>
                          </a:solidFill>
                          <a:latin typeface="Times New Roman" pitchFamily="18" charset="0"/>
                          <a:ea typeface="+mn-ea"/>
                          <a:cs typeface="Times New Roman" pitchFamily="18" charset="0"/>
                        </a:rPr>
                        <a:t>Level of learning domain</a:t>
                      </a:r>
                    </a:p>
                    <a:p>
                      <a:pPr algn="ctr"/>
                      <a:r>
                        <a:rPr lang="en-US" sz="1600" b="1" kern="1200" dirty="0" smtClean="0">
                          <a:solidFill>
                            <a:srgbClr val="FFC000"/>
                          </a:solidFill>
                          <a:latin typeface="Times New Roman" pitchFamily="18" charset="0"/>
                          <a:ea typeface="+mn-ea"/>
                          <a:cs typeface="Times New Roman" pitchFamily="18" charset="0"/>
                        </a:rPr>
                        <a:t>(Based on revised Bloom’s</a:t>
                      </a:r>
                    </a:p>
                    <a:p>
                      <a:pPr algn="ctr"/>
                      <a:r>
                        <a:rPr lang="en-US" sz="1600" b="1" kern="1200" dirty="0" smtClean="0">
                          <a:solidFill>
                            <a:srgbClr val="FFC000"/>
                          </a:solidFill>
                          <a:latin typeface="Times New Roman" pitchFamily="18" charset="0"/>
                          <a:ea typeface="+mn-ea"/>
                          <a:cs typeface="Times New Roman" pitchFamily="18" charset="0"/>
                        </a:rPr>
                        <a:t>taxonomy)</a:t>
                      </a:r>
                      <a:endParaRPr lang="en-US" sz="1600" b="1" kern="1200" dirty="0">
                        <a:solidFill>
                          <a:srgbClr val="FFC000"/>
                        </a:solidFill>
                        <a:latin typeface="Times New Roman" pitchFamily="18" charset="0"/>
                        <a:ea typeface="+mn-ea"/>
                        <a:cs typeface="Times New Roman" pitchFamily="18" charset="0"/>
                      </a:endParaRPr>
                    </a:p>
                  </a:txBody>
                  <a:tcPr anchor="ctr"/>
                </a:tc>
              </a:tr>
              <a:tr h="478756">
                <a:tc>
                  <a:txBody>
                    <a:bodyPr/>
                    <a:lstStyle/>
                    <a:p>
                      <a:pPr algn="ctr"/>
                      <a:r>
                        <a:rPr lang="en-US" sz="1600" baseline="0" dirty="0" smtClean="0">
                          <a:latin typeface="Times New Roman" pitchFamily="18" charset="0"/>
                          <a:cs typeface="Times New Roman" pitchFamily="18" charset="0"/>
                        </a:rPr>
                        <a:t>CO1</a:t>
                      </a:r>
                      <a:endParaRPr lang="en-US" sz="1600" dirty="0">
                        <a:latin typeface="Times New Roman" pitchFamily="18" charset="0"/>
                        <a:cs typeface="Times New Roman" pitchFamily="18" charset="0"/>
                      </a:endParaRPr>
                    </a:p>
                  </a:txBody>
                  <a:tcPr anchor="ctr"/>
                </a:tc>
                <a:tc>
                  <a:txBody>
                    <a:bodyPr/>
                    <a:lstStyle/>
                    <a:p>
                      <a:r>
                        <a:rPr lang="en-US" sz="1600" baseline="0" dirty="0" smtClean="0">
                          <a:latin typeface="Times New Roman" pitchFamily="18" charset="0"/>
                          <a:cs typeface="Times New Roman" pitchFamily="18" charset="0"/>
                        </a:rPr>
                        <a:t>Explain about basics of Computer Graphics</a:t>
                      </a:r>
                      <a:endParaRPr lang="en-US" sz="1600" dirty="0">
                        <a:latin typeface="Times New Roman" pitchFamily="18" charset="0"/>
                        <a:cs typeface="Times New Roman" pitchFamily="18" charset="0"/>
                      </a:endParaRPr>
                    </a:p>
                  </a:txBody>
                  <a:tcPr anchor="ctr"/>
                </a:tc>
                <a:tc>
                  <a:txBody>
                    <a:bodyPr/>
                    <a:lstStyle/>
                    <a:p>
                      <a:pPr algn="ctr"/>
                      <a:r>
                        <a:rPr lang="en-US" sz="1600" baseline="0" dirty="0" smtClean="0">
                          <a:latin typeface="Times New Roman" pitchFamily="18" charset="0"/>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CO2</a:t>
                      </a:r>
                      <a:endParaRPr lang="en-US" sz="1600" dirty="0">
                        <a:latin typeface="Times New Roman" pitchFamily="18" charset="0"/>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the Shading models</a:t>
                      </a:r>
                      <a:endParaRPr lang="en-US" sz="1600" dirty="0">
                        <a:latin typeface="Times New Roman" pitchFamily="18" charset="0"/>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CO3</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Advance Modeling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CO4</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Basic of Image Processing</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CO5</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image restoration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 K3</a:t>
                      </a:r>
                      <a:endParaRPr lang="en-US" sz="1600" kern="1200" baseline="0" dirty="0">
                        <a:solidFill>
                          <a:schemeClr val="dk1"/>
                        </a:solidFill>
                        <a:latin typeface="Times New Roman" pitchFamily="18" charset="0"/>
                        <a:ea typeface="+mn-ea"/>
                        <a:cs typeface="Times New Roman" pitchFamily="18" charset="0"/>
                      </a:endParaRPr>
                    </a:p>
                  </a:txBody>
                  <a:tcPr anchor="ctr"/>
                </a:tc>
              </a:tr>
            </a:tbl>
          </a:graphicData>
        </a:graphic>
      </p:graphicFrame>
      <p:sp>
        <p:nvSpPr>
          <p:cNvPr id="6" name="Rectangle 5"/>
          <p:cNvSpPr/>
          <p:nvPr/>
        </p:nvSpPr>
        <p:spPr>
          <a:xfrm>
            <a:off x="467544" y="1444714"/>
            <a:ext cx="2127505" cy="400110"/>
          </a:xfrm>
          <a:prstGeom prst="rect">
            <a:avLst/>
          </a:prstGeom>
          <a:solidFill>
            <a:srgbClr val="002060"/>
          </a:solidFill>
        </p:spPr>
        <p:txBody>
          <a:bodyPr wrap="none">
            <a:spAutoFit/>
          </a:bodyPr>
          <a:lstStyle/>
          <a:p>
            <a:r>
              <a:rPr lang="en-US" sz="2000" b="1" dirty="0" smtClean="0">
                <a:solidFill>
                  <a:srgbClr val="FFC000"/>
                </a:solidFill>
                <a:latin typeface="Times New Roman" pitchFamily="18" charset="0"/>
                <a:cs typeface="Times New Roman" pitchFamily="18" charset="0"/>
              </a:rPr>
              <a:t>Course Outcomes</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2" descr="https://www.gatevidyalay.com/wp-content/uploads/2019/06/DDA-Algorithm-Problem-02-Graph.png"/>
          <p:cNvPicPr>
            <a:picLocks noChangeAspect="1" noChangeArrowheads="1"/>
          </p:cNvPicPr>
          <p:nvPr/>
        </p:nvPicPr>
        <p:blipFill>
          <a:blip r:embed="rId2" cstate="print"/>
          <a:srcRect/>
          <a:stretch>
            <a:fillRect/>
          </a:stretch>
        </p:blipFill>
        <p:spPr bwMode="auto">
          <a:xfrm>
            <a:off x="827584" y="1268760"/>
            <a:ext cx="6912768" cy="4961688"/>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525963"/>
          </a:xfrm>
        </p:spPr>
        <p:txBody>
          <a:bodyPr/>
          <a:lstStyle/>
          <a:p>
            <a:pPr fontAlgn="base">
              <a:lnSpc>
                <a:spcPct val="150000"/>
              </a:lnSpc>
              <a:buNone/>
            </a:pPr>
            <a:r>
              <a:rPr lang="en-US" sz="2000" b="1" u="sng" dirty="0" smtClean="0">
                <a:latin typeface="Times New Roman" pitchFamily="18" charset="0"/>
                <a:cs typeface="Times New Roman" pitchFamily="18" charset="0"/>
              </a:rPr>
              <a:t>Problem-03:</a:t>
            </a:r>
            <a:endParaRPr lang="en-US" sz="2000"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Calculate the points between the starting point (1, 7) and ending point (11, 17).</a:t>
            </a:r>
          </a:p>
          <a:p>
            <a:endParaRPr lang="en-US" dirty="0"/>
          </a:p>
        </p:txBody>
      </p:sp>
      <p:pic>
        <p:nvPicPr>
          <p:cNvPr id="175109" name="Picture 5"/>
          <p:cNvPicPr>
            <a:picLocks noChangeAspect="1" noChangeArrowheads="1"/>
          </p:cNvPicPr>
          <p:nvPr/>
        </p:nvPicPr>
        <p:blipFill>
          <a:blip r:embed="rId2" cstate="print">
            <a:lum bright="-40000" contrast="40000"/>
          </a:blip>
          <a:srcRect/>
          <a:stretch>
            <a:fillRect/>
          </a:stretch>
        </p:blipFill>
        <p:spPr bwMode="auto">
          <a:xfrm>
            <a:off x="1691680" y="2410782"/>
            <a:ext cx="5544616" cy="4055949"/>
          </a:xfrm>
          <a:prstGeom prst="rect">
            <a:avLst/>
          </a:prstGeom>
          <a:noFill/>
          <a:ln w="9525">
            <a:noFill/>
            <a:miter lim="800000"/>
            <a:headEnd/>
            <a:tailEnd/>
          </a:ln>
        </p:spPr>
      </p:pic>
      <p:sp>
        <p:nvSpPr>
          <p:cNvPr id="7"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www.gatevidyalay.com/wp-content/uploads/2019/06/DDA-Algorithm-Problem-03-Graph.png"/>
          <p:cNvPicPr>
            <a:picLocks noChangeAspect="1" noChangeArrowheads="1"/>
          </p:cNvPicPr>
          <p:nvPr/>
        </p:nvPicPr>
        <p:blipFill>
          <a:blip r:embed="rId2" cstate="print"/>
          <a:srcRect/>
          <a:stretch>
            <a:fillRect/>
          </a:stretch>
        </p:blipFill>
        <p:spPr bwMode="auto">
          <a:xfrm>
            <a:off x="1331640" y="1556792"/>
            <a:ext cx="6480720" cy="4824132"/>
          </a:xfrm>
          <a:prstGeom prst="rect">
            <a:avLst/>
          </a:prstGeom>
          <a:noFill/>
        </p:spPr>
      </p:pic>
      <p:sp>
        <p:nvSpPr>
          <p:cNvPr id="5"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72608"/>
          </a:xfrm>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Advantages of DDA Algorithm-</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It is a simple algorithm.</a:t>
            </a:r>
          </a:p>
          <a:p>
            <a:pPr fontAlgn="base">
              <a:lnSpc>
                <a:spcPct val="150000"/>
              </a:lnSpc>
            </a:pPr>
            <a:r>
              <a:rPr lang="en-US" sz="2000" dirty="0" smtClean="0">
                <a:latin typeface="Times New Roman" pitchFamily="18" charset="0"/>
                <a:cs typeface="Times New Roman" pitchFamily="18" charset="0"/>
              </a:rPr>
              <a:t>It is easy to implement.</a:t>
            </a:r>
          </a:p>
          <a:p>
            <a:pPr fontAlgn="base">
              <a:lnSpc>
                <a:spcPct val="150000"/>
              </a:lnSpc>
            </a:pPr>
            <a:r>
              <a:rPr lang="en-US" sz="2000" dirty="0" smtClean="0">
                <a:latin typeface="Times New Roman" pitchFamily="18" charset="0"/>
                <a:cs typeface="Times New Roman" pitchFamily="18" charset="0"/>
              </a:rPr>
              <a:t>It avoids using the multiplication operation which is costly in terms of time complexity.</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Disadvantages of DDA Algorithm-</a:t>
            </a:r>
          </a:p>
          <a:p>
            <a:pPr fontAlgn="base">
              <a:lnSpc>
                <a:spcPct val="150000"/>
              </a:lnSpc>
            </a:pPr>
            <a:r>
              <a:rPr lang="en-US" sz="2000" dirty="0" smtClean="0">
                <a:latin typeface="Times New Roman" pitchFamily="18" charset="0"/>
                <a:cs typeface="Times New Roman" pitchFamily="18" charset="0"/>
              </a:rPr>
              <a:t>There is an extra overhead of using round off( ) function.</a:t>
            </a:r>
          </a:p>
          <a:p>
            <a:pPr fontAlgn="base">
              <a:lnSpc>
                <a:spcPct val="150000"/>
              </a:lnSpc>
            </a:pPr>
            <a:r>
              <a:rPr lang="en-US" sz="2000" dirty="0" smtClean="0">
                <a:latin typeface="Times New Roman" pitchFamily="18" charset="0"/>
                <a:cs typeface="Times New Roman" pitchFamily="18" charset="0"/>
              </a:rPr>
              <a:t>Using round off( ) function increases time complexity of the algorithm.</a:t>
            </a:r>
          </a:p>
          <a:p>
            <a:pPr fontAlgn="base">
              <a:lnSpc>
                <a:spcPct val="150000"/>
              </a:lnSpc>
            </a:pPr>
            <a:r>
              <a:rPr lang="en-US" sz="2000" dirty="0" smtClean="0">
                <a:latin typeface="Times New Roman" pitchFamily="18" charset="0"/>
                <a:cs typeface="Times New Roman" pitchFamily="18" charset="0"/>
              </a:rPr>
              <a:t>Resulted lines are not smooth because of round off( ) function.</a:t>
            </a:r>
          </a:p>
          <a:p>
            <a:pPr fontAlgn="base">
              <a:lnSpc>
                <a:spcPct val="150000"/>
              </a:lnSpc>
            </a:pPr>
            <a:r>
              <a:rPr lang="en-US" sz="2000" dirty="0" smtClean="0">
                <a:latin typeface="Times New Roman" pitchFamily="18" charset="0"/>
                <a:cs typeface="Times New Roman" pitchFamily="18" charset="0"/>
              </a:rPr>
              <a:t>The points generated by this algorithm are not accurate.</a:t>
            </a:r>
          </a:p>
          <a:p>
            <a:endParaRPr lang="en-US" dirty="0"/>
          </a:p>
        </p:txBody>
      </p:sp>
      <p:sp>
        <p:nvSpPr>
          <p:cNvPr id="4" name="Title 1"/>
          <p:cNvSpPr txBox="1">
            <a:spLocks/>
          </p:cNvSpPr>
          <p:nvPr/>
        </p:nvSpPr>
        <p:spPr>
          <a:xfrm>
            <a:off x="-36512"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1. Digital Differential Algorithm ( DDA)</a:t>
            </a:r>
            <a:r>
              <a:rPr kumimoji="0" lang="en-US" sz="4400" b="1" i="0" u="none" strike="noStrike" kern="1200" cap="none" spc="0" normalizeH="0" baseline="0" noProof="0" dirty="0" smtClean="0">
                <a:ln>
                  <a:noFill/>
                </a:ln>
                <a:solidFill>
                  <a:schemeClr val="tx1"/>
                </a:solidFill>
                <a:effectLst/>
                <a:uLnTx/>
                <a:uFillTx/>
                <a:latin typeface="+mj-lt"/>
                <a:ea typeface="+mj-ea"/>
                <a:cs typeface="+mj-cs"/>
              </a:rPr>
              <a:t/>
            </a:r>
            <a:br>
              <a:rPr kumimoji="0" lang="en-US" sz="4400" b="1"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36" y="274638"/>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2.Bresenham Line Drawing Algorithm</a:t>
            </a:r>
            <a:br>
              <a:rPr lang="en-US" sz="3200" b="1" dirty="0" smtClean="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80728"/>
            <a:ext cx="8229600" cy="5145435"/>
          </a:xfrm>
        </p:spPr>
        <p:txBody>
          <a:bodyPr>
            <a:normAutofit/>
          </a:bodyPr>
          <a:lstStyle/>
          <a:p>
            <a:pPr algn="just" fontAlgn="base">
              <a:buNone/>
            </a:pPr>
            <a:r>
              <a:rPr lang="en-US" sz="2000" dirty="0" smtClean="0">
                <a:latin typeface="Times New Roman" pitchFamily="18" charset="0"/>
                <a:cs typeface="Times New Roman" pitchFamily="18" charset="0"/>
              </a:rPr>
              <a:t>     Given the starting and ending coordinates of a line, Bresenham Line Drawing Algorithm attempts to generate the points between the starting and ending coordinates.</a:t>
            </a:r>
          </a:p>
          <a:p>
            <a:pPr fontAlgn="base">
              <a:buNone/>
            </a:pPr>
            <a:r>
              <a:rPr lang="en-US" sz="2000" b="1" dirty="0" smtClean="0">
                <a:latin typeface="Times New Roman" pitchFamily="18" charset="0"/>
                <a:cs typeface="Times New Roman" pitchFamily="18" charset="0"/>
              </a:rPr>
              <a:t>Given-</a:t>
            </a:r>
          </a:p>
          <a:p>
            <a:pPr fontAlgn="base"/>
            <a:r>
              <a:rPr lang="en-US" sz="2000" dirty="0" smtClean="0">
                <a:latin typeface="Times New Roman" pitchFamily="18" charset="0"/>
                <a:cs typeface="Times New Roman" pitchFamily="18" charset="0"/>
              </a:rPr>
              <a:t>Starting coordinates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p>
          <a:p>
            <a:pPr fontAlgn="base"/>
            <a:r>
              <a:rPr lang="en-US" sz="2000" dirty="0" smtClean="0">
                <a:latin typeface="Times New Roman" pitchFamily="18" charset="0"/>
                <a:cs typeface="Times New Roman" pitchFamily="18" charset="0"/>
              </a:rPr>
              <a:t>Ending coordinates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a:t>
            </a:r>
          </a:p>
          <a:p>
            <a:pPr fontAlgn="base">
              <a:buNone/>
            </a:pPr>
            <a:r>
              <a:rPr lang="en-US" sz="2000" dirty="0" smtClean="0">
                <a:latin typeface="Times New Roman" pitchFamily="18" charset="0"/>
                <a:cs typeface="Times New Roman" pitchFamily="18" charset="0"/>
              </a:rPr>
              <a:t>The points generation using Bresenham Line Drawing Algorithm involves the following steps-</a:t>
            </a:r>
          </a:p>
          <a:p>
            <a:pPr fontAlgn="base">
              <a:buNone/>
            </a:pPr>
            <a:r>
              <a:rPr lang="en-US" sz="2000" dirty="0" smtClean="0">
                <a:latin typeface="Times New Roman" pitchFamily="18" charset="0"/>
                <a:cs typeface="Times New Roman" pitchFamily="18" charset="0"/>
              </a:rPr>
              <a:t> </a:t>
            </a:r>
          </a:p>
          <a:p>
            <a:pPr fontAlgn="base">
              <a:buNone/>
            </a:pPr>
            <a:r>
              <a:rPr lang="en-US" sz="2000" b="1" u="sng" dirty="0" smtClean="0">
                <a:latin typeface="Times New Roman" pitchFamily="18" charset="0"/>
                <a:cs typeface="Times New Roman" pitchFamily="18" charset="0"/>
              </a:rPr>
              <a:t>Step-01:</a:t>
            </a:r>
            <a:endParaRPr lang="en-US" sz="2000" b="1" dirty="0" smtClean="0">
              <a:latin typeface="Times New Roman" pitchFamily="18" charset="0"/>
              <a:cs typeface="Times New Roman" pitchFamily="18" charset="0"/>
            </a:endParaRPr>
          </a:p>
          <a:p>
            <a:pPr fontAlgn="base">
              <a:buNone/>
            </a:pPr>
            <a:r>
              <a:rPr lang="en-US" sz="2000" dirty="0" smtClean="0">
                <a:latin typeface="Times New Roman" pitchFamily="18" charset="0"/>
                <a:cs typeface="Times New Roman" pitchFamily="18" charset="0"/>
              </a:rPr>
              <a:t>Calculate ΔX and ΔY from the given input.</a:t>
            </a:r>
          </a:p>
          <a:p>
            <a:pPr fontAlgn="base">
              <a:buNone/>
            </a:pPr>
            <a:r>
              <a:rPr lang="en-US" sz="2000" dirty="0" smtClean="0">
                <a:latin typeface="Times New Roman" pitchFamily="18" charset="0"/>
                <a:cs typeface="Times New Roman" pitchFamily="18" charset="0"/>
              </a:rPr>
              <a:t>These parameters are calculated as-</a:t>
            </a:r>
          </a:p>
          <a:p>
            <a:pPr fontAlgn="base"/>
            <a:r>
              <a:rPr lang="en-US" sz="2000" dirty="0" smtClean="0">
                <a:latin typeface="Times New Roman" pitchFamily="18" charset="0"/>
                <a:cs typeface="Times New Roman" pitchFamily="18" charset="0"/>
              </a:rPr>
              <a:t>ΔX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ΔY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buNone/>
            </a:pPr>
            <a:endParaRPr lang="en-US" dirty="0" smtClean="0"/>
          </a:p>
        </p:txBody>
      </p:sp>
      <p:pic>
        <p:nvPicPr>
          <p:cNvPr id="81921" name="Picture 1" descr="C:\Users\jagan\Downloads\1_DFTGhoPjvTlpCAepAACiug.jif"/>
          <p:cNvPicPr>
            <a:picLocks noChangeAspect="1" noChangeArrowheads="1" noCrop="1"/>
          </p:cNvPicPr>
          <p:nvPr/>
        </p:nvPicPr>
        <p:blipFill>
          <a:blip r:embed="rId2" cstate="print"/>
          <a:srcRect/>
          <a:stretch>
            <a:fillRect/>
          </a:stretch>
        </p:blipFill>
        <p:spPr bwMode="auto">
          <a:xfrm>
            <a:off x="5076056" y="3789040"/>
            <a:ext cx="3744416" cy="252463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525963"/>
          </a:xfrm>
        </p:spPr>
        <p:txBody>
          <a:bodyPr>
            <a:normAutofit fontScale="92500"/>
          </a:bodyPr>
          <a:lstStyle/>
          <a:p>
            <a:pPr fontAlgn="base">
              <a:lnSpc>
                <a:spcPct val="150000"/>
              </a:lnSpc>
              <a:buNone/>
            </a:pPr>
            <a:r>
              <a:rPr lang="en-US" sz="2200" b="1" u="sng" dirty="0" smtClean="0">
                <a:latin typeface="Times New Roman" pitchFamily="18" charset="0"/>
                <a:cs typeface="Times New Roman" pitchFamily="18" charset="0"/>
              </a:rPr>
              <a:t>Step-02:</a:t>
            </a:r>
            <a:r>
              <a:rPr lang="en-US" sz="2200" dirty="0" smtClean="0">
                <a:latin typeface="Times New Roman" pitchFamily="18" charset="0"/>
                <a:cs typeface="Times New Roman" pitchFamily="18" charset="0"/>
              </a:rPr>
              <a:t> </a:t>
            </a:r>
          </a:p>
          <a:p>
            <a:pPr fontAlgn="base">
              <a:lnSpc>
                <a:spcPct val="150000"/>
              </a:lnSpc>
            </a:pPr>
            <a:r>
              <a:rPr lang="en-US" sz="2200" dirty="0" smtClean="0">
                <a:latin typeface="Times New Roman" pitchFamily="18" charset="0"/>
                <a:cs typeface="Times New Roman" pitchFamily="18" charset="0"/>
              </a:rPr>
              <a:t>Calculate the decision parameter P</a:t>
            </a:r>
            <a:r>
              <a:rPr lang="en-US" sz="2200" baseline="-25000" dirty="0"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a:t>
            </a:r>
          </a:p>
          <a:p>
            <a:pPr fontAlgn="base">
              <a:lnSpc>
                <a:spcPct val="150000"/>
              </a:lnSpc>
            </a:pPr>
            <a:r>
              <a:rPr lang="en-US" sz="2200" dirty="0" smtClean="0">
                <a:latin typeface="Times New Roman" pitchFamily="18" charset="0"/>
                <a:cs typeface="Times New Roman" pitchFamily="18" charset="0"/>
              </a:rPr>
              <a:t>It is calculated as-</a:t>
            </a:r>
          </a:p>
          <a:p>
            <a:pPr algn="ctr" fontAlgn="base">
              <a:lnSpc>
                <a:spcPct val="150000"/>
              </a:lnSpc>
            </a:pPr>
            <a:r>
              <a:rPr lang="en-US" sz="2200" dirty="0" err="1" smtClean="0">
                <a:latin typeface="Times New Roman" pitchFamily="18" charset="0"/>
                <a:cs typeface="Times New Roman" pitchFamily="18" charset="0"/>
              </a:rPr>
              <a:t>P</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 2ΔY – ΔX</a:t>
            </a:r>
          </a:p>
          <a:p>
            <a:pPr fontAlgn="base">
              <a:lnSpc>
                <a:spcPct val="150000"/>
              </a:lnSpc>
              <a:buNone/>
            </a:pPr>
            <a:r>
              <a:rPr lang="en-US" sz="2200" b="1" u="sng" dirty="0" smtClean="0">
                <a:latin typeface="Times New Roman" pitchFamily="18" charset="0"/>
                <a:cs typeface="Times New Roman" pitchFamily="18" charset="0"/>
              </a:rPr>
              <a:t>Step-03:</a:t>
            </a:r>
            <a:endParaRPr lang="en-US" sz="2200" b="1" dirty="0" smtClean="0">
              <a:latin typeface="Times New Roman" pitchFamily="18" charset="0"/>
              <a:cs typeface="Times New Roman" pitchFamily="18" charset="0"/>
            </a:endParaRPr>
          </a:p>
          <a:p>
            <a:pPr fontAlgn="base">
              <a:lnSpc>
                <a:spcPct val="150000"/>
              </a:lnSpc>
            </a:pPr>
            <a:r>
              <a:rPr lang="en-US" sz="2200" dirty="0" smtClean="0">
                <a:latin typeface="Times New Roman" pitchFamily="18" charset="0"/>
                <a:cs typeface="Times New Roman" pitchFamily="18" charset="0"/>
              </a:rPr>
              <a:t>Suppose the current point is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and the next point is (X</a:t>
            </a:r>
            <a:r>
              <a:rPr lang="en-US" sz="2200" baseline="-25000" dirty="0" smtClean="0">
                <a:latin typeface="Times New Roman" pitchFamily="18" charset="0"/>
                <a:cs typeface="Times New Roman" pitchFamily="18" charset="0"/>
              </a:rPr>
              <a:t>k+1</a:t>
            </a:r>
            <a:r>
              <a:rPr lang="en-US" sz="2200" dirty="0" smtClean="0">
                <a:latin typeface="Times New Roman" pitchFamily="18" charset="0"/>
                <a:cs typeface="Times New Roman" pitchFamily="18" charset="0"/>
              </a:rPr>
              <a:t>, Y</a:t>
            </a:r>
            <a:r>
              <a:rPr lang="en-US" sz="2200" baseline="-25000" dirty="0" smtClean="0">
                <a:latin typeface="Times New Roman" pitchFamily="18" charset="0"/>
                <a:cs typeface="Times New Roman" pitchFamily="18" charset="0"/>
              </a:rPr>
              <a:t>k+1</a:t>
            </a:r>
            <a:r>
              <a:rPr lang="en-US" sz="2200" dirty="0" smtClean="0">
                <a:latin typeface="Times New Roman" pitchFamily="18" charset="0"/>
                <a:cs typeface="Times New Roman" pitchFamily="18" charset="0"/>
              </a:rPr>
              <a:t>).</a:t>
            </a:r>
          </a:p>
          <a:p>
            <a:pPr fontAlgn="base">
              <a:lnSpc>
                <a:spcPct val="150000"/>
              </a:lnSpc>
            </a:pPr>
            <a:r>
              <a:rPr lang="en-US" sz="2200" dirty="0" smtClean="0">
                <a:latin typeface="Times New Roman" pitchFamily="18" charset="0"/>
                <a:cs typeface="Times New Roman" pitchFamily="18" charset="0"/>
              </a:rPr>
              <a:t>Find the next point depending on the value of decision parameter P</a:t>
            </a:r>
            <a:r>
              <a:rPr lang="en-US" sz="2200" baseline="-25000" dirty="0"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a:t>
            </a:r>
          </a:p>
          <a:p>
            <a:pPr fontAlgn="base">
              <a:lnSpc>
                <a:spcPct val="150000"/>
              </a:lnSpc>
            </a:pPr>
            <a:r>
              <a:rPr lang="en-US" sz="2200" dirty="0" smtClean="0">
                <a:latin typeface="Times New Roman" pitchFamily="18" charset="0"/>
                <a:cs typeface="Times New Roman" pitchFamily="18" charset="0"/>
              </a:rPr>
              <a:t>Follow the below two cases-</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gatevidyalay.com/wp-content/uploads/2019/06/Bresenham-Line-Drawing-Algorithm-in-Computer-Graphics.png"/>
          <p:cNvPicPr>
            <a:picLocks noGrp="1" noChangeAspect="1" noChangeArrowheads="1"/>
          </p:cNvPicPr>
          <p:nvPr>
            <p:ph idx="1"/>
          </p:nvPr>
        </p:nvPicPr>
        <p:blipFill>
          <a:blip r:embed="rId2" cstate="print"/>
          <a:srcRect/>
          <a:stretch>
            <a:fillRect/>
          </a:stretch>
        </p:blipFill>
        <p:spPr bwMode="auto">
          <a:xfrm>
            <a:off x="0" y="1052736"/>
            <a:ext cx="7647147" cy="3780000"/>
          </a:xfrm>
          <a:prstGeom prst="rect">
            <a:avLst/>
          </a:prstGeom>
          <a:noFill/>
        </p:spPr>
      </p:pic>
      <p:sp>
        <p:nvSpPr>
          <p:cNvPr id="5"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6" name="Rectangle 5"/>
          <p:cNvSpPr/>
          <p:nvPr/>
        </p:nvSpPr>
        <p:spPr>
          <a:xfrm>
            <a:off x="539552" y="4769857"/>
            <a:ext cx="7992888" cy="1323439"/>
          </a:xfrm>
          <a:prstGeom prst="rect">
            <a:avLst/>
          </a:prstGeom>
        </p:spPr>
        <p:txBody>
          <a:bodyPr wrap="square">
            <a:spAutoFit/>
          </a:bodyPr>
          <a:lstStyle/>
          <a:p>
            <a:pPr fontAlgn="base"/>
            <a:r>
              <a:rPr lang="en-US" sz="2000" b="1" u="sng" dirty="0" smtClean="0">
                <a:latin typeface="Times New Roman" pitchFamily="18" charset="0"/>
                <a:cs typeface="Times New Roman" pitchFamily="18" charset="0"/>
              </a:rPr>
              <a:t>Step-04:</a:t>
            </a:r>
            <a:endParaRPr lang="en-US" sz="2000" b="1" dirty="0" smtClean="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 </a:t>
            </a:r>
          </a:p>
          <a:p>
            <a:pPr fontAlgn="base"/>
            <a:r>
              <a:rPr lang="en-US" sz="2000" dirty="0" smtClean="0">
                <a:latin typeface="Times New Roman" pitchFamily="18" charset="0"/>
                <a:cs typeface="Times New Roman" pitchFamily="18" charset="0"/>
              </a:rPr>
              <a:t>Keep repeating Step-03 until the end point is reached or number of iterations equals to (ΔX-1) times.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5544616"/>
          </a:xfrm>
        </p:spPr>
        <p:txBody>
          <a:bodyPr>
            <a:normAutofit fontScale="25000" lnSpcReduction="20000"/>
          </a:bodyPr>
          <a:lstStyle/>
          <a:p>
            <a:pPr algn="ctr" fontAlgn="base">
              <a:lnSpc>
                <a:spcPct val="170000"/>
              </a:lnSpc>
              <a:buNone/>
            </a:pPr>
            <a:r>
              <a:rPr lang="en-US" sz="8000" b="1" u="sng" dirty="0" smtClean="0">
                <a:latin typeface="Times New Roman" pitchFamily="18" charset="0"/>
                <a:cs typeface="Times New Roman" pitchFamily="18" charset="0"/>
              </a:rPr>
              <a:t>PRACTICE PROBLEMS BASED ON BRESENHAM LINE DRAWING ALGORITHM-</a:t>
            </a:r>
            <a:endParaRPr lang="en-US" sz="8000" b="1" dirty="0" smtClean="0">
              <a:latin typeface="Times New Roman" pitchFamily="18" charset="0"/>
              <a:cs typeface="Times New Roman" pitchFamily="18" charset="0"/>
            </a:endParaRPr>
          </a:p>
          <a:p>
            <a:pPr fontAlgn="base">
              <a:lnSpc>
                <a:spcPct val="170000"/>
              </a:lnSpc>
              <a:buNone/>
            </a:pPr>
            <a:r>
              <a:rPr lang="en-US" sz="8000" b="1" u="sng" dirty="0" smtClean="0">
                <a:latin typeface="Times New Roman" pitchFamily="18" charset="0"/>
                <a:cs typeface="Times New Roman" pitchFamily="18" charset="0"/>
              </a:rPr>
              <a:t>Problem-01:</a:t>
            </a:r>
            <a:endParaRPr lang="en-US" sz="8000" b="1" dirty="0" smtClean="0">
              <a:latin typeface="Times New Roman" pitchFamily="18" charset="0"/>
              <a:cs typeface="Times New Roman" pitchFamily="18" charset="0"/>
            </a:endParaRPr>
          </a:p>
          <a:p>
            <a:pPr algn="just" fontAlgn="base">
              <a:lnSpc>
                <a:spcPct val="170000"/>
              </a:lnSpc>
              <a:buNone/>
            </a:pPr>
            <a:r>
              <a:rPr lang="en-US" sz="8000" b="1" dirty="0" smtClean="0">
                <a:solidFill>
                  <a:srgbClr val="006600"/>
                </a:solidFill>
                <a:latin typeface="Times New Roman" pitchFamily="18" charset="0"/>
                <a:cs typeface="Times New Roman" pitchFamily="18" charset="0"/>
              </a:rPr>
              <a:t> Calculate the points between the starting coordinates (9, 18) and ending coordinates (14, 22).</a:t>
            </a:r>
          </a:p>
          <a:p>
            <a:pPr fontAlgn="base">
              <a:lnSpc>
                <a:spcPct val="170000"/>
              </a:lnSpc>
              <a:buNone/>
            </a:pPr>
            <a:r>
              <a:rPr lang="en-US" sz="8000" dirty="0" smtClean="0">
                <a:latin typeface="Times New Roman" pitchFamily="18" charset="0"/>
                <a:cs typeface="Times New Roman" pitchFamily="18" charset="0"/>
              </a:rPr>
              <a:t> </a:t>
            </a:r>
            <a:r>
              <a:rPr lang="en-US" sz="8000" b="1" u="sng" dirty="0" smtClean="0">
                <a:latin typeface="Times New Roman" pitchFamily="18" charset="0"/>
                <a:cs typeface="Times New Roman" pitchFamily="18" charset="0"/>
              </a:rPr>
              <a:t>Solution-</a:t>
            </a:r>
            <a:endParaRPr lang="en-US" sz="8000" b="1" dirty="0" smtClean="0">
              <a:latin typeface="Times New Roman" pitchFamily="18" charset="0"/>
              <a:cs typeface="Times New Roman" pitchFamily="18" charset="0"/>
            </a:endParaRPr>
          </a:p>
          <a:p>
            <a:pPr fontAlgn="base">
              <a:lnSpc>
                <a:spcPct val="170000"/>
              </a:lnSpc>
              <a:buNone/>
            </a:pPr>
            <a:r>
              <a:rPr lang="en-US" sz="8000" dirty="0" smtClean="0">
                <a:latin typeface="Times New Roman" pitchFamily="18" charset="0"/>
                <a:cs typeface="Times New Roman" pitchFamily="18" charset="0"/>
              </a:rPr>
              <a:t> Given-</a:t>
            </a:r>
          </a:p>
          <a:p>
            <a:pPr fontAlgn="base">
              <a:lnSpc>
                <a:spcPct val="170000"/>
              </a:lnSpc>
              <a:buNone/>
            </a:pPr>
            <a:r>
              <a:rPr lang="en-US" sz="8000" dirty="0" smtClean="0">
                <a:latin typeface="Times New Roman" pitchFamily="18" charset="0"/>
                <a:cs typeface="Times New Roman" pitchFamily="18" charset="0"/>
              </a:rPr>
              <a:t>Starting coordinates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(9, 18)</a:t>
            </a:r>
          </a:p>
          <a:p>
            <a:pPr fontAlgn="base">
              <a:lnSpc>
                <a:spcPct val="170000"/>
              </a:lnSpc>
              <a:buNone/>
            </a:pPr>
            <a:r>
              <a:rPr lang="en-US" sz="8000" dirty="0" smtClean="0">
                <a:latin typeface="Times New Roman" pitchFamily="18" charset="0"/>
                <a:cs typeface="Times New Roman" pitchFamily="18" charset="0"/>
              </a:rPr>
              <a:t>Ending coordinates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(14, 22)</a:t>
            </a:r>
          </a:p>
          <a:p>
            <a:pPr fontAlgn="base">
              <a:lnSpc>
                <a:spcPct val="170000"/>
              </a:lnSpc>
              <a:buNone/>
            </a:pPr>
            <a:r>
              <a:rPr lang="en-US" sz="8000" dirty="0" smtClean="0">
                <a:latin typeface="Times New Roman" pitchFamily="18" charset="0"/>
                <a:cs typeface="Times New Roman" pitchFamily="18" charset="0"/>
              </a:rPr>
              <a:t> </a:t>
            </a: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5400600"/>
          </a:xfrm>
        </p:spPr>
        <p:txBody>
          <a:bodyPr>
            <a:normAutofit fontScale="47500" lnSpcReduction="20000"/>
          </a:bodyPr>
          <a:lstStyle/>
          <a:p>
            <a:pPr fontAlgn="base">
              <a:lnSpc>
                <a:spcPct val="170000"/>
              </a:lnSpc>
              <a:buNone/>
            </a:pPr>
            <a:r>
              <a:rPr lang="en-US" sz="4200" b="1" u="sng" dirty="0" smtClean="0">
                <a:latin typeface="Times New Roman" pitchFamily="18" charset="0"/>
                <a:cs typeface="Times New Roman" pitchFamily="18" charset="0"/>
              </a:rPr>
              <a:t>Step-01:</a:t>
            </a:r>
            <a:endParaRPr lang="en-US" sz="4200" b="1" dirty="0" smtClean="0">
              <a:latin typeface="Times New Roman" pitchFamily="18" charset="0"/>
              <a:cs typeface="Times New Roman" pitchFamily="18" charset="0"/>
            </a:endParaRPr>
          </a:p>
          <a:p>
            <a:pPr fontAlgn="base">
              <a:lnSpc>
                <a:spcPct val="170000"/>
              </a:lnSpc>
              <a:buNone/>
            </a:pPr>
            <a:r>
              <a:rPr lang="en-US" sz="4200" dirty="0" smtClean="0">
                <a:latin typeface="Times New Roman" pitchFamily="18" charset="0"/>
                <a:cs typeface="Times New Roman" pitchFamily="18" charset="0"/>
              </a:rPr>
              <a:t> Calculate </a:t>
            </a:r>
            <a:r>
              <a:rPr lang="el-GR" sz="4200" dirty="0" smtClean="0">
                <a:latin typeface="Times New Roman" pitchFamily="18" charset="0"/>
                <a:cs typeface="Times New Roman" pitchFamily="18" charset="0"/>
              </a:rPr>
              <a:t>Δ</a:t>
            </a:r>
            <a:r>
              <a:rPr lang="en-US" sz="4200" dirty="0" smtClean="0">
                <a:latin typeface="Times New Roman" pitchFamily="18" charset="0"/>
                <a:cs typeface="Times New Roman" pitchFamily="18" charset="0"/>
              </a:rPr>
              <a:t>X and </a:t>
            </a:r>
            <a:r>
              <a:rPr lang="el-GR" sz="4200" dirty="0" smtClean="0">
                <a:latin typeface="Times New Roman" pitchFamily="18" charset="0"/>
                <a:cs typeface="Times New Roman" pitchFamily="18" charset="0"/>
              </a:rPr>
              <a:t>Δ</a:t>
            </a:r>
            <a:r>
              <a:rPr lang="en-US" sz="4200" dirty="0" smtClean="0">
                <a:latin typeface="Times New Roman" pitchFamily="18" charset="0"/>
                <a:cs typeface="Times New Roman" pitchFamily="18" charset="0"/>
              </a:rPr>
              <a:t>Y from the given input.</a:t>
            </a:r>
          </a:p>
          <a:p>
            <a:pPr fontAlgn="base">
              <a:lnSpc>
                <a:spcPct val="170000"/>
              </a:lnSpc>
              <a:buNone/>
            </a:pPr>
            <a:r>
              <a:rPr lang="el-GR" sz="4200" dirty="0" smtClean="0">
                <a:latin typeface="Times New Roman" pitchFamily="18" charset="0"/>
                <a:cs typeface="Times New Roman" pitchFamily="18" charset="0"/>
              </a:rPr>
              <a:t>Δ</a:t>
            </a:r>
            <a:r>
              <a:rPr lang="en-US" sz="4200" dirty="0" smtClean="0">
                <a:latin typeface="Times New Roman" pitchFamily="18" charset="0"/>
                <a:cs typeface="Times New Roman" pitchFamily="18" charset="0"/>
              </a:rPr>
              <a:t>X = </a:t>
            </a:r>
            <a:r>
              <a:rPr lang="en-US" sz="4200" dirty="0" err="1" smtClean="0">
                <a:latin typeface="Times New Roman" pitchFamily="18" charset="0"/>
                <a:cs typeface="Times New Roman" pitchFamily="18" charset="0"/>
              </a:rPr>
              <a:t>X</a:t>
            </a:r>
            <a:r>
              <a:rPr lang="en-US" sz="4200" baseline="-25000" dirty="0" err="1" smtClean="0">
                <a:latin typeface="Times New Roman" pitchFamily="18" charset="0"/>
                <a:cs typeface="Times New Roman" pitchFamily="18" charset="0"/>
              </a:rPr>
              <a:t>n</a:t>
            </a:r>
            <a:r>
              <a:rPr lang="en-US" sz="4200" dirty="0" smtClean="0">
                <a:latin typeface="Times New Roman" pitchFamily="18" charset="0"/>
                <a:cs typeface="Times New Roman" pitchFamily="18" charset="0"/>
              </a:rPr>
              <a:t> – X</a:t>
            </a:r>
            <a:r>
              <a:rPr lang="en-US" sz="4200" baseline="-25000" dirty="0" smtClean="0">
                <a:latin typeface="Times New Roman" pitchFamily="18" charset="0"/>
                <a:cs typeface="Times New Roman" pitchFamily="18" charset="0"/>
              </a:rPr>
              <a:t>0</a:t>
            </a:r>
            <a:r>
              <a:rPr lang="en-US" sz="4200" dirty="0" smtClean="0">
                <a:latin typeface="Times New Roman" pitchFamily="18" charset="0"/>
                <a:cs typeface="Times New Roman" pitchFamily="18" charset="0"/>
              </a:rPr>
              <a:t> = 14 – 9 = 5</a:t>
            </a:r>
          </a:p>
          <a:p>
            <a:pPr fontAlgn="base">
              <a:lnSpc>
                <a:spcPct val="170000"/>
              </a:lnSpc>
              <a:buNone/>
            </a:pPr>
            <a:r>
              <a:rPr lang="el-GR" sz="4200" dirty="0" smtClean="0">
                <a:latin typeface="Times New Roman" pitchFamily="18" charset="0"/>
                <a:cs typeface="Times New Roman" pitchFamily="18" charset="0"/>
              </a:rPr>
              <a:t>Δ</a:t>
            </a:r>
            <a:r>
              <a:rPr lang="en-US" sz="4200" dirty="0" smtClean="0">
                <a:latin typeface="Times New Roman" pitchFamily="18" charset="0"/>
                <a:cs typeface="Times New Roman" pitchFamily="18" charset="0"/>
              </a:rPr>
              <a:t>Y =</a:t>
            </a:r>
            <a:r>
              <a:rPr lang="en-US" sz="4200" dirty="0" err="1" smtClean="0">
                <a:latin typeface="Times New Roman" pitchFamily="18" charset="0"/>
                <a:cs typeface="Times New Roman" pitchFamily="18" charset="0"/>
              </a:rPr>
              <a:t>Y</a:t>
            </a:r>
            <a:r>
              <a:rPr lang="en-US" sz="4200" baseline="-25000" dirty="0" err="1" smtClean="0">
                <a:latin typeface="Times New Roman" pitchFamily="18" charset="0"/>
                <a:cs typeface="Times New Roman" pitchFamily="18" charset="0"/>
              </a:rPr>
              <a:t>n</a:t>
            </a:r>
            <a:r>
              <a:rPr lang="en-US" sz="4200" dirty="0" smtClean="0">
                <a:latin typeface="Times New Roman" pitchFamily="18" charset="0"/>
                <a:cs typeface="Times New Roman" pitchFamily="18" charset="0"/>
              </a:rPr>
              <a:t> – Y</a:t>
            </a:r>
            <a:r>
              <a:rPr lang="en-US" sz="4200" baseline="-25000" dirty="0" smtClean="0">
                <a:latin typeface="Times New Roman" pitchFamily="18" charset="0"/>
                <a:cs typeface="Times New Roman" pitchFamily="18" charset="0"/>
              </a:rPr>
              <a:t>0</a:t>
            </a:r>
            <a:r>
              <a:rPr lang="en-US" sz="4200" dirty="0" smtClean="0">
                <a:latin typeface="Times New Roman" pitchFamily="18" charset="0"/>
                <a:cs typeface="Times New Roman" pitchFamily="18" charset="0"/>
              </a:rPr>
              <a:t> = 22 – 18 = 4</a:t>
            </a:r>
          </a:p>
          <a:p>
            <a:pPr fontAlgn="base">
              <a:lnSpc>
                <a:spcPct val="170000"/>
              </a:lnSpc>
              <a:buNone/>
            </a:pPr>
            <a:r>
              <a:rPr lang="en-US" sz="4200" b="1" u="sng" dirty="0" smtClean="0">
                <a:latin typeface="Times New Roman" pitchFamily="18" charset="0"/>
                <a:cs typeface="Times New Roman" pitchFamily="18" charset="0"/>
              </a:rPr>
              <a:t>Step-02:</a:t>
            </a:r>
            <a:endParaRPr lang="en-US" sz="4200" dirty="0" smtClean="0">
              <a:latin typeface="Times New Roman" pitchFamily="18" charset="0"/>
              <a:cs typeface="Times New Roman" pitchFamily="18" charset="0"/>
            </a:endParaRPr>
          </a:p>
          <a:p>
            <a:pPr fontAlgn="base">
              <a:lnSpc>
                <a:spcPct val="170000"/>
              </a:lnSpc>
              <a:buNone/>
            </a:pPr>
            <a:r>
              <a:rPr lang="en-US" sz="4200" dirty="0" smtClean="0">
                <a:latin typeface="Times New Roman" pitchFamily="18" charset="0"/>
                <a:cs typeface="Times New Roman" pitchFamily="18" charset="0"/>
              </a:rPr>
              <a:t>Calculate the decision parameter.</a:t>
            </a:r>
          </a:p>
          <a:p>
            <a:pPr fontAlgn="base">
              <a:lnSpc>
                <a:spcPct val="170000"/>
              </a:lnSpc>
              <a:buNone/>
            </a:pPr>
            <a:r>
              <a:rPr lang="en-US" sz="4200" dirty="0" smtClean="0">
                <a:latin typeface="Times New Roman" pitchFamily="18" charset="0"/>
                <a:cs typeface="Times New Roman" pitchFamily="18" charset="0"/>
              </a:rPr>
              <a:t> </a:t>
            </a:r>
            <a:r>
              <a:rPr lang="en-US" sz="4200" dirty="0" err="1" smtClean="0">
                <a:latin typeface="Times New Roman" pitchFamily="18" charset="0"/>
                <a:cs typeface="Times New Roman" pitchFamily="18" charset="0"/>
              </a:rPr>
              <a:t>P</a:t>
            </a:r>
            <a:r>
              <a:rPr lang="en-US" sz="4200" baseline="-25000" dirty="0" err="1" smtClean="0">
                <a:latin typeface="Times New Roman" pitchFamily="18" charset="0"/>
                <a:cs typeface="Times New Roman" pitchFamily="18" charset="0"/>
              </a:rPr>
              <a:t>k</a:t>
            </a:r>
            <a:endParaRPr lang="en-US" sz="4200" dirty="0" smtClean="0">
              <a:latin typeface="Times New Roman" pitchFamily="18" charset="0"/>
              <a:cs typeface="Times New Roman" pitchFamily="18" charset="0"/>
            </a:endParaRPr>
          </a:p>
          <a:p>
            <a:pPr fontAlgn="base">
              <a:lnSpc>
                <a:spcPct val="170000"/>
              </a:lnSpc>
              <a:buNone/>
            </a:pPr>
            <a:r>
              <a:rPr lang="en-US" sz="4200" dirty="0" smtClean="0">
                <a:latin typeface="Times New Roman" pitchFamily="18" charset="0"/>
                <a:cs typeface="Times New Roman" pitchFamily="18" charset="0"/>
              </a:rPr>
              <a:t>= 2ΔY – ΔX</a:t>
            </a:r>
          </a:p>
          <a:p>
            <a:pPr fontAlgn="base">
              <a:lnSpc>
                <a:spcPct val="170000"/>
              </a:lnSpc>
              <a:buNone/>
            </a:pPr>
            <a:r>
              <a:rPr lang="en-US" sz="4200" dirty="0" smtClean="0">
                <a:latin typeface="Times New Roman" pitchFamily="18" charset="0"/>
                <a:cs typeface="Times New Roman" pitchFamily="18" charset="0"/>
              </a:rPr>
              <a:t>= 2 x 4 – 5</a:t>
            </a:r>
          </a:p>
          <a:p>
            <a:pPr fontAlgn="base">
              <a:lnSpc>
                <a:spcPct val="170000"/>
              </a:lnSpc>
              <a:buNone/>
            </a:pPr>
            <a:r>
              <a:rPr lang="en-US" sz="4200" dirty="0" smtClean="0">
                <a:latin typeface="Times New Roman" pitchFamily="18" charset="0"/>
                <a:cs typeface="Times New Roman" pitchFamily="18" charset="0"/>
              </a:rPr>
              <a:t>= 3    So, decision parameter </a:t>
            </a:r>
            <a:r>
              <a:rPr lang="en-US" sz="4200" dirty="0" err="1" smtClean="0">
                <a:latin typeface="Times New Roman" pitchFamily="18" charset="0"/>
                <a:cs typeface="Times New Roman" pitchFamily="18" charset="0"/>
              </a:rPr>
              <a:t>P</a:t>
            </a:r>
            <a:r>
              <a:rPr lang="en-US" sz="4200" baseline="-25000" dirty="0" err="1" smtClean="0">
                <a:latin typeface="Times New Roman" pitchFamily="18" charset="0"/>
                <a:cs typeface="Times New Roman" pitchFamily="18" charset="0"/>
              </a:rPr>
              <a:t>k</a:t>
            </a:r>
            <a:r>
              <a:rPr lang="en-US" sz="4200" dirty="0" smtClean="0">
                <a:latin typeface="Times New Roman" pitchFamily="18" charset="0"/>
                <a:cs typeface="Times New Roman" pitchFamily="18" charset="0"/>
              </a:rPr>
              <a:t> = 3</a:t>
            </a:r>
          </a:p>
          <a:p>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24744"/>
            <a:ext cx="8229600" cy="5400600"/>
          </a:xfrm>
        </p:spPr>
        <p:txBody>
          <a:bodyPr>
            <a:normAutofit/>
          </a:bodyPr>
          <a:lstStyle/>
          <a:p>
            <a:pPr fontAlgn="base">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As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&gt;= 0, so case-02 is satisfied.</a:t>
            </a:r>
          </a:p>
          <a:p>
            <a:pPr fontAlgn="base">
              <a:lnSpc>
                <a:spcPct val="150000"/>
              </a:lnSpc>
              <a:buNone/>
            </a:pPr>
            <a:r>
              <a:rPr lang="en-US" sz="2000" dirty="0" smtClean="0">
                <a:latin typeface="Times New Roman" pitchFamily="18" charset="0"/>
                <a:cs typeface="Times New Roman" pitchFamily="18" charset="0"/>
              </a:rPr>
              <a:t> Thus,</a:t>
            </a:r>
          </a:p>
          <a:p>
            <a:pPr fontAlgn="base">
              <a:lnSpc>
                <a:spcPct val="150000"/>
              </a:lnSpc>
              <a:buNone/>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+ 2ΔY – 2ΔX = 3 + (2 x 4) – (2 x 5) = 1</a:t>
            </a:r>
          </a:p>
          <a:p>
            <a:pPr fontAlgn="base">
              <a:lnSpc>
                <a:spcPct val="150000"/>
              </a:lnSpc>
              <a:buNone/>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9 + 1 = 10</a:t>
            </a:r>
          </a:p>
          <a:p>
            <a:pPr fontAlgn="base">
              <a:lnSpc>
                <a:spcPct val="150000"/>
              </a:lnSpc>
              <a:buNone/>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18 + 1 = 19</a:t>
            </a:r>
          </a:p>
          <a:p>
            <a:pPr fontAlgn="base">
              <a:lnSpc>
                <a:spcPct val="150000"/>
              </a:lnSpc>
              <a:buNone/>
            </a:pPr>
            <a:r>
              <a:rPr lang="en-US" sz="2000" dirty="0" smtClean="0">
                <a:latin typeface="Times New Roman" pitchFamily="18" charset="0"/>
                <a:cs typeface="Times New Roman" pitchFamily="18" charset="0"/>
              </a:rPr>
              <a:t> </a:t>
            </a:r>
          </a:p>
          <a:p>
            <a:pPr algn="just" fontAlgn="base">
              <a:lnSpc>
                <a:spcPct val="150000"/>
              </a:lnSpc>
              <a:buNone/>
            </a:pPr>
            <a:r>
              <a:rPr lang="en-US" sz="2000" dirty="0" smtClean="0">
                <a:latin typeface="Times New Roman" pitchFamily="18" charset="0"/>
                <a:cs typeface="Times New Roman" pitchFamily="18" charset="0"/>
              </a:rPr>
              <a:t>Similarly, Step-03 is executed until the end point is reached or number of iterations equals to 4 times.</a:t>
            </a:r>
          </a:p>
          <a:p>
            <a:pPr fontAlgn="base">
              <a:lnSpc>
                <a:spcPct val="150000"/>
              </a:lnSpc>
              <a:buNone/>
            </a:pPr>
            <a:r>
              <a:rPr lang="en-US" sz="2000" dirty="0" smtClean="0">
                <a:latin typeface="Times New Roman" pitchFamily="18" charset="0"/>
                <a:cs typeface="Times New Roman" pitchFamily="18" charset="0"/>
              </a:rPr>
              <a:t>(Number of iterations = ΔX – 1 = 5 – 1 = 4)</a:t>
            </a:r>
          </a:p>
          <a:p>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4525963"/>
          </a:xfrm>
        </p:spPr>
        <p:txBody>
          <a:bodyPr>
            <a:noAutofit/>
          </a:bodyPr>
          <a:lstStyle/>
          <a:p>
            <a:pPr algn="ctr">
              <a:lnSpc>
                <a:spcPct val="150000"/>
              </a:lnSpc>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a:t>
            </a:r>
          </a:p>
          <a:p>
            <a:pPr algn="ctr">
              <a:lnSpc>
                <a:spcPct val="150000"/>
              </a:lnSpc>
              <a:buNone/>
            </a:pPr>
            <a:r>
              <a:rPr lang="en-US" sz="2000" b="1" dirty="0" smtClean="0">
                <a:latin typeface="Times New Roman" pitchFamily="18" charset="0"/>
                <a:cs typeface="Times New Roman" pitchFamily="18" charset="0"/>
              </a:rPr>
              <a:t>REVIEW OF GRAPHICS FUNDAMENTALS </a:t>
            </a:r>
          </a:p>
          <a:p>
            <a:pPr algn="just">
              <a:lnSpc>
                <a:spcPct val="150000"/>
              </a:lnSpc>
              <a:buNone/>
            </a:pPr>
            <a:r>
              <a:rPr lang="en-US" sz="2000" dirty="0" smtClean="0">
                <a:latin typeface="Times New Roman" pitchFamily="18" charset="0"/>
                <a:cs typeface="Times New Roman" pitchFamily="18" charset="0"/>
              </a:rPr>
              <a:t>	Basic raster graphical algorithm for 2D primitives, Line drawing algorithm, Circle drawing algorithm, Ellipse drawing algorithm, 2D and 3D transformations; Window, Viewport, Clipping algorithm, 	Bezier curve, b-</a:t>
            </a:r>
            <a:r>
              <a:rPr lang="en-US" sz="2000" dirty="0" err="1" smtClean="0">
                <a:latin typeface="Times New Roman" pitchFamily="18" charset="0"/>
                <a:cs typeface="Times New Roman" pitchFamily="18" charset="0"/>
              </a:rPr>
              <a:t>spline</a:t>
            </a:r>
            <a:r>
              <a:rPr lang="en-US" sz="2000" dirty="0" smtClean="0">
                <a:latin typeface="Times New Roman" pitchFamily="18" charset="0"/>
                <a:cs typeface="Times New Roman" pitchFamily="18" charset="0"/>
              </a:rPr>
              <a:t> curve,	 surfaces and Solid modeling.</a:t>
            </a:r>
          </a:p>
          <a:p>
            <a:pPr>
              <a:lnSpc>
                <a:spcPct val="150000"/>
              </a:lnSpc>
              <a:buNone/>
            </a:pPr>
            <a:r>
              <a:rPr lang="en-IN" sz="2000" b="1" dirty="0" smtClean="0">
                <a:latin typeface="Times New Roman" pitchFamily="18" charset="0"/>
                <a:cs typeface="Times New Roman" pitchFamily="18" charset="0"/>
              </a:rPr>
              <a:t>REFERENCES</a:t>
            </a:r>
            <a:endParaRPr lang="en-US" sz="2000" b="1" dirty="0" smtClean="0">
              <a:latin typeface="Times New Roman" pitchFamily="18" charset="0"/>
              <a:cs typeface="Times New Roman" pitchFamily="18" charset="0"/>
            </a:endParaRPr>
          </a:p>
          <a:p>
            <a:pPr marL="457200" indent="-457200">
              <a:lnSpc>
                <a:spcPct val="150000"/>
              </a:lnSpc>
              <a:buFont typeface="+mj-lt"/>
              <a:buAutoNum type="arabicPeriod"/>
            </a:pPr>
            <a:r>
              <a:rPr lang="en-US" sz="2000" dirty="0" smtClean="0">
                <a:latin typeface="Times New Roman" pitchFamily="18" charset="0"/>
                <a:cs typeface="Times New Roman" pitchFamily="18" charset="0"/>
              </a:rPr>
              <a:t>Hearn &amp; Baker, “Computer Graphics C version”, 2nd ed. Pearson Education, 2012.</a:t>
            </a:r>
          </a:p>
          <a:p>
            <a:pPr marL="457200" indent="-457200">
              <a:lnSpc>
                <a:spcPct val="150000"/>
              </a:lnSpc>
              <a:buFont typeface="+mj-lt"/>
              <a:buAutoNum type="arabicPeriod"/>
            </a:pPr>
            <a:r>
              <a:rPr lang="en-US" sz="2000" dirty="0" smtClean="0">
                <a:latin typeface="Times New Roman" pitchFamily="18" charset="0"/>
                <a:cs typeface="Times New Roman" pitchFamily="18" charset="0"/>
              </a:rPr>
              <a:t>www.slideshare.net/.../computer-graphics-image-processing-lecture-n.</a:t>
            </a:r>
            <a:endParaRPr lang="en-IN" sz="2000" dirty="0" smtClean="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sp>
        <p:nvSpPr>
          <p:cNvPr id="6" name="TextBox 5"/>
          <p:cNvSpPr txBox="1"/>
          <p:nvPr/>
        </p:nvSpPr>
        <p:spPr>
          <a:xfrm>
            <a:off x="3851920" y="332656"/>
            <a:ext cx="1515928" cy="584775"/>
          </a:xfrm>
          <a:prstGeom prst="rect">
            <a:avLst/>
          </a:prstGeom>
          <a:noFill/>
        </p:spPr>
        <p:txBody>
          <a:bodyPr wrap="none" rtlCol="0">
            <a:spAutoFit/>
          </a:bodyPr>
          <a:lstStyle/>
          <a:p>
            <a:r>
              <a:rPr lang="en-IN" sz="3200" b="1" dirty="0" smtClean="0">
                <a:solidFill>
                  <a:srgbClr val="FFC000"/>
                </a:solidFill>
                <a:latin typeface="Times New Roman" pitchFamily="18" charset="0"/>
                <a:cs typeface="Times New Roman" pitchFamily="18" charset="0"/>
              </a:rPr>
              <a:t>UNIT-1</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80226" name="Picture 2"/>
          <p:cNvPicPr>
            <a:picLocks noGrp="1" noChangeAspect="1" noChangeArrowheads="1"/>
          </p:cNvPicPr>
          <p:nvPr>
            <p:ph idx="1"/>
          </p:nvPr>
        </p:nvPicPr>
        <p:blipFill>
          <a:blip r:embed="rId2" cstate="print"/>
          <a:srcRect/>
          <a:stretch>
            <a:fillRect/>
          </a:stretch>
        </p:blipFill>
        <p:spPr bwMode="auto">
          <a:xfrm>
            <a:off x="1475656" y="1340768"/>
            <a:ext cx="5987520" cy="475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81250" name="Picture 2"/>
          <p:cNvPicPr>
            <a:picLocks noGrp="1" noChangeAspect="1" noChangeArrowheads="1"/>
          </p:cNvPicPr>
          <p:nvPr>
            <p:ph idx="1"/>
          </p:nvPr>
        </p:nvPicPr>
        <p:blipFill>
          <a:blip r:embed="rId2" cstate="print"/>
          <a:srcRect/>
          <a:stretch>
            <a:fillRect/>
          </a:stretch>
        </p:blipFill>
        <p:spPr bwMode="auto">
          <a:xfrm>
            <a:off x="539552" y="1556792"/>
            <a:ext cx="7856640" cy="446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5256584"/>
          </a:xfrm>
        </p:spPr>
        <p:txBody>
          <a:bodyPr>
            <a:normAutofit fontScale="25000" lnSpcReduction="20000"/>
          </a:bodyPr>
          <a:lstStyle/>
          <a:p>
            <a:pPr fontAlgn="base">
              <a:lnSpc>
                <a:spcPct val="160000"/>
              </a:lnSpc>
              <a:buNone/>
            </a:pPr>
            <a:r>
              <a:rPr lang="en-US" sz="8000" b="1" u="sng" dirty="0" smtClean="0">
                <a:latin typeface="Times New Roman" pitchFamily="18" charset="0"/>
                <a:cs typeface="Times New Roman" pitchFamily="18" charset="0"/>
              </a:rPr>
              <a:t>Problem-02:</a:t>
            </a:r>
            <a:endParaRPr lang="en-US" sz="8000" b="1" dirty="0" smtClean="0">
              <a:latin typeface="Times New Roman" pitchFamily="18" charset="0"/>
              <a:cs typeface="Times New Roman" pitchFamily="18" charset="0"/>
            </a:endParaRPr>
          </a:p>
          <a:p>
            <a:pPr fontAlgn="base">
              <a:lnSpc>
                <a:spcPct val="160000"/>
              </a:lnSpc>
              <a:buNone/>
            </a:pPr>
            <a:r>
              <a:rPr lang="en-US" sz="8000" dirty="0" smtClean="0">
                <a:latin typeface="Times New Roman" pitchFamily="18" charset="0"/>
                <a:cs typeface="Times New Roman" pitchFamily="18" charset="0"/>
              </a:rPr>
              <a:t>Calculate the points between the starting coordinates (20, 10) and ending coordinates (30, 18).</a:t>
            </a:r>
          </a:p>
          <a:p>
            <a:pPr fontAlgn="base">
              <a:lnSpc>
                <a:spcPct val="160000"/>
              </a:lnSpc>
              <a:buNone/>
            </a:pPr>
            <a:r>
              <a:rPr lang="en-US" sz="8000" dirty="0" smtClean="0">
                <a:latin typeface="Times New Roman" pitchFamily="18" charset="0"/>
                <a:cs typeface="Times New Roman" pitchFamily="18" charset="0"/>
              </a:rPr>
              <a:t> </a:t>
            </a:r>
            <a:r>
              <a:rPr lang="en-US" sz="8000" b="1" u="sng" dirty="0" smtClean="0">
                <a:latin typeface="Times New Roman" pitchFamily="18" charset="0"/>
                <a:cs typeface="Times New Roman" pitchFamily="18" charset="0"/>
              </a:rPr>
              <a:t>Solution-</a:t>
            </a:r>
            <a:endParaRPr lang="en-US" sz="8000" b="1" dirty="0" smtClean="0">
              <a:latin typeface="Times New Roman" pitchFamily="18" charset="0"/>
              <a:cs typeface="Times New Roman" pitchFamily="18" charset="0"/>
            </a:endParaRPr>
          </a:p>
          <a:p>
            <a:pPr fontAlgn="base">
              <a:lnSpc>
                <a:spcPct val="160000"/>
              </a:lnSpc>
              <a:buNone/>
            </a:pPr>
            <a:r>
              <a:rPr lang="en-US" sz="8000" dirty="0" smtClean="0">
                <a:latin typeface="Times New Roman" pitchFamily="18" charset="0"/>
                <a:cs typeface="Times New Roman" pitchFamily="18" charset="0"/>
              </a:rPr>
              <a:t>Given-</a:t>
            </a:r>
          </a:p>
          <a:p>
            <a:pPr fontAlgn="base">
              <a:lnSpc>
                <a:spcPct val="160000"/>
              </a:lnSpc>
              <a:buNone/>
            </a:pPr>
            <a:r>
              <a:rPr lang="en-US" sz="8000" dirty="0" smtClean="0">
                <a:latin typeface="Times New Roman" pitchFamily="18" charset="0"/>
                <a:cs typeface="Times New Roman" pitchFamily="18" charset="0"/>
              </a:rPr>
              <a:t>Starting coordinates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(20, 10)</a:t>
            </a:r>
          </a:p>
          <a:p>
            <a:pPr fontAlgn="base">
              <a:lnSpc>
                <a:spcPct val="160000"/>
              </a:lnSpc>
              <a:buNone/>
            </a:pPr>
            <a:r>
              <a:rPr lang="en-US" sz="8000" dirty="0" smtClean="0">
                <a:latin typeface="Times New Roman" pitchFamily="18" charset="0"/>
                <a:cs typeface="Times New Roman" pitchFamily="18" charset="0"/>
              </a:rPr>
              <a:t>Ending coordinates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(30, 18)</a:t>
            </a:r>
          </a:p>
          <a:p>
            <a:pPr fontAlgn="base">
              <a:lnSpc>
                <a:spcPct val="160000"/>
              </a:lnSpc>
              <a:buNone/>
            </a:pPr>
            <a:r>
              <a:rPr lang="en-US" sz="8000" b="1" u="sng" dirty="0" smtClean="0">
                <a:latin typeface="Times New Roman" pitchFamily="18" charset="0"/>
                <a:cs typeface="Times New Roman" pitchFamily="18" charset="0"/>
              </a:rPr>
              <a:t>Step-01:</a:t>
            </a:r>
            <a:endParaRPr lang="en-US" sz="8000" b="1" dirty="0" smtClean="0">
              <a:latin typeface="Times New Roman" pitchFamily="18" charset="0"/>
              <a:cs typeface="Times New Roman" pitchFamily="18" charset="0"/>
            </a:endParaRPr>
          </a:p>
          <a:p>
            <a:pPr fontAlgn="base">
              <a:lnSpc>
                <a:spcPct val="160000"/>
              </a:lnSpc>
              <a:buNone/>
            </a:pPr>
            <a:r>
              <a:rPr lang="en-US" sz="8000" dirty="0" smtClean="0">
                <a:latin typeface="Times New Roman" pitchFamily="18" charset="0"/>
                <a:cs typeface="Times New Roman" pitchFamily="18" charset="0"/>
              </a:rPr>
              <a:t> Calculate ΔX and ΔY from the given input.</a:t>
            </a:r>
          </a:p>
          <a:p>
            <a:pPr fontAlgn="base">
              <a:lnSpc>
                <a:spcPct val="160000"/>
              </a:lnSpc>
              <a:buNone/>
            </a:pPr>
            <a:r>
              <a:rPr lang="en-US" sz="8000" dirty="0" smtClean="0">
                <a:latin typeface="Times New Roman" pitchFamily="18" charset="0"/>
                <a:cs typeface="Times New Roman" pitchFamily="18" charset="0"/>
              </a:rPr>
              <a:t>ΔX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30 – 20 = 10</a:t>
            </a:r>
          </a:p>
          <a:p>
            <a:pPr fontAlgn="base">
              <a:lnSpc>
                <a:spcPct val="160000"/>
              </a:lnSpc>
              <a:buNone/>
            </a:pPr>
            <a:r>
              <a:rPr lang="en-US" sz="8000" dirty="0" smtClean="0">
                <a:latin typeface="Times New Roman" pitchFamily="18" charset="0"/>
                <a:cs typeface="Times New Roman" pitchFamily="18" charset="0"/>
              </a:rPr>
              <a:t>ΔY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 18 – 10 = 8</a:t>
            </a:r>
          </a:p>
          <a:p>
            <a:pPr>
              <a:buNone/>
            </a:pPr>
            <a:endParaRPr lang="en-US" sz="2000"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124744"/>
            <a:ext cx="8229600" cy="5256584"/>
          </a:xfrm>
        </p:spPr>
        <p:txBody>
          <a:bodyPr>
            <a:normAutofit fontScale="92500"/>
          </a:bodyPr>
          <a:lstStyle/>
          <a:p>
            <a:pPr fontAlgn="base">
              <a:lnSpc>
                <a:spcPct val="150000"/>
              </a:lnSpc>
              <a:buNone/>
            </a:pPr>
            <a:r>
              <a:rPr lang="en-US" sz="2200" b="1" u="sng" dirty="0" smtClean="0">
                <a:latin typeface="Times New Roman" pitchFamily="18" charset="0"/>
                <a:cs typeface="Times New Roman" pitchFamily="18" charset="0"/>
              </a:rPr>
              <a:t>Step-02:</a:t>
            </a:r>
            <a:endParaRPr lang="en-US" sz="2200" b="1"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Calculate the decision parameter. </a:t>
            </a:r>
            <a:r>
              <a:rPr lang="en-US" sz="2200" dirty="0" err="1" smtClean="0">
                <a:latin typeface="Times New Roman" pitchFamily="18" charset="0"/>
                <a:cs typeface="Times New Roman" pitchFamily="18" charset="0"/>
              </a:rPr>
              <a:t>P</a:t>
            </a:r>
            <a:r>
              <a:rPr lang="en-US" sz="2200" baseline="-25000" dirty="0" err="1" smtClean="0">
                <a:latin typeface="Times New Roman" pitchFamily="18" charset="0"/>
                <a:cs typeface="Times New Roman" pitchFamily="18" charset="0"/>
              </a:rPr>
              <a:t>k</a:t>
            </a:r>
            <a:endParaRPr lang="en-US" sz="2200"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2ΔY – ΔX</a:t>
            </a:r>
          </a:p>
          <a:p>
            <a:pPr fontAlgn="base">
              <a:lnSpc>
                <a:spcPct val="150000"/>
              </a:lnSpc>
              <a:buNone/>
            </a:pPr>
            <a:r>
              <a:rPr lang="en-US" sz="2200" dirty="0" smtClean="0">
                <a:latin typeface="Times New Roman" pitchFamily="18" charset="0"/>
                <a:cs typeface="Times New Roman" pitchFamily="18" charset="0"/>
              </a:rPr>
              <a:t>= 2 x 8 – 10= 6</a:t>
            </a:r>
          </a:p>
          <a:p>
            <a:pPr fontAlgn="base">
              <a:lnSpc>
                <a:spcPct val="150000"/>
              </a:lnSpc>
              <a:buNone/>
            </a:pPr>
            <a:r>
              <a:rPr lang="en-US" sz="2200" dirty="0" smtClean="0">
                <a:latin typeface="Times New Roman" pitchFamily="18" charset="0"/>
                <a:cs typeface="Times New Roman" pitchFamily="18" charset="0"/>
              </a:rPr>
              <a:t>So, decision parameter </a:t>
            </a:r>
            <a:r>
              <a:rPr lang="en-US" sz="2200" dirty="0" err="1" smtClean="0">
                <a:latin typeface="Times New Roman" pitchFamily="18" charset="0"/>
                <a:cs typeface="Times New Roman" pitchFamily="18" charset="0"/>
              </a:rPr>
              <a:t>P</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 6</a:t>
            </a:r>
          </a:p>
          <a:p>
            <a:pPr fontAlgn="base">
              <a:lnSpc>
                <a:spcPct val="150000"/>
              </a:lnSpc>
              <a:buNone/>
            </a:pPr>
            <a:r>
              <a:rPr lang="en-US" sz="2200"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Step-03:</a:t>
            </a:r>
            <a:endParaRPr lang="en-US" sz="2200" b="1" dirty="0" smtClean="0">
              <a:latin typeface="Times New Roman" pitchFamily="18" charset="0"/>
              <a:cs typeface="Times New Roman" pitchFamily="18" charset="0"/>
            </a:endParaRPr>
          </a:p>
          <a:p>
            <a:pPr fontAlgn="base">
              <a:lnSpc>
                <a:spcPct val="150000"/>
              </a:lnSpc>
              <a:buNone/>
            </a:pPr>
            <a:r>
              <a:rPr lang="en-US" sz="2200" dirty="0" smtClean="0">
                <a:latin typeface="Times New Roman" pitchFamily="18" charset="0"/>
                <a:cs typeface="Times New Roman" pitchFamily="18" charset="0"/>
              </a:rPr>
              <a:t> As </a:t>
            </a:r>
            <a:r>
              <a:rPr lang="en-US" sz="2200" dirty="0" err="1" smtClean="0">
                <a:latin typeface="Times New Roman" pitchFamily="18" charset="0"/>
                <a:cs typeface="Times New Roman" pitchFamily="18" charset="0"/>
              </a:rPr>
              <a:t>P</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&gt;= 0, so case-02 is satisfied. Thus,</a:t>
            </a:r>
          </a:p>
          <a:p>
            <a:pPr fontAlgn="base">
              <a:lnSpc>
                <a:spcPct val="150000"/>
              </a:lnSpc>
              <a:buNone/>
            </a:pPr>
            <a:r>
              <a:rPr lang="en-US" sz="2200" dirty="0" smtClean="0">
                <a:latin typeface="Times New Roman" pitchFamily="18" charset="0"/>
                <a:cs typeface="Times New Roman" pitchFamily="18" charset="0"/>
              </a:rPr>
              <a:t>P</a:t>
            </a:r>
            <a:r>
              <a:rPr lang="en-US" sz="2200" baseline="-25000" dirty="0" smtClean="0">
                <a:latin typeface="Times New Roman" pitchFamily="18" charset="0"/>
                <a:cs typeface="Times New Roman" pitchFamily="18" charset="0"/>
              </a:rPr>
              <a:t>k+1</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P</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+ 2ΔY – 2ΔX = 6 + (2 x 8) – (2 x 10) = 2</a:t>
            </a:r>
          </a:p>
          <a:p>
            <a:pPr fontAlgn="base">
              <a:lnSpc>
                <a:spcPct val="150000"/>
              </a:lnSpc>
              <a:buNone/>
            </a:pPr>
            <a:r>
              <a:rPr lang="en-US" sz="2200" dirty="0" smtClean="0">
                <a:latin typeface="Times New Roman" pitchFamily="18" charset="0"/>
                <a:cs typeface="Times New Roman" pitchFamily="18" charset="0"/>
              </a:rPr>
              <a:t>X</a:t>
            </a:r>
            <a:r>
              <a:rPr lang="en-US" sz="2200" baseline="-25000" dirty="0" smtClean="0">
                <a:latin typeface="Times New Roman" pitchFamily="18" charset="0"/>
                <a:cs typeface="Times New Roman" pitchFamily="18" charset="0"/>
              </a:rPr>
              <a:t>k+1</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+ 1 = 20 + 1 = 21</a:t>
            </a:r>
          </a:p>
          <a:p>
            <a:pPr fontAlgn="base">
              <a:lnSpc>
                <a:spcPct val="150000"/>
              </a:lnSpc>
              <a:buNone/>
            </a:pPr>
            <a:r>
              <a:rPr lang="en-US" sz="2200" dirty="0" smtClean="0">
                <a:latin typeface="Times New Roman" pitchFamily="18" charset="0"/>
                <a:cs typeface="Times New Roman" pitchFamily="18" charset="0"/>
              </a:rPr>
              <a:t>Y</a:t>
            </a:r>
            <a:r>
              <a:rPr lang="en-US" sz="2200" baseline="-25000" dirty="0" smtClean="0">
                <a:latin typeface="Times New Roman" pitchFamily="18" charset="0"/>
                <a:cs typeface="Times New Roman" pitchFamily="18" charset="0"/>
              </a:rPr>
              <a:t>k+1</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k</a:t>
            </a:r>
            <a:r>
              <a:rPr lang="en-US" sz="2200" dirty="0" smtClean="0">
                <a:latin typeface="Times New Roman" pitchFamily="18" charset="0"/>
                <a:cs typeface="Times New Roman" pitchFamily="18" charset="0"/>
              </a:rPr>
              <a:t> + 1 = 10 + 1 = 11</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4525963"/>
          </a:xfrm>
        </p:spPr>
        <p:txBody>
          <a:bodyPr/>
          <a:lstStyle/>
          <a:p>
            <a:pPr algn="just" fontAlgn="base">
              <a:buNone/>
            </a:pPr>
            <a:r>
              <a:rPr lang="en-US" sz="2000" dirty="0" smtClean="0">
                <a:latin typeface="Times New Roman" pitchFamily="18" charset="0"/>
                <a:cs typeface="Times New Roman" pitchFamily="18" charset="0"/>
              </a:rPr>
              <a:t>Similarly, Step-03 is executed until the end point is reached or number of iterations equals to 9 times.(Number of iterations = ΔX – 1 = 10 – 1 = 9)</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82274" name="Picture 2"/>
          <p:cNvPicPr>
            <a:picLocks noChangeAspect="1" noChangeArrowheads="1"/>
          </p:cNvPicPr>
          <p:nvPr/>
        </p:nvPicPr>
        <p:blipFill>
          <a:blip r:embed="rId2" cstate="print">
            <a:lum bright="-20000" contrast="40000"/>
          </a:blip>
          <a:srcRect/>
          <a:stretch>
            <a:fillRect/>
          </a:stretch>
        </p:blipFill>
        <p:spPr bwMode="auto">
          <a:xfrm>
            <a:off x="2843808" y="1772816"/>
            <a:ext cx="367665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https://www.gatevidyalay.com/wp-content/uploads/2019/06/Bresenham-Line-Drawing-Algorithm-Problem-02-Graph-1.png"/>
          <p:cNvPicPr>
            <a:picLocks noChangeAspect="1" noChangeArrowheads="1"/>
          </p:cNvPicPr>
          <p:nvPr/>
        </p:nvPicPr>
        <p:blipFill>
          <a:blip r:embed="rId2" cstate="print"/>
          <a:srcRect/>
          <a:stretch>
            <a:fillRect/>
          </a:stretch>
        </p:blipFill>
        <p:spPr bwMode="auto">
          <a:xfrm>
            <a:off x="1835696" y="1196752"/>
            <a:ext cx="5990703" cy="5256000"/>
          </a:xfrm>
          <a:prstGeom prst="rect">
            <a:avLst/>
          </a:prstGeom>
          <a:noFill/>
        </p:spPr>
      </p:pic>
      <p:sp>
        <p:nvSpPr>
          <p:cNvPr id="5"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Advantages of Bresenham Line Drawing Algorithm-</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The advantages of Bresenham Line Drawing Algorithm are-</a:t>
            </a:r>
          </a:p>
          <a:p>
            <a:pPr fontAlgn="base">
              <a:lnSpc>
                <a:spcPct val="150000"/>
              </a:lnSpc>
            </a:pPr>
            <a:r>
              <a:rPr lang="en-US" sz="2000" dirty="0" smtClean="0">
                <a:latin typeface="Times New Roman" pitchFamily="18" charset="0"/>
                <a:cs typeface="Times New Roman" pitchFamily="18" charset="0"/>
              </a:rPr>
              <a:t>It is easy to implement.</a:t>
            </a:r>
          </a:p>
          <a:p>
            <a:pPr fontAlgn="base">
              <a:lnSpc>
                <a:spcPct val="150000"/>
              </a:lnSpc>
            </a:pPr>
            <a:r>
              <a:rPr lang="en-US" sz="2000" dirty="0" smtClean="0">
                <a:latin typeface="Times New Roman" pitchFamily="18" charset="0"/>
                <a:cs typeface="Times New Roman" pitchFamily="18" charset="0"/>
              </a:rPr>
              <a:t>It is fast and incremental.</a:t>
            </a:r>
          </a:p>
          <a:p>
            <a:pPr fontAlgn="base">
              <a:lnSpc>
                <a:spcPct val="150000"/>
              </a:lnSpc>
            </a:pPr>
            <a:r>
              <a:rPr lang="en-US" sz="2000" dirty="0" smtClean="0">
                <a:latin typeface="Times New Roman" pitchFamily="18" charset="0"/>
                <a:cs typeface="Times New Roman" pitchFamily="18" charset="0"/>
              </a:rPr>
              <a:t>It executes fast but less faster than DDA Algorithm.</a:t>
            </a:r>
          </a:p>
          <a:p>
            <a:pPr fontAlgn="base">
              <a:lnSpc>
                <a:spcPct val="150000"/>
              </a:lnSpc>
            </a:pPr>
            <a:r>
              <a:rPr lang="en-US" sz="2000" dirty="0" smtClean="0">
                <a:latin typeface="Times New Roman" pitchFamily="18" charset="0"/>
                <a:cs typeface="Times New Roman" pitchFamily="18" charset="0"/>
              </a:rPr>
              <a:t>The points generated by this algorithm are more accurate than DDA Algorithm.</a:t>
            </a:r>
          </a:p>
          <a:p>
            <a:pPr fontAlgn="base">
              <a:lnSpc>
                <a:spcPct val="150000"/>
              </a:lnSpc>
            </a:pPr>
            <a:r>
              <a:rPr lang="en-US" sz="2000" dirty="0" smtClean="0">
                <a:latin typeface="Times New Roman" pitchFamily="18" charset="0"/>
                <a:cs typeface="Times New Roman" pitchFamily="18" charset="0"/>
              </a:rPr>
              <a:t>It uses fixed points only.</a:t>
            </a:r>
          </a:p>
          <a:p>
            <a:endParaRPr lang="en-US" sz="2000"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Disadvantages of Bresenham Line Drawing Algorithm-</a:t>
            </a:r>
            <a:endParaRPr lang="en-US" sz="2000" b="1" dirty="0" smtClean="0">
              <a:latin typeface="Times New Roman" pitchFamily="18" charset="0"/>
              <a:cs typeface="Times New Roman" pitchFamily="18" charset="0"/>
            </a:endParaRP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The disadvantages of Bresenham Line Drawing Algorithm are-</a:t>
            </a:r>
          </a:p>
          <a:p>
            <a:pPr fontAlgn="base">
              <a:lnSpc>
                <a:spcPct val="150000"/>
              </a:lnSpc>
            </a:pPr>
            <a:r>
              <a:rPr lang="en-US" sz="2000" dirty="0" smtClean="0">
                <a:latin typeface="Times New Roman" pitchFamily="18" charset="0"/>
                <a:cs typeface="Times New Roman" pitchFamily="18" charset="0"/>
              </a:rPr>
              <a:t>Though it improves the accuracy of generated points but still the resulted line is not smooth.</a:t>
            </a:r>
          </a:p>
          <a:p>
            <a:pPr fontAlgn="base">
              <a:lnSpc>
                <a:spcPct val="150000"/>
              </a:lnSpc>
            </a:pPr>
            <a:r>
              <a:rPr lang="en-US" sz="2000" dirty="0" smtClean="0">
                <a:latin typeface="Times New Roman" pitchFamily="18" charset="0"/>
                <a:cs typeface="Times New Roman" pitchFamily="18" charset="0"/>
              </a:rPr>
              <a:t>This algorithm is for the basic line drawing.</a:t>
            </a:r>
          </a:p>
          <a:p>
            <a:pPr fontAlgn="base">
              <a:lnSpc>
                <a:spcPct val="150000"/>
              </a:lnSpc>
            </a:pPr>
            <a:r>
              <a:rPr lang="en-US" sz="2000" dirty="0" smtClean="0">
                <a:latin typeface="Times New Roman" pitchFamily="18" charset="0"/>
                <a:cs typeface="Times New Roman" pitchFamily="18" charset="0"/>
              </a:rPr>
              <a:t>It can not handle diminishing </a:t>
            </a:r>
            <a:r>
              <a:rPr lang="en-US" sz="2000" dirty="0" err="1" smtClean="0">
                <a:latin typeface="Times New Roman" pitchFamily="18" charset="0"/>
                <a:cs typeface="Times New Roman" pitchFamily="18" charset="0"/>
              </a:rPr>
              <a:t>jaggies</a:t>
            </a:r>
            <a:r>
              <a:rPr lang="en-US" sz="2000" dirty="0" smtClean="0">
                <a:latin typeface="Times New Roman" pitchFamily="18" charset="0"/>
                <a:cs typeface="Times New Roman" pitchFamily="18" charset="0"/>
              </a:rPr>
              <a:t>.</a:t>
            </a:r>
          </a:p>
          <a:p>
            <a:pPr fontAlgn="base"/>
            <a:endParaRPr lang="en-US" dirty="0" smtClean="0"/>
          </a:p>
          <a:p>
            <a:pPr fontAlgn="base"/>
            <a:endParaRPr lang="en-US" dirty="0" smtClean="0"/>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2.Bresenham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90466" name="Picture 2" descr="Related image"/>
          <p:cNvPicPr>
            <a:picLocks noChangeAspect="1" noChangeArrowheads="1"/>
          </p:cNvPicPr>
          <p:nvPr/>
        </p:nvPicPr>
        <p:blipFill>
          <a:blip r:embed="rId2" cstate="print"/>
          <a:srcRect/>
          <a:stretch>
            <a:fillRect/>
          </a:stretch>
        </p:blipFill>
        <p:spPr bwMode="auto">
          <a:xfrm>
            <a:off x="6012160" y="3789040"/>
            <a:ext cx="1905000" cy="239077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836712"/>
            <a:ext cx="8229600" cy="5544616"/>
          </a:xfrm>
        </p:spPr>
        <p:txBody>
          <a:bodyPr>
            <a:normAutofit fontScale="25000" lnSpcReduction="20000"/>
          </a:bodyPr>
          <a:lstStyle/>
          <a:p>
            <a:pPr algn="just" fontAlgn="base">
              <a:lnSpc>
                <a:spcPct val="150000"/>
              </a:lnSpc>
              <a:buNone/>
            </a:pPr>
            <a:r>
              <a:rPr lang="en-US" sz="20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   </a:t>
            </a:r>
            <a:r>
              <a:rPr lang="en-US" sz="8000" dirty="0" smtClean="0">
                <a:latin typeface="Times New Roman" pitchFamily="18" charset="0"/>
                <a:cs typeface="Times New Roman" pitchFamily="18" charset="0"/>
              </a:rPr>
              <a:t>Given the starting and ending coordinates of a line, Mid Point Line Drawing Algorithm attempts to generate the points </a:t>
            </a:r>
            <a:r>
              <a:rPr lang="en-US" sz="8000" dirty="0" smtClean="0">
                <a:solidFill>
                  <a:srgbClr val="FF0000"/>
                </a:solidFill>
                <a:latin typeface="Times New Roman" pitchFamily="18" charset="0"/>
                <a:cs typeface="Times New Roman" pitchFamily="18" charset="0"/>
              </a:rPr>
              <a:t>between</a:t>
            </a:r>
            <a:r>
              <a:rPr lang="en-US" sz="8000" dirty="0" smtClean="0">
                <a:latin typeface="Times New Roman" pitchFamily="18" charset="0"/>
                <a:cs typeface="Times New Roman" pitchFamily="18" charset="0"/>
              </a:rPr>
              <a:t> the starting and ending coordinates.</a:t>
            </a:r>
          </a:p>
          <a:p>
            <a:pPr fontAlgn="base">
              <a:lnSpc>
                <a:spcPct val="150000"/>
              </a:lnSpc>
              <a:buNone/>
            </a:pPr>
            <a:r>
              <a:rPr lang="en-US" sz="8000" b="1" dirty="0" smtClean="0">
                <a:latin typeface="Times New Roman" pitchFamily="18" charset="0"/>
                <a:cs typeface="Times New Roman" pitchFamily="18" charset="0"/>
              </a:rPr>
              <a:t>Given-</a:t>
            </a:r>
          </a:p>
          <a:p>
            <a:pPr fontAlgn="base">
              <a:lnSpc>
                <a:spcPct val="150000"/>
              </a:lnSpc>
              <a:buNone/>
            </a:pPr>
            <a:r>
              <a:rPr lang="en-US" sz="8000" dirty="0" smtClean="0">
                <a:latin typeface="Times New Roman" pitchFamily="18" charset="0"/>
                <a:cs typeface="Times New Roman" pitchFamily="18" charset="0"/>
              </a:rPr>
              <a:t>Starting coordinates = (X</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 Y</a:t>
            </a:r>
            <a:r>
              <a:rPr lang="en-US" sz="8000" baseline="-25000" dirty="0" smtClean="0">
                <a:latin typeface="Times New Roman" pitchFamily="18" charset="0"/>
                <a:cs typeface="Times New Roman" pitchFamily="18" charset="0"/>
              </a:rPr>
              <a:t>0</a:t>
            </a:r>
            <a:r>
              <a:rPr lang="en-US" sz="8000" dirty="0" smtClean="0">
                <a:latin typeface="Times New Roman" pitchFamily="18" charset="0"/>
                <a:cs typeface="Times New Roman" pitchFamily="18" charset="0"/>
              </a:rPr>
              <a:t>)</a:t>
            </a:r>
          </a:p>
          <a:p>
            <a:pPr fontAlgn="base">
              <a:lnSpc>
                <a:spcPct val="150000"/>
              </a:lnSpc>
              <a:buNone/>
            </a:pPr>
            <a:r>
              <a:rPr lang="en-US" sz="8000" dirty="0" smtClean="0">
                <a:latin typeface="Times New Roman" pitchFamily="18" charset="0"/>
                <a:cs typeface="Times New Roman" pitchFamily="18" charset="0"/>
              </a:rPr>
              <a:t>Ending coordinates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a:t>
            </a:r>
          </a:p>
          <a:p>
            <a:pPr fontAlgn="base">
              <a:lnSpc>
                <a:spcPct val="150000"/>
              </a:lnSpc>
              <a:buNone/>
            </a:pPr>
            <a:r>
              <a:rPr lang="en-US" sz="8000" dirty="0" smtClean="0">
                <a:latin typeface="Times New Roman" pitchFamily="18" charset="0"/>
                <a:cs typeface="Times New Roman" pitchFamily="18" charset="0"/>
              </a:rPr>
              <a:t> The points generation using Mid Point Line Drawing Algorithm involves the following steps-</a:t>
            </a:r>
          </a:p>
          <a:p>
            <a:pPr fontAlgn="base">
              <a:lnSpc>
                <a:spcPct val="150000"/>
              </a:lnSpc>
              <a:buNone/>
            </a:pPr>
            <a:r>
              <a:rPr lang="en-US" sz="8000" dirty="0" smtClean="0">
                <a:latin typeface="Times New Roman" pitchFamily="18" charset="0"/>
                <a:cs typeface="Times New Roman" pitchFamily="18" charset="0"/>
              </a:rPr>
              <a:t> </a:t>
            </a:r>
            <a:r>
              <a:rPr lang="en-US" sz="8000" b="1" u="sng" dirty="0" smtClean="0">
                <a:latin typeface="Times New Roman" pitchFamily="18" charset="0"/>
                <a:cs typeface="Times New Roman" pitchFamily="18" charset="0"/>
              </a:rPr>
              <a:t>Step-01:</a:t>
            </a:r>
            <a:endParaRPr lang="en-US" sz="8000" b="1" dirty="0" smtClean="0">
              <a:latin typeface="Times New Roman" pitchFamily="18" charset="0"/>
              <a:cs typeface="Times New Roman" pitchFamily="18" charset="0"/>
            </a:endParaRPr>
          </a:p>
          <a:p>
            <a:pPr fontAlgn="base">
              <a:lnSpc>
                <a:spcPct val="150000"/>
              </a:lnSpc>
              <a:buNone/>
            </a:pPr>
            <a:r>
              <a:rPr lang="en-US" sz="8000" dirty="0" smtClean="0">
                <a:latin typeface="Times New Roman" pitchFamily="18" charset="0"/>
                <a:cs typeface="Times New Roman" pitchFamily="18" charset="0"/>
              </a:rPr>
              <a:t> Calculate ΔX and ΔY from the given input.</a:t>
            </a:r>
          </a:p>
          <a:p>
            <a:pPr fontAlgn="base">
              <a:lnSpc>
                <a:spcPct val="150000"/>
              </a:lnSpc>
              <a:buNone/>
            </a:pPr>
            <a:r>
              <a:rPr lang="en-US" sz="8000" dirty="0" smtClean="0">
                <a:latin typeface="Times New Roman" pitchFamily="18" charset="0"/>
                <a:cs typeface="Times New Roman" pitchFamily="18" charset="0"/>
              </a:rPr>
              <a:t>These parameters are calculated as-</a:t>
            </a:r>
          </a:p>
          <a:p>
            <a:pPr fontAlgn="base">
              <a:lnSpc>
                <a:spcPct val="150000"/>
              </a:lnSpc>
              <a:buNone/>
            </a:pPr>
            <a:r>
              <a:rPr lang="en-US" sz="8000" dirty="0" smtClean="0">
                <a:latin typeface="Times New Roman" pitchFamily="18" charset="0"/>
                <a:cs typeface="Times New Roman" pitchFamily="18" charset="0"/>
              </a:rPr>
              <a:t>ΔX = </a:t>
            </a:r>
            <a:r>
              <a:rPr lang="en-US" sz="8000" dirty="0" err="1" smtClean="0">
                <a:latin typeface="Times New Roman" pitchFamily="18" charset="0"/>
                <a:cs typeface="Times New Roman" pitchFamily="18" charset="0"/>
              </a:rPr>
              <a:t>X</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X</a:t>
            </a:r>
            <a:r>
              <a:rPr lang="en-US" sz="8000" baseline="-25000" dirty="0" smtClean="0">
                <a:latin typeface="Times New Roman" pitchFamily="18" charset="0"/>
                <a:cs typeface="Times New Roman" pitchFamily="18" charset="0"/>
              </a:rPr>
              <a:t>0</a:t>
            </a:r>
            <a:endParaRPr lang="en-US" sz="8000" dirty="0" smtClean="0">
              <a:latin typeface="Times New Roman" pitchFamily="18" charset="0"/>
              <a:cs typeface="Times New Roman" pitchFamily="18" charset="0"/>
            </a:endParaRPr>
          </a:p>
          <a:p>
            <a:pPr fontAlgn="base">
              <a:lnSpc>
                <a:spcPct val="150000"/>
              </a:lnSpc>
              <a:buNone/>
            </a:pPr>
            <a:r>
              <a:rPr lang="en-US" sz="8000" dirty="0" smtClean="0">
                <a:latin typeface="Times New Roman" pitchFamily="18" charset="0"/>
                <a:cs typeface="Times New Roman" pitchFamily="18" charset="0"/>
              </a:rPr>
              <a:t>ΔY =</a:t>
            </a:r>
            <a:r>
              <a:rPr lang="en-US" sz="8000" dirty="0" err="1" smtClean="0">
                <a:latin typeface="Times New Roman" pitchFamily="18" charset="0"/>
                <a:cs typeface="Times New Roman" pitchFamily="18" charset="0"/>
              </a:rPr>
              <a:t>Y</a:t>
            </a:r>
            <a:r>
              <a:rPr lang="en-US" sz="8000" baseline="-25000" dirty="0" err="1" smtClean="0">
                <a:latin typeface="Times New Roman" pitchFamily="18" charset="0"/>
                <a:cs typeface="Times New Roman" pitchFamily="18" charset="0"/>
              </a:rPr>
              <a:t>n</a:t>
            </a:r>
            <a:r>
              <a:rPr lang="en-US" sz="8000" dirty="0" smtClean="0">
                <a:latin typeface="Times New Roman" pitchFamily="18" charset="0"/>
                <a:cs typeface="Times New Roman" pitchFamily="18" charset="0"/>
              </a:rPr>
              <a:t> – Y</a:t>
            </a:r>
            <a:r>
              <a:rPr lang="en-US" sz="8000" baseline="-25000" dirty="0" smtClean="0">
                <a:latin typeface="Times New Roman" pitchFamily="18" charset="0"/>
                <a:cs typeface="Times New Roman" pitchFamily="18" charset="0"/>
              </a:rPr>
              <a:t>0</a:t>
            </a:r>
            <a:endParaRPr lang="en-US" sz="8000" dirty="0" smtClean="0">
              <a:latin typeface="Times New Roman" pitchFamily="18" charset="0"/>
              <a:cs typeface="Times New Roman" pitchFamily="18" charset="0"/>
            </a:endParaRPr>
          </a:p>
          <a:p>
            <a:pPr algn="just" fontAlgn="base">
              <a:buNone/>
            </a:pPr>
            <a:endParaRPr lang="en-US" sz="8000" dirty="0" smtClean="0">
              <a:latin typeface="Times New Roman" pitchFamily="18" charset="0"/>
              <a:cs typeface="Times New Roman" pitchFamily="18" charset="0"/>
            </a:endParaRP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lstStyle/>
          <a:p>
            <a:pPr fontAlgn="base">
              <a:lnSpc>
                <a:spcPct val="150000"/>
              </a:lnSpc>
              <a:buNone/>
            </a:pPr>
            <a:r>
              <a:rPr lang="en-US" sz="2000" b="1" u="sng" dirty="0" smtClean="0">
                <a:latin typeface="Times New Roman" pitchFamily="18" charset="0"/>
                <a:cs typeface="Times New Roman" pitchFamily="18" charset="0"/>
              </a:rPr>
              <a:t>Step-02:</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Calculate the value of initial decision parameter and ΔD.</a:t>
            </a:r>
          </a:p>
          <a:p>
            <a:pPr fontAlgn="base">
              <a:lnSpc>
                <a:spcPct val="150000"/>
              </a:lnSpc>
              <a:buNone/>
            </a:pPr>
            <a:r>
              <a:rPr lang="en-US" sz="2000" dirty="0" smtClean="0">
                <a:latin typeface="Times New Roman" pitchFamily="18" charset="0"/>
                <a:cs typeface="Times New Roman" pitchFamily="18" charset="0"/>
              </a:rPr>
              <a:t>These parameters are calculated as-</a:t>
            </a:r>
          </a:p>
          <a:p>
            <a:pPr fontAlgn="base">
              <a:lnSpc>
                <a:spcPct val="150000"/>
              </a:lnSpc>
            </a:pPr>
            <a:r>
              <a:rPr lang="en-US" sz="2000" dirty="0" err="1" smtClean="0">
                <a:solidFill>
                  <a:srgbClr val="FF0000"/>
                </a:solidFill>
                <a:latin typeface="Times New Roman" pitchFamily="18" charset="0"/>
                <a:cs typeface="Times New Roman" pitchFamily="18" charset="0"/>
              </a:rPr>
              <a:t>D</a:t>
            </a:r>
            <a:r>
              <a:rPr lang="en-US" sz="2000" baseline="-25000" dirty="0" err="1" smtClean="0">
                <a:solidFill>
                  <a:srgbClr val="FF0000"/>
                </a:solidFill>
                <a:latin typeface="Times New Roman" pitchFamily="18" charset="0"/>
                <a:cs typeface="Times New Roman" pitchFamily="18" charset="0"/>
              </a:rPr>
              <a:t>initial</a:t>
            </a:r>
            <a:r>
              <a:rPr lang="en-US" sz="2000" dirty="0" smtClean="0">
                <a:solidFill>
                  <a:srgbClr val="FF0000"/>
                </a:solidFill>
                <a:latin typeface="Times New Roman" pitchFamily="18" charset="0"/>
                <a:cs typeface="Times New Roman" pitchFamily="18" charset="0"/>
              </a:rPr>
              <a:t> = 2</a:t>
            </a:r>
            <a:r>
              <a:rPr lang="el-GR" sz="2000" dirty="0" smtClean="0">
                <a:solidFill>
                  <a:srgbClr val="FF0000"/>
                </a:solidFill>
                <a:latin typeface="Times New Roman" pitchFamily="18" charset="0"/>
                <a:cs typeface="Times New Roman" pitchFamily="18" charset="0"/>
              </a:rPr>
              <a:t>Δ</a:t>
            </a:r>
            <a:r>
              <a:rPr lang="en-US" sz="2000" dirty="0" smtClean="0">
                <a:solidFill>
                  <a:srgbClr val="FF0000"/>
                </a:solidFill>
                <a:latin typeface="Times New Roman" pitchFamily="18" charset="0"/>
                <a:cs typeface="Times New Roman" pitchFamily="18" charset="0"/>
              </a:rPr>
              <a:t>Y – </a:t>
            </a:r>
            <a:r>
              <a:rPr lang="el-GR" sz="2000" dirty="0" smtClean="0">
                <a:solidFill>
                  <a:srgbClr val="FF0000"/>
                </a:solidFill>
                <a:latin typeface="Times New Roman" pitchFamily="18" charset="0"/>
                <a:cs typeface="Times New Roman" pitchFamily="18" charset="0"/>
              </a:rPr>
              <a:t>Δ</a:t>
            </a:r>
            <a:r>
              <a:rPr lang="en-US" sz="2000" dirty="0" smtClean="0">
                <a:solidFill>
                  <a:srgbClr val="FF0000"/>
                </a:solidFill>
                <a:latin typeface="Times New Roman" pitchFamily="18" charset="0"/>
                <a:cs typeface="Times New Roman" pitchFamily="18" charset="0"/>
              </a:rPr>
              <a:t>X</a:t>
            </a:r>
          </a:p>
          <a:p>
            <a:pPr fontAlgn="base">
              <a:lnSpc>
                <a:spcPct val="150000"/>
              </a:lnSpc>
            </a:pPr>
            <a:r>
              <a:rPr lang="el-GR" sz="2000" dirty="0" smtClean="0">
                <a:solidFill>
                  <a:srgbClr val="FF0000"/>
                </a:solidFill>
                <a:latin typeface="Times New Roman" pitchFamily="18" charset="0"/>
                <a:cs typeface="Times New Roman" pitchFamily="18" charset="0"/>
              </a:rPr>
              <a:t>Δ</a:t>
            </a:r>
            <a:r>
              <a:rPr lang="en-US" sz="2000" dirty="0" smtClean="0">
                <a:solidFill>
                  <a:srgbClr val="FF0000"/>
                </a:solidFill>
                <a:latin typeface="Times New Roman" pitchFamily="18" charset="0"/>
                <a:cs typeface="Times New Roman" pitchFamily="18" charset="0"/>
              </a:rPr>
              <a:t>D = 2(</a:t>
            </a:r>
            <a:r>
              <a:rPr lang="el-GR" sz="2000" dirty="0" smtClean="0">
                <a:solidFill>
                  <a:srgbClr val="FF0000"/>
                </a:solidFill>
                <a:latin typeface="Times New Roman" pitchFamily="18" charset="0"/>
                <a:cs typeface="Times New Roman" pitchFamily="18" charset="0"/>
              </a:rPr>
              <a:t>Δ</a:t>
            </a:r>
            <a:r>
              <a:rPr lang="en-US" sz="2000" dirty="0" smtClean="0">
                <a:solidFill>
                  <a:srgbClr val="FF0000"/>
                </a:solidFill>
                <a:latin typeface="Times New Roman" pitchFamily="18" charset="0"/>
                <a:cs typeface="Times New Roman" pitchFamily="18" charset="0"/>
              </a:rPr>
              <a:t>Y – </a:t>
            </a:r>
            <a:r>
              <a:rPr lang="el-GR" sz="2000" dirty="0" smtClean="0">
                <a:solidFill>
                  <a:srgbClr val="FF0000"/>
                </a:solidFill>
                <a:latin typeface="Times New Roman" pitchFamily="18" charset="0"/>
                <a:cs typeface="Times New Roman" pitchFamily="18" charset="0"/>
              </a:rPr>
              <a:t>Δ</a:t>
            </a:r>
            <a:r>
              <a:rPr lang="en-US" sz="2000" dirty="0" smtClean="0">
                <a:solidFill>
                  <a:srgbClr val="FF0000"/>
                </a:solidFill>
                <a:latin typeface="Times New Roman" pitchFamily="18" charset="0"/>
                <a:cs typeface="Times New Roman" pitchFamily="18" charset="0"/>
              </a:rPr>
              <a:t>X)</a:t>
            </a:r>
          </a:p>
          <a:p>
            <a:pPr fontAlgn="base">
              <a:lnSpc>
                <a:spcPct val="15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The decision whether to increment X or Y coordinate depends upon the flowing values of </a:t>
            </a: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a:t>
            </a:r>
          </a:p>
          <a:p>
            <a:pPr fontAlgn="base">
              <a:lnSpc>
                <a:spcPct val="150000"/>
              </a:lnSpc>
              <a:buNone/>
            </a:pPr>
            <a:r>
              <a:rPr lang="en-US" sz="2000" dirty="0" smtClean="0">
                <a:latin typeface="Times New Roman" pitchFamily="18" charset="0"/>
                <a:cs typeface="Times New Roman" pitchFamily="18" charset="0"/>
              </a:rPr>
              <a:t>Follow the below two cases-</a:t>
            </a:r>
          </a:p>
          <a:p>
            <a:pPr fontAlgn="base">
              <a:buNone/>
            </a:pPr>
            <a:endParaRPr lang="en-US" sz="2000" dirty="0" smtClean="0">
              <a:latin typeface="Times New Roman" pitchFamily="18" charset="0"/>
              <a:cs typeface="Times New Roman" pitchFamily="18" charset="0"/>
            </a:endParaRP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55576" y="2780976"/>
            <a:ext cx="2016000" cy="432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55576" y="1340768"/>
            <a:ext cx="2268000" cy="432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74848" y="1279301"/>
            <a:ext cx="8229600" cy="4525963"/>
          </a:xfrm>
        </p:spPr>
        <p:txBody>
          <a:bodyPr>
            <a:noAutofit/>
          </a:bodyPr>
          <a:lstStyle/>
          <a:p>
            <a:pPr algn="just">
              <a:lnSpc>
                <a:spcPct val="150000"/>
              </a:lnSpc>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Computer graphics </a:t>
            </a:r>
            <a:r>
              <a:rPr lang="en-US" sz="2000" dirty="0" smtClean="0">
                <a:latin typeface="Times New Roman" pitchFamily="18" charset="0"/>
                <a:cs typeface="Times New Roman" pitchFamily="18" charset="0"/>
              </a:rPr>
              <a:t>is an art of drawing pictures, lines, charts, etc using computers with the help of programming. Computer graphics is made up of number of pixels. </a:t>
            </a:r>
          </a:p>
          <a:p>
            <a:pPr algn="just">
              <a:lnSpc>
                <a:spcPct val="150000"/>
              </a:lnSpc>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Image processing  </a:t>
            </a:r>
            <a:r>
              <a:rPr lang="en-US" sz="2000" dirty="0" smtClean="0">
                <a:latin typeface="Times New Roman" pitchFamily="18" charset="0"/>
                <a:cs typeface="Times New Roman" pitchFamily="18" charset="0"/>
              </a:rPr>
              <a:t>is a method to perform some operations on an image, in order to get an enhanced image or to extract some useful information from it. </a:t>
            </a:r>
          </a:p>
          <a:p>
            <a:pPr algn="just">
              <a:lnSpc>
                <a:spcPct val="150000"/>
              </a:lnSpc>
              <a:buNone/>
            </a:pPr>
            <a:r>
              <a:rPr lang="en-US" sz="2000" b="1" dirty="0" smtClean="0">
                <a:latin typeface="Times New Roman" pitchFamily="18" charset="0"/>
                <a:cs typeface="Times New Roman" pitchFamily="18" charset="0"/>
              </a:rPr>
              <a:t>Definition of Computer Graphics:</a:t>
            </a:r>
          </a:p>
          <a:p>
            <a:pPr algn="just">
              <a:lnSpc>
                <a:spcPct val="150000"/>
              </a:lnSpc>
              <a:buNone/>
            </a:pPr>
            <a:r>
              <a:rPr lang="en-US" sz="2000" dirty="0" smtClean="0">
                <a:latin typeface="Times New Roman" pitchFamily="18" charset="0"/>
                <a:cs typeface="Times New Roman" pitchFamily="18" charset="0"/>
              </a:rPr>
              <a:t>	It is the use of computers to create and manipulate pictures on a display device. It comprises of software techniques to create, store, modify, represents pictures.</a:t>
            </a:r>
            <a:endParaRPr lang="en-US" sz="2000" dirty="0">
              <a:latin typeface="Times New Roman" pitchFamily="18" charset="0"/>
              <a:cs typeface="Times New Roman" pitchFamily="18" charset="0"/>
            </a:endParaRPr>
          </a:p>
        </p:txBody>
      </p:sp>
      <p:sp>
        <p:nvSpPr>
          <p:cNvPr id="7" name="Title 6"/>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INTRODUCTION</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4653136"/>
            <a:ext cx="8229600" cy="2088232"/>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Step-04:</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Keep repeating Step-03 until the end point is reached.</a:t>
            </a:r>
          </a:p>
          <a:p>
            <a:pPr fontAlgn="base">
              <a:lnSpc>
                <a:spcPct val="150000"/>
              </a:lnSpc>
              <a:buNone/>
            </a:pPr>
            <a:r>
              <a:rPr lang="en-US" sz="2000" dirty="0" smtClean="0">
                <a:latin typeface="Times New Roman" pitchFamily="18" charset="0"/>
                <a:cs typeface="Times New Roman" pitchFamily="18" charset="0"/>
              </a:rPr>
              <a:t>For each </a:t>
            </a: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new</a:t>
            </a:r>
            <a:r>
              <a:rPr lang="en-US" sz="2000" dirty="0" smtClean="0">
                <a:latin typeface="Times New Roman" pitchFamily="18" charset="0"/>
                <a:cs typeface="Times New Roman" pitchFamily="18" charset="0"/>
              </a:rPr>
              <a:t> value, follow the above cases to find the next coordinates.</a:t>
            </a:r>
          </a:p>
          <a:p>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39266" name="Picture 2" descr="https://www.gatevidyalay.com/wp-content/uploads/2019/06/Mid-Point-Line-Drawing-Algorithm-in-Computer-Graphics-1.png"/>
          <p:cNvPicPr>
            <a:picLocks noChangeAspect="1" noChangeArrowheads="1"/>
          </p:cNvPicPr>
          <p:nvPr/>
        </p:nvPicPr>
        <p:blipFill>
          <a:blip r:embed="rId2" cstate="print"/>
          <a:srcRect/>
          <a:stretch>
            <a:fillRect/>
          </a:stretch>
        </p:blipFill>
        <p:spPr bwMode="auto">
          <a:xfrm>
            <a:off x="323528" y="1052736"/>
            <a:ext cx="7056784" cy="3888432"/>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62500" lnSpcReduction="20000"/>
          </a:bodyPr>
          <a:lstStyle/>
          <a:p>
            <a:pPr fontAlgn="base">
              <a:lnSpc>
                <a:spcPct val="170000"/>
              </a:lnSpc>
              <a:buNone/>
            </a:pPr>
            <a:r>
              <a:rPr lang="en-US" b="1" u="sng" dirty="0" smtClean="0">
                <a:latin typeface="Times New Roman" pitchFamily="18" charset="0"/>
                <a:cs typeface="Times New Roman" pitchFamily="18" charset="0"/>
              </a:rPr>
              <a:t>PRACTICE PROBLEMS BASED ON MID POINT LINE DRAWING ALGORITHM-</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Problem-01:</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a:t>
            </a:r>
            <a:r>
              <a:rPr lang="en-US" b="1" dirty="0" smtClean="0">
                <a:solidFill>
                  <a:srgbClr val="006600"/>
                </a:solidFill>
                <a:latin typeface="Times New Roman" pitchFamily="18" charset="0"/>
                <a:cs typeface="Times New Roman" pitchFamily="18" charset="0"/>
              </a:rPr>
              <a:t>Calculate the points between the starting coordinates (20, 10) and ending coordinates (30, 18).</a:t>
            </a:r>
          </a:p>
          <a:p>
            <a:pPr fontAlgn="base">
              <a:lnSpc>
                <a:spcPct val="170000"/>
              </a:lnSpc>
              <a:buNone/>
            </a:pPr>
            <a:r>
              <a:rPr lang="en-US" dirty="0" smtClean="0">
                <a:latin typeface="Times New Roman" pitchFamily="18" charset="0"/>
                <a:cs typeface="Times New Roman" pitchFamily="18" charset="0"/>
              </a:rPr>
              <a:t> </a:t>
            </a:r>
            <a:r>
              <a:rPr lang="en-US" b="1" u="sng" dirty="0" smtClean="0">
                <a:latin typeface="Times New Roman" pitchFamily="18" charset="0"/>
                <a:cs typeface="Times New Roman" pitchFamily="18" charset="0"/>
              </a:rPr>
              <a:t>Solution-</a:t>
            </a:r>
            <a:endParaRPr lang="en-US" b="1" dirty="0" smtClean="0">
              <a:latin typeface="Times New Roman" pitchFamily="18" charset="0"/>
              <a:cs typeface="Times New Roman" pitchFamily="18" charset="0"/>
            </a:endParaRPr>
          </a:p>
          <a:p>
            <a:pPr fontAlgn="base">
              <a:lnSpc>
                <a:spcPct val="170000"/>
              </a:lnSpc>
              <a:buNone/>
            </a:pPr>
            <a:r>
              <a:rPr lang="en-US" dirty="0" smtClean="0">
                <a:latin typeface="Times New Roman" pitchFamily="18" charset="0"/>
                <a:cs typeface="Times New Roman" pitchFamily="18" charset="0"/>
              </a:rPr>
              <a:t> Given-</a:t>
            </a:r>
          </a:p>
          <a:p>
            <a:pPr fontAlgn="base">
              <a:lnSpc>
                <a:spcPct val="170000"/>
              </a:lnSpc>
              <a:buNone/>
            </a:pPr>
            <a:r>
              <a:rPr lang="en-US" dirty="0" smtClean="0">
                <a:latin typeface="Times New Roman" pitchFamily="18" charset="0"/>
                <a:cs typeface="Times New Roman" pitchFamily="18" charset="0"/>
              </a:rPr>
              <a:t>Starting coordinates = (X</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Y</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(20, 10)</a:t>
            </a:r>
          </a:p>
          <a:p>
            <a:pPr fontAlgn="base">
              <a:lnSpc>
                <a:spcPct val="170000"/>
              </a:lnSpc>
              <a:buNone/>
            </a:pPr>
            <a:r>
              <a:rPr lang="en-US" dirty="0" smtClean="0">
                <a:latin typeface="Times New Roman" pitchFamily="18" charset="0"/>
                <a:cs typeface="Times New Roman" pitchFamily="18" charset="0"/>
              </a:rPr>
              <a:t>Ending coordinates = (</a:t>
            </a:r>
            <a:r>
              <a:rPr lang="en-US" dirty="0" err="1" smtClean="0">
                <a:latin typeface="Times New Roman" pitchFamily="18" charset="0"/>
                <a:cs typeface="Times New Roman" pitchFamily="18" charset="0"/>
              </a:rPr>
              <a:t>X</a:t>
            </a:r>
            <a:r>
              <a:rPr lang="en-US" baseline="-25000" dirty="0" err="1"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t>
            </a:r>
            <a:r>
              <a:rPr lang="en-US" baseline="-25000" dirty="0" err="1" smtClean="0">
                <a:latin typeface="Times New Roman" pitchFamily="18" charset="0"/>
                <a:cs typeface="Times New Roman" pitchFamily="18" charset="0"/>
              </a:rPr>
              <a:t>n</a:t>
            </a:r>
            <a:r>
              <a:rPr lang="en-US" dirty="0" smtClean="0">
                <a:latin typeface="Times New Roman" pitchFamily="18" charset="0"/>
                <a:cs typeface="Times New Roman" pitchFamily="18" charset="0"/>
              </a:rPr>
              <a:t>) = (30, 18)</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Step-01:</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Calculate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X and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Y from the given input.</a:t>
            </a:r>
          </a:p>
          <a:p>
            <a:pPr fontAlgn="base">
              <a:lnSpc>
                <a:spcPct val="150000"/>
              </a:lnSpc>
              <a:buNone/>
            </a:pP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X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30 – 20 = 10</a:t>
            </a:r>
          </a:p>
          <a:p>
            <a:pPr fontAlgn="base">
              <a:lnSpc>
                <a:spcPct val="150000"/>
              </a:lnSpc>
              <a:buNone/>
            </a:pP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Y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18 – 10 = 8</a:t>
            </a:r>
          </a:p>
          <a:p>
            <a:pPr fontAlgn="base">
              <a:lnSpc>
                <a:spcPct val="150000"/>
              </a:lnSpc>
              <a:buNone/>
            </a:pPr>
            <a:r>
              <a:rPr lang="en-US" sz="2000" dirty="0" smtClean="0">
                <a:latin typeface="Times New Roman" pitchFamily="18" charset="0"/>
                <a:cs typeface="Times New Roman" pitchFamily="18" charset="0"/>
              </a:rPr>
              <a:t> </a:t>
            </a:r>
          </a:p>
          <a:p>
            <a:pPr fontAlgn="base">
              <a:lnSpc>
                <a:spcPct val="150000"/>
              </a:lnSpc>
              <a:buNone/>
            </a:pPr>
            <a:r>
              <a:rPr lang="en-US" sz="2000" b="1" u="sng" dirty="0" smtClean="0">
                <a:latin typeface="Times New Roman" pitchFamily="18" charset="0"/>
                <a:cs typeface="Times New Roman" pitchFamily="18" charset="0"/>
              </a:rPr>
              <a:t>Step-02:</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Calculate </a:t>
            </a: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 and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D as-</a:t>
            </a:r>
          </a:p>
          <a:p>
            <a:pPr fontAlgn="base">
              <a:lnSpc>
                <a:spcPct val="150000"/>
              </a:lnSpc>
              <a:buNone/>
            </a:pP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 = 2</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Y –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X = 2 x 8 – 10 = 6</a:t>
            </a:r>
          </a:p>
          <a:p>
            <a:pPr fontAlgn="base">
              <a:lnSpc>
                <a:spcPct val="150000"/>
              </a:lnSpc>
              <a:buNone/>
            </a:pP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D = 2(</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Y –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X) = 2 x (8 – 10) = -4</a:t>
            </a:r>
          </a:p>
          <a:p>
            <a:pPr>
              <a:lnSpc>
                <a:spcPct val="150000"/>
              </a:lnSpc>
            </a:pPr>
            <a:endParaRPr lang="en-US" sz="2000"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7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70000"/>
              </a:lnSpc>
              <a:buNone/>
            </a:pPr>
            <a:r>
              <a:rPr lang="en-US" sz="2000" dirty="0" smtClean="0">
                <a:latin typeface="Times New Roman" pitchFamily="18" charset="0"/>
                <a:cs typeface="Times New Roman" pitchFamily="18" charset="0"/>
              </a:rPr>
              <a:t> As </a:t>
            </a: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 &gt;= 0, so case-02 is satisfied.</a:t>
            </a:r>
          </a:p>
          <a:p>
            <a:pPr fontAlgn="base">
              <a:lnSpc>
                <a:spcPct val="170000"/>
              </a:lnSpc>
              <a:buNone/>
            </a:pPr>
            <a:r>
              <a:rPr lang="en-US" sz="2000" dirty="0" smtClean="0">
                <a:latin typeface="Times New Roman" pitchFamily="18" charset="0"/>
                <a:cs typeface="Times New Roman" pitchFamily="18" charset="0"/>
              </a:rPr>
              <a:t> Thus,</a:t>
            </a:r>
          </a:p>
          <a:p>
            <a:pPr fontAlgn="base">
              <a:lnSpc>
                <a:spcPct val="170000"/>
              </a:lnSpc>
              <a:buNone/>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20 + 1 = 21</a:t>
            </a:r>
          </a:p>
          <a:p>
            <a:pPr fontAlgn="base">
              <a:lnSpc>
                <a:spcPct val="170000"/>
              </a:lnSpc>
              <a:buNone/>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10 + 1 = 11</a:t>
            </a:r>
          </a:p>
          <a:p>
            <a:pPr fontAlgn="base">
              <a:lnSpc>
                <a:spcPct val="170000"/>
              </a:lnSpc>
              <a:buNone/>
            </a:pP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new</a:t>
            </a:r>
            <a:r>
              <a:rPr lang="en-US" sz="2000" baseline="-25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 + ΔD = 6 + (-4) = 2</a:t>
            </a:r>
          </a:p>
          <a:p>
            <a:pPr fontAlgn="base">
              <a:buNone/>
            </a:pPr>
            <a:endParaRPr lang="en-US" dirty="0" smtClean="0"/>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4525963"/>
          </a:xfrm>
        </p:spPr>
        <p:txBody>
          <a:bodyPr>
            <a:normAutofit/>
          </a:bodyPr>
          <a:lstStyle/>
          <a:p>
            <a:pPr>
              <a:buNone/>
            </a:pPr>
            <a:r>
              <a:rPr lang="en-US" sz="2000" dirty="0" smtClean="0">
                <a:latin typeface="Times New Roman" pitchFamily="18" charset="0"/>
                <a:cs typeface="Times New Roman" pitchFamily="18" charset="0"/>
              </a:rPr>
              <a:t>Similarly, Step-03 is executed until the end point is reached.</a:t>
            </a:r>
            <a:endParaRPr lang="en-US" sz="2000" dirty="0">
              <a:latin typeface="Times New Roman" pitchFamily="18" charset="0"/>
              <a:cs typeface="Times New Roman" pitchFamily="18" charset="0"/>
            </a:endParaRPr>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35169" name="Picture 1"/>
          <p:cNvPicPr>
            <a:picLocks noChangeAspect="1" noChangeArrowheads="1"/>
          </p:cNvPicPr>
          <p:nvPr/>
        </p:nvPicPr>
        <p:blipFill>
          <a:blip r:embed="rId2" cstate="print"/>
          <a:srcRect/>
          <a:stretch>
            <a:fillRect/>
          </a:stretch>
        </p:blipFill>
        <p:spPr bwMode="auto">
          <a:xfrm>
            <a:off x="2771795" y="1484783"/>
            <a:ext cx="3813494" cy="504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34146" name="Picture 2" descr="https://www.gatevidyalay.com/wp-content/uploads/2019/06/Mid-Point-Line-Drawing-Algorithm-Problem-01-Graph.png"/>
          <p:cNvPicPr>
            <a:picLocks noChangeAspect="1" noChangeArrowheads="1"/>
          </p:cNvPicPr>
          <p:nvPr/>
        </p:nvPicPr>
        <p:blipFill>
          <a:blip r:embed="rId2" cstate="print"/>
          <a:srcRect/>
          <a:stretch>
            <a:fillRect/>
          </a:stretch>
        </p:blipFill>
        <p:spPr bwMode="auto">
          <a:xfrm>
            <a:off x="1403648" y="1053336"/>
            <a:ext cx="6146429" cy="54000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328592"/>
          </a:xfrm>
        </p:spPr>
        <p:txBody>
          <a:bodyPr>
            <a:normAutofit fontScale="92500" lnSpcReduction="10000"/>
          </a:bodyPr>
          <a:lstStyle/>
          <a:p>
            <a:pPr fontAlgn="base">
              <a:lnSpc>
                <a:spcPct val="150000"/>
              </a:lnSpc>
              <a:buNone/>
            </a:pPr>
            <a:r>
              <a:rPr lang="en-US" sz="2000" b="1" u="sng" dirty="0" smtClean="0">
                <a:latin typeface="Times New Roman" pitchFamily="18" charset="0"/>
                <a:cs typeface="Times New Roman" pitchFamily="18" charset="0"/>
              </a:rPr>
              <a:t>Problem-02:</a:t>
            </a:r>
            <a:endParaRPr lang="en-US" sz="2000" b="1" dirty="0" smtClean="0">
              <a:latin typeface="Times New Roman" pitchFamily="18" charset="0"/>
              <a:cs typeface="Times New Roman" pitchFamily="18" charset="0"/>
            </a:endParaRPr>
          </a:p>
          <a:p>
            <a:pPr algn="just" fontAlgn="base">
              <a:lnSpc>
                <a:spcPct val="150000"/>
              </a:lnSpc>
              <a:buNone/>
            </a:pPr>
            <a:r>
              <a:rPr lang="en-US" sz="2000" dirty="0" smtClean="0">
                <a:latin typeface="Times New Roman" pitchFamily="18" charset="0"/>
                <a:cs typeface="Times New Roman" pitchFamily="18" charset="0"/>
              </a:rPr>
              <a:t> </a:t>
            </a:r>
            <a:r>
              <a:rPr lang="en-US" sz="2000" b="1" dirty="0" smtClean="0">
                <a:solidFill>
                  <a:srgbClr val="006600"/>
                </a:solidFill>
                <a:latin typeface="Times New Roman" pitchFamily="18" charset="0"/>
                <a:cs typeface="Times New Roman" pitchFamily="18" charset="0"/>
              </a:rPr>
              <a:t>Calculate the points between the starting coordinates (5, 9) and ending coordinates (12, 16).</a:t>
            </a:r>
          </a:p>
          <a:p>
            <a:pPr fontAlgn="base">
              <a:lnSpc>
                <a:spcPct val="150000"/>
              </a:lnSpc>
              <a:buNone/>
            </a:pPr>
            <a:r>
              <a:rPr lang="en-US" sz="2000"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Solution-</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Given-</a:t>
            </a:r>
          </a:p>
          <a:p>
            <a:pPr fontAlgn="base">
              <a:lnSpc>
                <a:spcPct val="150000"/>
              </a:lnSpc>
              <a:buNone/>
            </a:pPr>
            <a:r>
              <a:rPr lang="en-US" sz="2000" dirty="0" smtClean="0">
                <a:latin typeface="Times New Roman" pitchFamily="18" charset="0"/>
                <a:cs typeface="Times New Roman" pitchFamily="18" charset="0"/>
              </a:rPr>
              <a:t>Starting coordinates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(5, 9)</a:t>
            </a:r>
          </a:p>
          <a:p>
            <a:pPr fontAlgn="base">
              <a:lnSpc>
                <a:spcPct val="150000"/>
              </a:lnSpc>
              <a:buNone/>
            </a:pPr>
            <a:r>
              <a:rPr lang="en-US" sz="2000" dirty="0" smtClean="0">
                <a:latin typeface="Times New Roman" pitchFamily="18" charset="0"/>
                <a:cs typeface="Times New Roman" pitchFamily="18" charset="0"/>
              </a:rPr>
              <a:t>Ending coordinates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 (12, 16)</a:t>
            </a:r>
          </a:p>
          <a:p>
            <a:pPr fontAlgn="base">
              <a:lnSpc>
                <a:spcPct val="160000"/>
              </a:lnSpc>
              <a:buNone/>
            </a:pPr>
            <a:r>
              <a:rPr lang="en-US" sz="2200" b="1" u="sng" dirty="0" smtClean="0">
                <a:latin typeface="Times New Roman" pitchFamily="18" charset="0"/>
                <a:cs typeface="Times New Roman" pitchFamily="18" charset="0"/>
              </a:rPr>
              <a:t>Step-01:</a:t>
            </a:r>
            <a:endParaRPr lang="en-US" sz="2200" b="1" dirty="0" smtClean="0">
              <a:latin typeface="Times New Roman" pitchFamily="18" charset="0"/>
              <a:cs typeface="Times New Roman" pitchFamily="18" charset="0"/>
            </a:endParaRPr>
          </a:p>
          <a:p>
            <a:pPr fontAlgn="base">
              <a:lnSpc>
                <a:spcPct val="160000"/>
              </a:lnSpc>
              <a:buNone/>
            </a:pPr>
            <a:r>
              <a:rPr lang="en-US" sz="2200" dirty="0" smtClean="0">
                <a:latin typeface="Times New Roman" pitchFamily="18" charset="0"/>
                <a:cs typeface="Times New Roman" pitchFamily="18" charset="0"/>
              </a:rPr>
              <a:t> Calculate ΔX and ΔY from the given input.</a:t>
            </a:r>
          </a:p>
          <a:p>
            <a:pPr fontAlgn="base">
              <a:lnSpc>
                <a:spcPct val="160000"/>
              </a:lnSpc>
              <a:buNone/>
            </a:pPr>
            <a:r>
              <a:rPr lang="en-US" sz="2200" dirty="0" smtClean="0">
                <a:latin typeface="Times New Roman" pitchFamily="18" charset="0"/>
                <a:cs typeface="Times New Roman" pitchFamily="18" charset="0"/>
              </a:rPr>
              <a:t>ΔX = </a:t>
            </a:r>
            <a:r>
              <a:rPr lang="en-US" sz="2200" dirty="0" err="1" smtClean="0">
                <a:latin typeface="Times New Roman" pitchFamily="18" charset="0"/>
                <a:cs typeface="Times New Roman" pitchFamily="18" charset="0"/>
              </a:rPr>
              <a:t>X</a:t>
            </a:r>
            <a:r>
              <a:rPr lang="en-US" sz="2200" baseline="-25000" dirty="0" err="1" smtClean="0">
                <a:latin typeface="Times New Roman" pitchFamily="18" charset="0"/>
                <a:cs typeface="Times New Roman" pitchFamily="18" charset="0"/>
              </a:rPr>
              <a:t>n</a:t>
            </a:r>
            <a:r>
              <a:rPr lang="en-US" sz="2200" dirty="0" smtClean="0">
                <a:latin typeface="Times New Roman" pitchFamily="18" charset="0"/>
                <a:cs typeface="Times New Roman" pitchFamily="18" charset="0"/>
              </a:rPr>
              <a:t> – X</a:t>
            </a:r>
            <a:r>
              <a:rPr lang="en-US" sz="2200" baseline="-25000" dirty="0" smtClean="0">
                <a:latin typeface="Times New Roman" pitchFamily="18" charset="0"/>
                <a:cs typeface="Times New Roman" pitchFamily="18" charset="0"/>
              </a:rPr>
              <a:t>0</a:t>
            </a:r>
            <a:r>
              <a:rPr lang="en-US" sz="2200" dirty="0" smtClean="0">
                <a:latin typeface="Times New Roman" pitchFamily="18" charset="0"/>
                <a:cs typeface="Times New Roman" pitchFamily="18" charset="0"/>
              </a:rPr>
              <a:t> = 12 – 5 = 7</a:t>
            </a:r>
          </a:p>
          <a:p>
            <a:pPr fontAlgn="base">
              <a:lnSpc>
                <a:spcPct val="160000"/>
              </a:lnSpc>
              <a:buNone/>
            </a:pPr>
            <a:r>
              <a:rPr lang="en-US" sz="2200" dirty="0" smtClean="0">
                <a:latin typeface="Times New Roman" pitchFamily="18" charset="0"/>
                <a:cs typeface="Times New Roman" pitchFamily="18" charset="0"/>
              </a:rPr>
              <a:t>ΔY =</a:t>
            </a:r>
            <a:r>
              <a:rPr lang="en-US" sz="2200" dirty="0" err="1" smtClean="0">
                <a:latin typeface="Times New Roman" pitchFamily="18" charset="0"/>
                <a:cs typeface="Times New Roman" pitchFamily="18" charset="0"/>
              </a:rPr>
              <a:t>Y</a:t>
            </a:r>
            <a:r>
              <a:rPr lang="en-US" sz="2200" baseline="-25000" dirty="0" err="1" smtClean="0">
                <a:latin typeface="Times New Roman" pitchFamily="18" charset="0"/>
                <a:cs typeface="Times New Roman" pitchFamily="18" charset="0"/>
              </a:rPr>
              <a:t>n</a:t>
            </a:r>
            <a:r>
              <a:rPr lang="en-US" sz="2200" dirty="0" smtClean="0">
                <a:latin typeface="Times New Roman" pitchFamily="18" charset="0"/>
                <a:cs typeface="Times New Roman" pitchFamily="18" charset="0"/>
              </a:rPr>
              <a:t> – Y</a:t>
            </a:r>
            <a:r>
              <a:rPr lang="en-US" sz="2200" baseline="-25000" dirty="0" smtClean="0">
                <a:latin typeface="Times New Roman" pitchFamily="18" charset="0"/>
                <a:cs typeface="Times New Roman" pitchFamily="18" charset="0"/>
              </a:rPr>
              <a:t>0</a:t>
            </a:r>
            <a:r>
              <a:rPr lang="en-US" sz="2200" dirty="0" smtClean="0">
                <a:latin typeface="Times New Roman" pitchFamily="18" charset="0"/>
                <a:cs typeface="Times New Roman" pitchFamily="18" charset="0"/>
              </a:rPr>
              <a:t> = 16 – 9 = 7</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77500" lnSpcReduction="20000"/>
          </a:bodyPr>
          <a:lstStyle/>
          <a:p>
            <a:pPr fontAlgn="base">
              <a:lnSpc>
                <a:spcPct val="160000"/>
              </a:lnSpc>
              <a:buNone/>
            </a:pPr>
            <a:r>
              <a:rPr lang="en-US" sz="2600" b="1" u="sng" dirty="0" smtClean="0">
                <a:latin typeface="Times New Roman" pitchFamily="18" charset="0"/>
                <a:cs typeface="Times New Roman" pitchFamily="18" charset="0"/>
              </a:rPr>
              <a:t>Step-02:</a:t>
            </a:r>
            <a:endParaRPr lang="en-US" sz="2600" b="1" dirty="0" smtClean="0">
              <a:latin typeface="Times New Roman" pitchFamily="18" charset="0"/>
              <a:cs typeface="Times New Roman" pitchFamily="18" charset="0"/>
            </a:endParaRPr>
          </a:p>
          <a:p>
            <a:pPr fontAlgn="base">
              <a:lnSpc>
                <a:spcPct val="160000"/>
              </a:lnSpc>
              <a:buNone/>
            </a:pPr>
            <a:r>
              <a:rPr lang="en-US" sz="2600" dirty="0" smtClean="0">
                <a:latin typeface="Times New Roman" pitchFamily="18" charset="0"/>
                <a:cs typeface="Times New Roman" pitchFamily="18" charset="0"/>
              </a:rPr>
              <a:t> Calculate </a:t>
            </a: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initial</a:t>
            </a:r>
            <a:r>
              <a:rPr lang="en-US" sz="2600" dirty="0" smtClean="0">
                <a:latin typeface="Times New Roman" pitchFamily="18" charset="0"/>
                <a:cs typeface="Times New Roman" pitchFamily="18" charset="0"/>
              </a:rPr>
              <a:t> and ΔD as-</a:t>
            </a:r>
          </a:p>
          <a:p>
            <a:pPr fontAlgn="base">
              <a:lnSpc>
                <a:spcPct val="160000"/>
              </a:lnSpc>
              <a:buNone/>
            </a:pP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initial</a:t>
            </a:r>
            <a:r>
              <a:rPr lang="en-US" sz="2600" dirty="0" smtClean="0">
                <a:latin typeface="Times New Roman" pitchFamily="18" charset="0"/>
                <a:cs typeface="Times New Roman" pitchFamily="18" charset="0"/>
              </a:rPr>
              <a:t> = 2ΔY – ΔX = 2 x 7 – 7 = 7</a:t>
            </a:r>
          </a:p>
          <a:p>
            <a:pPr fontAlgn="base">
              <a:lnSpc>
                <a:spcPct val="160000"/>
              </a:lnSpc>
              <a:buNone/>
            </a:pPr>
            <a:r>
              <a:rPr lang="en-US" sz="2600" dirty="0" smtClean="0">
                <a:latin typeface="Times New Roman" pitchFamily="18" charset="0"/>
                <a:cs typeface="Times New Roman" pitchFamily="18" charset="0"/>
              </a:rPr>
              <a:t>ΔD = 2(ΔY – ΔX) = 2 x (7 – 7) = 0</a:t>
            </a:r>
          </a:p>
          <a:p>
            <a:pPr fontAlgn="base">
              <a:lnSpc>
                <a:spcPct val="160000"/>
              </a:lnSpc>
              <a:buNone/>
            </a:pPr>
            <a:r>
              <a:rPr lang="en-US" sz="2600" dirty="0" smtClean="0">
                <a:latin typeface="Times New Roman" pitchFamily="18" charset="0"/>
                <a:cs typeface="Times New Roman" pitchFamily="18" charset="0"/>
              </a:rPr>
              <a:t> </a:t>
            </a:r>
            <a:r>
              <a:rPr lang="en-US" sz="2600" b="1" u="sng" dirty="0" smtClean="0">
                <a:latin typeface="Times New Roman" pitchFamily="18" charset="0"/>
                <a:cs typeface="Times New Roman" pitchFamily="18" charset="0"/>
              </a:rPr>
              <a:t>Step-03:</a:t>
            </a:r>
            <a:endParaRPr lang="en-US" sz="2600" b="1" dirty="0" smtClean="0">
              <a:latin typeface="Times New Roman" pitchFamily="18" charset="0"/>
              <a:cs typeface="Times New Roman" pitchFamily="18" charset="0"/>
            </a:endParaRPr>
          </a:p>
          <a:p>
            <a:pPr fontAlgn="base">
              <a:lnSpc>
                <a:spcPct val="160000"/>
              </a:lnSpc>
              <a:buNone/>
            </a:pPr>
            <a:r>
              <a:rPr lang="en-US" sz="2600" dirty="0" smtClean="0">
                <a:latin typeface="Times New Roman" pitchFamily="18" charset="0"/>
                <a:cs typeface="Times New Roman" pitchFamily="18" charset="0"/>
              </a:rPr>
              <a:t> As </a:t>
            </a: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initial</a:t>
            </a:r>
            <a:r>
              <a:rPr lang="en-US" sz="2600" dirty="0" smtClean="0">
                <a:latin typeface="Times New Roman" pitchFamily="18" charset="0"/>
                <a:cs typeface="Times New Roman" pitchFamily="18" charset="0"/>
              </a:rPr>
              <a:t> &gt;= 0, so case-02 is satisfied.</a:t>
            </a:r>
          </a:p>
          <a:p>
            <a:pPr fontAlgn="base">
              <a:lnSpc>
                <a:spcPct val="160000"/>
              </a:lnSpc>
              <a:buNone/>
            </a:pPr>
            <a:r>
              <a:rPr lang="en-US" sz="2600" dirty="0" smtClean="0">
                <a:latin typeface="Times New Roman" pitchFamily="18" charset="0"/>
                <a:cs typeface="Times New Roman" pitchFamily="18" charset="0"/>
              </a:rPr>
              <a:t> Thus,</a:t>
            </a:r>
          </a:p>
          <a:p>
            <a:pPr fontAlgn="base">
              <a:lnSpc>
                <a:spcPct val="160000"/>
              </a:lnSpc>
              <a:buNone/>
            </a:pPr>
            <a:r>
              <a:rPr lang="en-US" sz="2600" dirty="0" smtClean="0">
                <a:latin typeface="Times New Roman" pitchFamily="18" charset="0"/>
                <a:cs typeface="Times New Roman" pitchFamily="18" charset="0"/>
              </a:rPr>
              <a:t>X</a:t>
            </a:r>
            <a:r>
              <a:rPr lang="en-US" sz="2600" baseline="-25000" dirty="0" smtClean="0">
                <a:latin typeface="Times New Roman" pitchFamily="18" charset="0"/>
                <a:cs typeface="Times New Roman" pitchFamily="18" charset="0"/>
              </a:rPr>
              <a:t>k+1</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+ 1 = 5 + 1 = 6</a:t>
            </a:r>
          </a:p>
          <a:p>
            <a:pPr fontAlgn="base">
              <a:lnSpc>
                <a:spcPct val="160000"/>
              </a:lnSpc>
              <a:buNone/>
            </a:pPr>
            <a:r>
              <a:rPr lang="en-US" sz="2600" dirty="0" smtClean="0">
                <a:latin typeface="Times New Roman" pitchFamily="18" charset="0"/>
                <a:cs typeface="Times New Roman" pitchFamily="18" charset="0"/>
              </a:rPr>
              <a:t>Y</a:t>
            </a:r>
            <a:r>
              <a:rPr lang="en-US" sz="2600" baseline="-25000" dirty="0" smtClean="0">
                <a:latin typeface="Times New Roman" pitchFamily="18" charset="0"/>
                <a:cs typeface="Times New Roman" pitchFamily="18" charset="0"/>
              </a:rPr>
              <a:t>k+1</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+ 1 = 9 + 1 = 10</a:t>
            </a:r>
          </a:p>
          <a:p>
            <a:pPr fontAlgn="base">
              <a:lnSpc>
                <a:spcPct val="160000"/>
              </a:lnSpc>
              <a:buNone/>
            </a:pP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new</a:t>
            </a:r>
            <a:r>
              <a:rPr lang="en-US" sz="2600" baseline="-250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initial</a:t>
            </a:r>
            <a:r>
              <a:rPr lang="en-US" sz="2600" dirty="0" smtClean="0">
                <a:latin typeface="Times New Roman" pitchFamily="18" charset="0"/>
                <a:cs typeface="Times New Roman" pitchFamily="18" charset="0"/>
              </a:rPr>
              <a:t> + ΔD = 7 + 0 = 7</a:t>
            </a:r>
          </a:p>
          <a:p>
            <a:pPr>
              <a:lnSpc>
                <a:spcPct val="160000"/>
              </a:lnSpc>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77"/>
            <a:ext cx="8229600" cy="4525963"/>
          </a:xfrm>
        </p:spPr>
        <p:txBody>
          <a:bodyPr>
            <a:normAutofit/>
          </a:bodyPr>
          <a:lstStyle/>
          <a:p>
            <a:pPr>
              <a:buNone/>
            </a:pPr>
            <a:r>
              <a:rPr lang="en-US" sz="2000" dirty="0" smtClean="0">
                <a:latin typeface="Times New Roman" pitchFamily="18" charset="0"/>
                <a:cs typeface="Times New Roman" pitchFamily="18" charset="0"/>
              </a:rPr>
              <a:t>Similarly, Step-03 is executed until the end point is reached.</a:t>
            </a:r>
            <a:endParaRPr lang="en-US" sz="2000" dirty="0">
              <a:latin typeface="Times New Roman" pitchFamily="18" charset="0"/>
              <a:cs typeface="Times New Roman" pitchFamily="18" charset="0"/>
            </a:endParaRPr>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31073" name="Picture 1"/>
          <p:cNvPicPr>
            <a:picLocks noChangeAspect="1" noChangeArrowheads="1"/>
          </p:cNvPicPr>
          <p:nvPr/>
        </p:nvPicPr>
        <p:blipFill>
          <a:blip r:embed="rId2" cstate="print"/>
          <a:srcRect/>
          <a:stretch>
            <a:fillRect/>
          </a:stretch>
        </p:blipFill>
        <p:spPr bwMode="auto">
          <a:xfrm>
            <a:off x="1763688" y="1628800"/>
            <a:ext cx="4798186" cy="48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30050" name="Picture 2" descr="https://www.gatevidyalay.com/wp-content/uploads/2019/06/Mid-Point-Line-Drawing-Algorithm-Problem-02-Graph.png"/>
          <p:cNvPicPr>
            <a:picLocks noChangeAspect="1" noChangeArrowheads="1"/>
          </p:cNvPicPr>
          <p:nvPr/>
        </p:nvPicPr>
        <p:blipFill>
          <a:blip r:embed="rId2" cstate="print"/>
          <a:srcRect/>
          <a:stretch>
            <a:fillRect/>
          </a:stretch>
        </p:blipFill>
        <p:spPr bwMode="auto">
          <a:xfrm>
            <a:off x="827584" y="1196752"/>
            <a:ext cx="7216336" cy="50400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Application of Computer Graphics </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a:bodyPr>
          <a:lstStyle/>
          <a:p>
            <a:pPr>
              <a:lnSpc>
                <a:spcPct val="150000"/>
              </a:lnSpc>
            </a:pPr>
            <a:r>
              <a:rPr lang="en-US" sz="2200" dirty="0" smtClean="0">
                <a:latin typeface="Times New Roman" pitchFamily="18" charset="0"/>
                <a:cs typeface="Times New Roman" pitchFamily="18" charset="0"/>
              </a:rPr>
              <a:t>Computer-Aided Design for engineering and architectural systems etc. </a:t>
            </a:r>
          </a:p>
          <a:p>
            <a:pPr>
              <a:lnSpc>
                <a:spcPct val="150000"/>
              </a:lnSpc>
            </a:pPr>
            <a:r>
              <a:rPr lang="en-US" sz="2200" dirty="0" smtClean="0">
                <a:latin typeface="Times New Roman" pitchFamily="18" charset="0"/>
                <a:cs typeface="Times New Roman" pitchFamily="18" charset="0"/>
              </a:rPr>
              <a:t>Presentation Graphics </a:t>
            </a:r>
          </a:p>
          <a:p>
            <a:pPr>
              <a:lnSpc>
                <a:spcPct val="150000"/>
              </a:lnSpc>
            </a:pPr>
            <a:r>
              <a:rPr lang="en-US" sz="2200" dirty="0" smtClean="0">
                <a:latin typeface="Times New Roman" pitchFamily="18" charset="0"/>
                <a:cs typeface="Times New Roman" pitchFamily="18" charset="0"/>
              </a:rPr>
              <a:t>Computer Art </a:t>
            </a:r>
          </a:p>
          <a:p>
            <a:pPr>
              <a:lnSpc>
                <a:spcPct val="150000"/>
              </a:lnSpc>
            </a:pPr>
            <a:r>
              <a:rPr lang="en-US" sz="2200" dirty="0" smtClean="0">
                <a:latin typeface="Times New Roman" pitchFamily="18" charset="0"/>
                <a:cs typeface="Times New Roman" pitchFamily="18" charset="0"/>
              </a:rPr>
              <a:t>Entertainment </a:t>
            </a:r>
          </a:p>
          <a:p>
            <a:pPr>
              <a:lnSpc>
                <a:spcPct val="150000"/>
              </a:lnSpc>
            </a:pPr>
            <a:r>
              <a:rPr lang="en-US" sz="2200" dirty="0" smtClean="0">
                <a:latin typeface="Times New Roman" pitchFamily="18" charset="0"/>
                <a:cs typeface="Times New Roman" pitchFamily="18" charset="0"/>
              </a:rPr>
              <a:t>Education and Training</a:t>
            </a:r>
          </a:p>
          <a:p>
            <a:pPr>
              <a:lnSpc>
                <a:spcPct val="150000"/>
              </a:lnSpc>
            </a:pPr>
            <a:r>
              <a:rPr lang="en-US" sz="2200" dirty="0" smtClean="0">
                <a:latin typeface="Times New Roman" pitchFamily="18" charset="0"/>
                <a:cs typeface="Times New Roman" pitchFamily="18" charset="0"/>
              </a:rPr>
              <a:t>Visualization </a:t>
            </a:r>
          </a:p>
          <a:p>
            <a:pPr>
              <a:lnSpc>
                <a:spcPct val="150000"/>
              </a:lnSpc>
            </a:pPr>
            <a:r>
              <a:rPr lang="en-US" sz="2200" dirty="0" smtClean="0">
                <a:latin typeface="Times New Roman" pitchFamily="18" charset="0"/>
                <a:cs typeface="Times New Roman" pitchFamily="18" charset="0"/>
              </a:rPr>
              <a:t>Image Processing </a:t>
            </a:r>
          </a:p>
          <a:p>
            <a:pPr>
              <a:lnSpc>
                <a:spcPct val="150000"/>
              </a:lnSpc>
            </a:pPr>
            <a:r>
              <a:rPr lang="en-US" sz="2200" dirty="0" smtClean="0">
                <a:latin typeface="Times New Roman" pitchFamily="18" charset="0"/>
                <a:cs typeface="Times New Roman" pitchFamily="18" charset="0"/>
              </a:rPr>
              <a:t>Graphical User Interface  </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a:bodyPr>
          <a:lstStyle/>
          <a:p>
            <a:pPr fontAlgn="base">
              <a:lnSpc>
                <a:spcPct val="150000"/>
              </a:lnSpc>
              <a:buNone/>
            </a:pPr>
            <a:r>
              <a:rPr lang="en-US" sz="2200" b="1" u="sng" dirty="0" smtClean="0">
                <a:latin typeface="Times New Roman" pitchFamily="18" charset="0"/>
                <a:cs typeface="Times New Roman" pitchFamily="18" charset="0"/>
              </a:rPr>
              <a:t>Advantages of Mid Point Line Drawing Algorithm-</a:t>
            </a:r>
            <a:endParaRPr lang="en-US" sz="22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The advantages of Mid Point Line Drawing Algorithm are-</a:t>
            </a:r>
          </a:p>
          <a:p>
            <a:pPr algn="just" fontAlgn="base">
              <a:lnSpc>
                <a:spcPct val="150000"/>
              </a:lnSpc>
            </a:pPr>
            <a:r>
              <a:rPr lang="en-US" sz="2000" dirty="0" smtClean="0">
                <a:latin typeface="Times New Roman" pitchFamily="18" charset="0"/>
                <a:cs typeface="Times New Roman" pitchFamily="18" charset="0"/>
              </a:rPr>
              <a:t>Accuracy of finding points is a key feature of this algorithm.</a:t>
            </a:r>
          </a:p>
          <a:p>
            <a:pPr algn="just" fontAlgn="base">
              <a:lnSpc>
                <a:spcPct val="150000"/>
              </a:lnSpc>
            </a:pPr>
            <a:r>
              <a:rPr lang="en-US" sz="2000" dirty="0" smtClean="0">
                <a:latin typeface="Times New Roman" pitchFamily="18" charset="0"/>
                <a:cs typeface="Times New Roman" pitchFamily="18" charset="0"/>
              </a:rPr>
              <a:t>It is simple to implement.</a:t>
            </a:r>
          </a:p>
          <a:p>
            <a:pPr algn="just" fontAlgn="base">
              <a:lnSpc>
                <a:spcPct val="150000"/>
              </a:lnSpc>
            </a:pPr>
            <a:r>
              <a:rPr lang="en-US" sz="2000" dirty="0" smtClean="0">
                <a:latin typeface="Times New Roman" pitchFamily="18" charset="0"/>
                <a:cs typeface="Times New Roman" pitchFamily="18" charset="0"/>
              </a:rPr>
              <a:t>It uses basic arithmetic operations.</a:t>
            </a:r>
          </a:p>
          <a:p>
            <a:pPr algn="just" fontAlgn="base">
              <a:lnSpc>
                <a:spcPct val="150000"/>
              </a:lnSpc>
            </a:pPr>
            <a:r>
              <a:rPr lang="en-US" sz="2000" dirty="0" smtClean="0">
                <a:latin typeface="Times New Roman" pitchFamily="18" charset="0"/>
                <a:cs typeface="Times New Roman" pitchFamily="18" charset="0"/>
              </a:rPr>
              <a:t>It takes less time for computation.</a:t>
            </a:r>
          </a:p>
          <a:p>
            <a:pPr algn="just" fontAlgn="base">
              <a:lnSpc>
                <a:spcPct val="150000"/>
              </a:lnSpc>
            </a:pPr>
            <a:r>
              <a:rPr lang="en-US" sz="2000" dirty="0" smtClean="0">
                <a:latin typeface="Times New Roman" pitchFamily="18" charset="0"/>
                <a:cs typeface="Times New Roman" pitchFamily="18" charset="0"/>
              </a:rPr>
              <a:t>The resulted line is smooth as compared to other line drawing algorithms.</a:t>
            </a:r>
          </a:p>
          <a:p>
            <a:pPr>
              <a:buNone/>
            </a:pPr>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525963"/>
          </a:xfrm>
        </p:spPr>
        <p:txBody>
          <a:bodyPr>
            <a:normAutofit/>
          </a:bodyPr>
          <a:lstStyle/>
          <a:p>
            <a:pPr>
              <a:lnSpc>
                <a:spcPct val="150000"/>
              </a:lnSpc>
              <a:buNone/>
            </a:pPr>
            <a:r>
              <a:rPr lang="en-US" sz="2200" b="1" u="sng" dirty="0" smtClean="0">
                <a:latin typeface="Times New Roman" pitchFamily="18" charset="0"/>
                <a:cs typeface="Times New Roman" pitchFamily="18" charset="0"/>
              </a:rPr>
              <a:t>Disadvantages of Mid Point Line Drawing Algorithm-</a:t>
            </a:r>
          </a:p>
          <a:p>
            <a:pPr fontAlgn="base">
              <a:lnSpc>
                <a:spcPct val="150000"/>
              </a:lnSpc>
            </a:pPr>
            <a:r>
              <a:rPr lang="en-US" sz="2000" dirty="0" smtClean="0">
                <a:latin typeface="Times New Roman" pitchFamily="18" charset="0"/>
                <a:cs typeface="Times New Roman" pitchFamily="18" charset="0"/>
              </a:rPr>
              <a:t>The disadvantages of Mid Point Line Drawing Algorithm are-</a:t>
            </a:r>
          </a:p>
          <a:p>
            <a:pPr fontAlgn="base">
              <a:lnSpc>
                <a:spcPct val="150000"/>
              </a:lnSpc>
            </a:pPr>
            <a:r>
              <a:rPr lang="en-US" sz="2000" dirty="0" smtClean="0">
                <a:latin typeface="Times New Roman" pitchFamily="18" charset="0"/>
                <a:cs typeface="Times New Roman" pitchFamily="18" charset="0"/>
              </a:rPr>
              <a:t>This algorithm may not be an ideal choice for complex graphics and images.</a:t>
            </a:r>
          </a:p>
          <a:p>
            <a:pPr fontAlgn="base">
              <a:lnSpc>
                <a:spcPct val="150000"/>
              </a:lnSpc>
            </a:pPr>
            <a:r>
              <a:rPr lang="en-US" sz="2000" dirty="0" smtClean="0">
                <a:latin typeface="Times New Roman" pitchFamily="18" charset="0"/>
                <a:cs typeface="Times New Roman" pitchFamily="18" charset="0"/>
              </a:rPr>
              <a:t>In terms of accuracy of finding points, improvement is still needed.</a:t>
            </a:r>
          </a:p>
          <a:p>
            <a:pPr fontAlgn="base">
              <a:lnSpc>
                <a:spcPct val="150000"/>
              </a:lnSpc>
            </a:pPr>
            <a:r>
              <a:rPr lang="en-US" sz="2000" dirty="0" smtClean="0">
                <a:latin typeface="Times New Roman" pitchFamily="18" charset="0"/>
                <a:cs typeface="Times New Roman" pitchFamily="18" charset="0"/>
              </a:rPr>
              <a:t>There is no any remarkable improvement made by this algorithm.</a:t>
            </a:r>
          </a:p>
          <a:p>
            <a:pPr>
              <a:buNone/>
            </a:pPr>
            <a:endParaRPr lang="en-US" b="1" dirty="0" smtClean="0"/>
          </a:p>
          <a:p>
            <a:endParaRPr lang="en-US" dirty="0"/>
          </a:p>
        </p:txBody>
      </p:sp>
      <p:sp>
        <p:nvSpPr>
          <p:cNvPr id="4" name="Title 1"/>
          <p:cNvSpPr txBox="1">
            <a:spLocks/>
          </p:cNvSpPr>
          <p:nvPr/>
        </p:nvSpPr>
        <p:spPr>
          <a:xfrm>
            <a:off x="-252536"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FFC000"/>
                </a:solidFill>
                <a:latin typeface="Times New Roman" pitchFamily="18" charset="0"/>
                <a:ea typeface="+mj-ea"/>
                <a:cs typeface="Times New Roman" pitchFamily="18" charset="0"/>
              </a:rPr>
              <a:t>3</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t>
            </a:r>
            <a:r>
              <a:rPr kumimoji="0" lang="en-US" sz="3200" b="1" i="0" u="none" strike="noStrike" kern="1200" cap="none" spc="0" normalizeH="0" baseline="0" noProof="0" dirty="0" err="1" smtClean="0">
                <a:ln>
                  <a:noFill/>
                </a:ln>
                <a:solidFill>
                  <a:srgbClr val="FFC000"/>
                </a:solidFill>
                <a:effectLst/>
                <a:uLnTx/>
                <a:uFillTx/>
                <a:latin typeface="Times New Roman" pitchFamily="18" charset="0"/>
                <a:ea typeface="+mj-ea"/>
                <a:cs typeface="Times New Roman" pitchFamily="18" charset="0"/>
              </a:rPr>
              <a:t>MidPoint</a:t>
            </a: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 Line Drawing Algorithm</a:t>
            </a:r>
            <a:b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544616"/>
          </a:xfrm>
        </p:spPr>
        <p:txBody>
          <a:bodyPr>
            <a:noAutofit/>
          </a:bodyPr>
          <a:lstStyle/>
          <a:p>
            <a:pPr algn="just" fontAlgn="base">
              <a:lnSpc>
                <a:spcPct val="150000"/>
              </a:lnSpc>
              <a:buFont typeface="Wingdings" pitchFamily="2" charset="2"/>
              <a:buChar char="Ø"/>
            </a:pPr>
            <a:r>
              <a:rPr lang="en-US" sz="2000" dirty="0">
                <a:latin typeface="Times New Roman" pitchFamily="18" charset="0"/>
                <a:cs typeface="Times New Roman" pitchFamily="18" charset="0"/>
              </a:rPr>
              <a:t>It is not easy to display a continuous smooth arc on the computer screen as our computer screen is made of pixels organized in matrix form</a:t>
            </a:r>
            <a:r>
              <a:rPr lang="en-US" sz="2000" dirty="0" smtClean="0">
                <a:latin typeface="Times New Roman" pitchFamily="18" charset="0"/>
                <a:cs typeface="Times New Roman" pitchFamily="18" charset="0"/>
              </a:rPr>
              <a:t>.</a:t>
            </a:r>
          </a:p>
          <a:p>
            <a:pPr algn="just" fontAlgn="base">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So, to draw a circle on a computer screen we should always choose the nearest pixels from a printed pixel so as they could form an arc</a:t>
            </a:r>
            <a:r>
              <a:rPr lang="en-US" sz="2000" dirty="0" smtClean="0">
                <a:latin typeface="Times New Roman" pitchFamily="18" charset="0"/>
                <a:cs typeface="Times New Roman" pitchFamily="18" charset="0"/>
              </a:rPr>
              <a:t>.</a:t>
            </a:r>
          </a:p>
          <a:p>
            <a:pPr algn="just" fontAlgn="base">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There are two algorithm to do this:</a:t>
            </a:r>
          </a:p>
          <a:p>
            <a:pPr lvl="2" algn="just" fontAlgn="base">
              <a:lnSpc>
                <a:spcPct val="150000"/>
              </a:lnSpc>
            </a:pPr>
            <a:r>
              <a:rPr lang="en-US" sz="2000" dirty="0" smtClean="0">
                <a:latin typeface="Times New Roman" pitchFamily="18" charset="0"/>
                <a:cs typeface="Times New Roman" pitchFamily="18" charset="0"/>
              </a:rPr>
              <a:t>Mid-Point </a:t>
            </a:r>
            <a:r>
              <a:rPr lang="en-US" sz="2000" dirty="0">
                <a:latin typeface="Times New Roman" pitchFamily="18" charset="0"/>
                <a:cs typeface="Times New Roman" pitchFamily="18" charset="0"/>
              </a:rPr>
              <a:t>circle drawing </a:t>
            </a:r>
            <a:r>
              <a:rPr lang="en-US" sz="2000" dirty="0" smtClean="0">
                <a:latin typeface="Times New Roman" pitchFamily="18" charset="0"/>
                <a:cs typeface="Times New Roman" pitchFamily="18" charset="0"/>
              </a:rPr>
              <a:t>algorithm</a:t>
            </a:r>
            <a:endParaRPr lang="en-US" sz="2000" dirty="0">
              <a:latin typeface="Times New Roman" pitchFamily="18" charset="0"/>
              <a:cs typeface="Times New Roman" pitchFamily="18" charset="0"/>
            </a:endParaRPr>
          </a:p>
          <a:p>
            <a:pPr lvl="2" algn="just" fontAlgn="base">
              <a:lnSpc>
                <a:spcPct val="150000"/>
              </a:lnSpc>
            </a:pPr>
            <a:r>
              <a:rPr lang="en-US" sz="2000" dirty="0">
                <a:latin typeface="Times New Roman" pitchFamily="18" charset="0"/>
                <a:cs typeface="Times New Roman" pitchFamily="18" charset="0"/>
              </a:rPr>
              <a:t>Bresenham’s circle drawing </a:t>
            </a:r>
            <a:r>
              <a:rPr lang="en-US" sz="2000" dirty="0" smtClean="0">
                <a:latin typeface="Times New Roman" pitchFamily="18" charset="0"/>
                <a:cs typeface="Times New Roman" pitchFamily="18" charset="0"/>
              </a:rPr>
              <a:t>algorithm</a:t>
            </a:r>
            <a:endParaRPr lang="en-US" sz="2000" dirty="0">
              <a:latin typeface="Times New Roman" pitchFamily="18" charset="0"/>
              <a:cs typeface="Times New Roman" pitchFamily="18" charset="0"/>
            </a:endParaRPr>
          </a:p>
        </p:txBody>
      </p:sp>
      <p:sp>
        <p:nvSpPr>
          <p:cNvPr id="4" name="object 2"/>
          <p:cNvSpPr txBox="1">
            <a:spLocks/>
          </p:cNvSpPr>
          <p:nvPr/>
        </p:nvSpPr>
        <p:spPr>
          <a:xfrm>
            <a:off x="803629" y="425937"/>
            <a:ext cx="6876000" cy="425566"/>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vert="horz" wrap="square" lIns="0" tIns="0" rIns="0" bIns="0" rtlCol="0" anchor="ctr">
            <a:spAutoFit/>
          </a:bodyPr>
          <a:lstStyle/>
          <a:p>
            <a:pPr marL="0" marR="16146" lvl="0" indent="0" algn="ctr" defTabSz="914400" rtl="0" eaLnBrk="1" fontAlgn="auto" latinLnBrk="0" hangingPunct="1">
              <a:lnSpc>
                <a:spcPts val="3279"/>
              </a:lnSpc>
              <a:spcBef>
                <a:spcPct val="0"/>
              </a:spcBef>
              <a:spcAft>
                <a:spcPts val="0"/>
              </a:spcAft>
              <a:buClrTx/>
              <a:buSzTx/>
              <a:buFontTx/>
              <a:buNone/>
              <a:tabLst/>
              <a:defRPr/>
            </a:pPr>
            <a:r>
              <a:rPr kumimoji="0" lang="en-IN" sz="3200" b="1" i="0" u="none" strike="noStrike" kern="1200" cap="none" spc="0" normalizeH="0" baseline="0" noProof="0" dirty="0" smtClean="0">
                <a:ln>
                  <a:noFill/>
                </a:ln>
                <a:solidFill>
                  <a:srgbClr val="FFC000"/>
                </a:solidFill>
                <a:effectLst/>
                <a:uLnTx/>
                <a:uFillTx/>
                <a:latin typeface="Times New Roman" pitchFamily="18" charset="0"/>
                <a:ea typeface="Cambria" pitchFamily="18" charset="0"/>
                <a:cs typeface="Times New Roman" pitchFamily="18" charset="0"/>
              </a:rPr>
              <a:t>Circle</a:t>
            </a:r>
            <a:r>
              <a:rPr kumimoji="0" lang="en-IN" sz="3200" b="1" i="0" u="none" strike="noStrike" kern="1200" cap="none" spc="0" normalizeH="0" noProof="0" dirty="0" smtClean="0">
                <a:ln>
                  <a:noFill/>
                </a:ln>
                <a:solidFill>
                  <a:srgbClr val="FFC000"/>
                </a:solidFill>
                <a:effectLst/>
                <a:uLnTx/>
                <a:uFillTx/>
                <a:latin typeface="Times New Roman" pitchFamily="18" charset="0"/>
                <a:ea typeface="Cambria" pitchFamily="18" charset="0"/>
                <a:cs typeface="Times New Roman" pitchFamily="18" charset="0"/>
              </a:rPr>
              <a:t> Drawing Algorithm</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Cambria" pitchFamily="18" charset="0"/>
              <a:cs typeface="Times New Roman" pitchFamily="18" charset="0"/>
            </a:endParaRPr>
          </a:p>
        </p:txBody>
      </p:sp>
      <p:pic>
        <p:nvPicPr>
          <p:cNvPr id="3074" name="Picture 2" descr="Circle Generation"/>
          <p:cNvPicPr>
            <a:picLocks noChangeAspect="1" noChangeArrowheads="1"/>
          </p:cNvPicPr>
          <p:nvPr/>
        </p:nvPicPr>
        <p:blipFill>
          <a:blip r:embed="rId2" cstate="print">
            <a:lum contrast="40000"/>
          </a:blip>
          <a:srcRect/>
          <a:stretch>
            <a:fillRect/>
          </a:stretch>
        </p:blipFill>
        <p:spPr bwMode="auto">
          <a:xfrm>
            <a:off x="3275857" y="4554450"/>
            <a:ext cx="2376264" cy="1934654"/>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92360" y="332656"/>
            <a:ext cx="7020000" cy="540000"/>
          </a:xfrm>
          <a:prstGeom prst="rect">
            <a:avLst/>
          </a:prstGeom>
          <a:noFill/>
          <a:ln>
            <a:noFill/>
          </a:ln>
          <a:effectLst>
            <a:outerShdw blurRad="76200" dir="18900000" sy="23000" kx="-1200000" algn="bl" rotWithShape="0">
              <a:prstClr val="black">
                <a:alpha val="2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3200" b="1" dirty="0" smtClean="0">
              <a:solidFill>
                <a:schemeClr val="bg1"/>
              </a:solidFill>
              <a:latin typeface="Times New Roman" pitchFamily="18" charset="0"/>
              <a:cs typeface="Times New Roman" pitchFamily="18" charset="0"/>
            </a:endParaRPr>
          </a:p>
          <a:p>
            <a:pPr algn="ctr"/>
            <a:r>
              <a:rPr lang="en-US" sz="3200" b="1" dirty="0" smtClean="0">
                <a:solidFill>
                  <a:srgbClr val="FFC000"/>
                </a:solidFill>
                <a:latin typeface="Times New Roman" pitchFamily="18" charset="0"/>
                <a:cs typeface="Times New Roman" pitchFamily="18" charset="0"/>
              </a:rPr>
              <a:t>Midpoint Circle Drawing Algorithm </a:t>
            </a:r>
          </a:p>
          <a:p>
            <a:pPr algn="ctr"/>
            <a:endParaRPr lang="en-US" sz="4000" dirty="0"/>
          </a:p>
        </p:txBody>
      </p:sp>
      <p:sp>
        <p:nvSpPr>
          <p:cNvPr id="3" name="Content Placeholder 2"/>
          <p:cNvSpPr>
            <a:spLocks noGrp="1"/>
          </p:cNvSpPr>
          <p:nvPr>
            <p:ph idx="1"/>
          </p:nvPr>
        </p:nvSpPr>
        <p:spPr>
          <a:xfrm>
            <a:off x="395536" y="1052736"/>
            <a:ext cx="8229600" cy="6048672"/>
          </a:xfrm>
        </p:spPr>
        <p:txBody>
          <a:bodyPr>
            <a:normAutofit/>
          </a:bodyPr>
          <a:lstStyle/>
          <a:p>
            <a:pPr algn="just">
              <a:lnSpc>
                <a:spcPct val="150000"/>
              </a:lnSpc>
            </a:pPr>
            <a:r>
              <a:rPr lang="en-US" sz="2000" dirty="0" smtClean="0">
                <a:latin typeface="Times New Roman" pitchFamily="18" charset="0"/>
                <a:cs typeface="Times New Roman" pitchFamily="18" charset="0"/>
              </a:rPr>
              <a:t>The midpoint circle drawing algorithm helps us to calculate the complete </a:t>
            </a:r>
            <a:r>
              <a:rPr lang="en-US" sz="2000" dirty="0" smtClean="0">
                <a:solidFill>
                  <a:srgbClr val="FF0000"/>
                </a:solidFill>
                <a:latin typeface="Times New Roman" pitchFamily="18" charset="0"/>
                <a:cs typeface="Times New Roman" pitchFamily="18" charset="0"/>
              </a:rPr>
              <a:t>perimeter points </a:t>
            </a:r>
            <a:r>
              <a:rPr lang="en-US" sz="2000" dirty="0" smtClean="0">
                <a:latin typeface="Times New Roman" pitchFamily="18" charset="0"/>
                <a:cs typeface="Times New Roman" pitchFamily="18" charset="0"/>
              </a:rPr>
              <a:t>of a circle for the </a:t>
            </a:r>
            <a:r>
              <a:rPr lang="en-US" sz="2000" dirty="0" smtClean="0">
                <a:solidFill>
                  <a:srgbClr val="FF0000"/>
                </a:solidFill>
                <a:latin typeface="Times New Roman" pitchFamily="18" charset="0"/>
                <a:cs typeface="Times New Roman" pitchFamily="18" charset="0"/>
              </a:rPr>
              <a:t>first octant</a:t>
            </a:r>
            <a:r>
              <a:rPr lang="en-US" sz="2000" dirty="0" smtClean="0">
                <a:latin typeface="Times New Roman" pitchFamily="18" charset="0"/>
                <a:cs typeface="Times New Roman" pitchFamily="18" charset="0"/>
              </a:rPr>
              <a:t>. </a:t>
            </a:r>
          </a:p>
          <a:p>
            <a:pPr algn="just">
              <a:lnSpc>
                <a:spcPct val="150000"/>
              </a:lnSpc>
            </a:pPr>
            <a:r>
              <a:rPr lang="en-US" sz="2000" dirty="0" smtClean="0">
                <a:latin typeface="Times New Roman" pitchFamily="18" charset="0"/>
                <a:cs typeface="Times New Roman" pitchFamily="18" charset="0"/>
              </a:rPr>
              <a:t>We can quickly find and calculate the points of other octants with the help of the first octant points.</a:t>
            </a:r>
          </a:p>
          <a:p>
            <a:pPr algn="just">
              <a:lnSpc>
                <a:spcPct val="150000"/>
              </a:lnSpc>
            </a:pPr>
            <a:r>
              <a:rPr lang="en-US" sz="2000" dirty="0" smtClean="0">
                <a:latin typeface="Times New Roman" pitchFamily="18" charset="0"/>
                <a:cs typeface="Times New Roman" pitchFamily="18" charset="0"/>
              </a:rPr>
              <a:t> The remaining points are the </a:t>
            </a:r>
            <a:r>
              <a:rPr lang="en-US" sz="2000" dirty="0" smtClean="0">
                <a:solidFill>
                  <a:srgbClr val="FF0000"/>
                </a:solidFill>
                <a:latin typeface="Times New Roman" pitchFamily="18" charset="0"/>
                <a:cs typeface="Times New Roman" pitchFamily="18" charset="0"/>
              </a:rPr>
              <a:t>mirror reflection of the first octant </a:t>
            </a:r>
            <a:r>
              <a:rPr lang="en-US" sz="2000" dirty="0" smtClean="0">
                <a:latin typeface="Times New Roman" pitchFamily="18" charset="0"/>
                <a:cs typeface="Times New Roman" pitchFamily="18" charset="0"/>
              </a:rPr>
              <a:t>points</a:t>
            </a:r>
          </a:p>
          <a:p>
            <a:pPr algn="just">
              <a:lnSpc>
                <a:spcPct val="150000"/>
              </a:lnSpc>
            </a:pPr>
            <a:r>
              <a:rPr lang="en-US" sz="2000" dirty="0">
                <a:latin typeface="Times New Roman" pitchFamily="18" charset="0"/>
                <a:cs typeface="Times New Roman" pitchFamily="18" charset="0"/>
              </a:rPr>
              <a:t>In this algorithm, we define the unit interval and consider the </a:t>
            </a:r>
            <a:r>
              <a:rPr lang="en-US" sz="2000" dirty="0">
                <a:solidFill>
                  <a:srgbClr val="FF0000"/>
                </a:solidFill>
                <a:latin typeface="Times New Roman" pitchFamily="18" charset="0"/>
                <a:cs typeface="Times New Roman" pitchFamily="18" charset="0"/>
              </a:rPr>
              <a:t>nearest point of the circle boundary in each step.</a:t>
            </a:r>
          </a:p>
          <a:p>
            <a:pPr algn="just">
              <a:lnSpc>
                <a:spcPct val="150000"/>
              </a:lnSpc>
            </a:pPr>
            <a:r>
              <a:rPr lang="en-US" sz="2000" dirty="0">
                <a:latin typeface="Times New Roman" pitchFamily="18" charset="0"/>
                <a:cs typeface="Times New Roman" pitchFamily="18" charset="0"/>
              </a:rPr>
              <a:t>Let us assume we have a point a (p, q) on the boundary of the circle and with r radius satisfying the equation fc (p, q) = 0</a:t>
            </a:r>
          </a:p>
          <a:p>
            <a:pPr algn="just"/>
            <a:endParaRPr lang="en-US" sz="2000" dirty="0" smtClean="0">
              <a:latin typeface="Times New Roman" pitchFamily="18" charset="0"/>
              <a:cs typeface="Times New Roman" pitchFamily="18" charset="0"/>
            </a:endParaRPr>
          </a:p>
          <a:p>
            <a:endParaRPr 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99592" y="5661248"/>
            <a:ext cx="2592000" cy="43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5" name="Rectangle 4"/>
          <p:cNvSpPr/>
          <p:nvPr/>
        </p:nvSpPr>
        <p:spPr>
          <a:xfrm>
            <a:off x="684368" y="260648"/>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3200" dirty="0">
              <a:solidFill>
                <a:srgbClr val="FFC000"/>
              </a:solidFill>
            </a:endParaRPr>
          </a:p>
        </p:txBody>
      </p:sp>
      <p:sp>
        <p:nvSpPr>
          <p:cNvPr id="2" name="Title 1"/>
          <p:cNvSpPr>
            <a:spLocks noGrp="1"/>
          </p:cNvSpPr>
          <p:nvPr>
            <p:ph type="title"/>
          </p:nvPr>
        </p:nvSpPr>
        <p:spPr>
          <a:xfrm>
            <a:off x="323528" y="130622"/>
            <a:ext cx="8229600" cy="778098"/>
          </a:xfrm>
          <a:noFill/>
          <a:ln>
            <a:noFill/>
          </a:ln>
        </p:spPr>
        <p:txBody>
          <a:bodyPr>
            <a:normAutofit/>
          </a:bodyPr>
          <a:lstStyle/>
          <a:p>
            <a:r>
              <a:rPr lang="en-US" sz="3200" b="1" dirty="0" smtClean="0">
                <a:solidFill>
                  <a:srgbClr val="FFC000"/>
                </a:solidFill>
                <a:latin typeface="Times New Roman" pitchFamily="18" charset="0"/>
                <a:cs typeface="Times New Roman" pitchFamily="18" charset="0"/>
              </a:rPr>
              <a:t>Midpoint Circle Drawing Algorithm</a:t>
            </a:r>
            <a:r>
              <a:rPr lang="en-US" b="1" dirty="0" smtClean="0">
                <a:solidFill>
                  <a:srgbClr val="FFC000"/>
                </a:solidFill>
                <a:latin typeface="Times New Roman" pitchFamily="18" charset="0"/>
                <a:cs typeface="Times New Roman" pitchFamily="18" charset="0"/>
              </a:rPr>
              <a:t> </a:t>
            </a:r>
          </a:p>
        </p:txBody>
      </p:sp>
      <p:pic>
        <p:nvPicPr>
          <p:cNvPr id="4" name="Content Placeholder 3" descr="Midpoint-Circle-Drawing-Algorithm.png"/>
          <p:cNvPicPr>
            <a:picLocks noGrp="1" noChangeAspect="1"/>
          </p:cNvPicPr>
          <p:nvPr>
            <p:ph idx="1"/>
          </p:nvPr>
        </p:nvPicPr>
        <p:blipFill>
          <a:blip r:embed="rId2" cstate="print"/>
          <a:stretch>
            <a:fillRect/>
          </a:stretch>
        </p:blipFill>
        <p:spPr>
          <a:xfrm>
            <a:off x="2483768" y="1031063"/>
            <a:ext cx="4946387" cy="3924000"/>
          </a:xfrm>
        </p:spPr>
      </p:pic>
      <p:sp>
        <p:nvSpPr>
          <p:cNvPr id="6" name="Rectangle 5"/>
          <p:cNvSpPr/>
          <p:nvPr/>
        </p:nvSpPr>
        <p:spPr>
          <a:xfrm>
            <a:off x="827584" y="5013176"/>
            <a:ext cx="7704856" cy="1047210"/>
          </a:xfrm>
          <a:prstGeom prst="rect">
            <a:avLst/>
          </a:prstGeom>
        </p:spPr>
        <p:txBody>
          <a:bodyPr wrap="square">
            <a:spAutoFit/>
          </a:bodyPr>
          <a:lstStyle/>
          <a:p>
            <a:pPr>
              <a:lnSpc>
                <a:spcPct val="150000"/>
              </a:lnSpc>
            </a:pPr>
            <a:r>
              <a:rPr lang="en-US" sz="2200" dirty="0" smtClean="0">
                <a:latin typeface="Times New Roman" pitchFamily="18" charset="0"/>
                <a:cs typeface="Times New Roman" pitchFamily="18" charset="0"/>
              </a:rPr>
              <a:t> The equation of the circle is </a:t>
            </a:r>
          </a:p>
          <a:p>
            <a:pPr>
              <a:lnSpc>
                <a:spcPct val="150000"/>
              </a:lnSpc>
            </a:pPr>
            <a:r>
              <a:rPr lang="en-US" sz="2200" b="1" dirty="0" smtClean="0">
                <a:latin typeface="Times New Roman" pitchFamily="18" charset="0"/>
                <a:cs typeface="Times New Roman" pitchFamily="18" charset="0"/>
              </a:rPr>
              <a:t>f</a:t>
            </a:r>
            <a:r>
              <a:rPr lang="en-US" sz="2200" b="1" baseline="-25000" dirty="0" smtClean="0">
                <a:latin typeface="Times New Roman" pitchFamily="18" charset="0"/>
                <a:cs typeface="Times New Roman" pitchFamily="18" charset="0"/>
              </a:rPr>
              <a:t>c </a:t>
            </a:r>
            <a:r>
              <a:rPr lang="en-US" sz="2200" b="1" dirty="0" smtClean="0">
                <a:latin typeface="Times New Roman" pitchFamily="18" charset="0"/>
                <a:cs typeface="Times New Roman" pitchFamily="18" charset="0"/>
              </a:rPr>
              <a:t>(p, q) = p</a:t>
            </a:r>
            <a:r>
              <a:rPr lang="en-US" sz="2200" b="1" baseline="30000" dirty="0" smtClean="0">
                <a:latin typeface="Times New Roman" pitchFamily="18" charset="0"/>
                <a:cs typeface="Times New Roman" pitchFamily="18" charset="0"/>
              </a:rPr>
              <a:t>2 </a:t>
            </a:r>
            <a:r>
              <a:rPr lang="en-US" sz="2200" b="1" dirty="0" smtClean="0">
                <a:latin typeface="Times New Roman" pitchFamily="18" charset="0"/>
                <a:cs typeface="Times New Roman" pitchFamily="18" charset="0"/>
              </a:rPr>
              <a:t>+ q</a:t>
            </a:r>
            <a:r>
              <a:rPr lang="en-US" sz="2200" b="1" baseline="30000" dirty="0" smtClean="0">
                <a:latin typeface="Times New Roman" pitchFamily="18" charset="0"/>
                <a:cs typeface="Times New Roman" pitchFamily="18" charset="0"/>
              </a:rPr>
              <a:t>2</a:t>
            </a:r>
            <a:r>
              <a:rPr lang="en-US" sz="2200" b="1" dirty="0" smtClean="0">
                <a:latin typeface="Times New Roman" pitchFamily="18" charset="0"/>
                <a:cs typeface="Times New Roman" pitchFamily="18" charset="0"/>
              </a:rPr>
              <a:t> = r</a:t>
            </a:r>
            <a:r>
              <a:rPr lang="en-US" sz="2200" b="1" baseline="30000" dirty="0" smtClean="0">
                <a:latin typeface="Times New Roman" pitchFamily="18" charset="0"/>
                <a:cs typeface="Times New Roman" pitchFamily="18" charset="0"/>
              </a:rPr>
              <a:t>2 </a:t>
            </a:r>
            <a:r>
              <a:rPr lang="en-US" sz="2200" b="1" dirty="0" smtClean="0">
                <a:latin typeface="Times New Roman" pitchFamily="18" charset="0"/>
                <a:cs typeface="Times New Roman" pitchFamily="18" charset="0"/>
              </a:rPr>
              <a:t>    …………………………… (1)</a:t>
            </a:r>
            <a:endParaRPr lang="en-US" sz="2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55576" y="3284984"/>
            <a:ext cx="1512168" cy="3600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6" name="Rounded Rectangle 5"/>
          <p:cNvSpPr/>
          <p:nvPr/>
        </p:nvSpPr>
        <p:spPr>
          <a:xfrm>
            <a:off x="755576" y="5157192"/>
            <a:ext cx="1512168" cy="3600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4" name="Rounded Rectangle 3"/>
          <p:cNvSpPr/>
          <p:nvPr/>
        </p:nvSpPr>
        <p:spPr>
          <a:xfrm>
            <a:off x="755576" y="1484784"/>
            <a:ext cx="1512168" cy="36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39552" y="908720"/>
            <a:ext cx="8229600" cy="5949280"/>
          </a:xfrm>
        </p:spPr>
        <p:txBody>
          <a:bodyPr>
            <a:normAutofit fontScale="55000" lnSpcReduction="20000"/>
          </a:bodyPr>
          <a:lstStyle/>
          <a:p>
            <a:pPr>
              <a:lnSpc>
                <a:spcPct val="150000"/>
              </a:lnSpc>
              <a:buNone/>
            </a:pPr>
            <a:r>
              <a:rPr lang="en-US" sz="3600" dirty="0" smtClean="0">
                <a:latin typeface="Times New Roman" pitchFamily="18" charset="0"/>
                <a:cs typeface="Times New Roman" pitchFamily="18" charset="0"/>
              </a:rPr>
              <a:t>If</a:t>
            </a:r>
          </a:p>
          <a:p>
            <a:pPr>
              <a:lnSpc>
                <a:spcPct val="150000"/>
              </a:lnSpc>
              <a:buNone/>
            </a:pP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f</a:t>
            </a:r>
            <a:r>
              <a:rPr lang="en-US" sz="3600" b="1" baseline="-25000" dirty="0" smtClean="0">
                <a:latin typeface="Times New Roman" pitchFamily="18" charset="0"/>
                <a:cs typeface="Times New Roman" pitchFamily="18" charset="0"/>
              </a:rPr>
              <a:t>c </a:t>
            </a:r>
            <a:r>
              <a:rPr lang="en-US" sz="3600" b="1" dirty="0" smtClean="0">
                <a:latin typeface="Times New Roman" pitchFamily="18" charset="0"/>
                <a:cs typeface="Times New Roman" pitchFamily="18" charset="0"/>
              </a:rPr>
              <a:t>(p, q) &lt; 0</a:t>
            </a:r>
          </a:p>
          <a:p>
            <a:pPr>
              <a:lnSpc>
                <a:spcPct val="150000"/>
              </a:lnSpc>
              <a:buNone/>
            </a:pPr>
            <a:r>
              <a:rPr lang="en-US" sz="3600" dirty="0">
                <a:latin typeface="Times New Roman" pitchFamily="18" charset="0"/>
                <a:cs typeface="Times New Roman" pitchFamily="18" charset="0"/>
              </a:rPr>
              <a:t>then</a:t>
            </a:r>
          </a:p>
          <a:p>
            <a:pPr>
              <a:lnSpc>
                <a:spcPct val="150000"/>
              </a:lnSpc>
              <a:buNone/>
            </a:pPr>
            <a:r>
              <a:rPr lang="en-US" sz="3600" dirty="0">
                <a:latin typeface="Times New Roman" pitchFamily="18" charset="0"/>
                <a:cs typeface="Times New Roman" pitchFamily="18" charset="0"/>
              </a:rPr>
              <a:t>      The point is </a:t>
            </a:r>
            <a:r>
              <a:rPr lang="en-US" sz="3600" b="1" dirty="0">
                <a:latin typeface="Times New Roman" pitchFamily="18" charset="0"/>
                <a:cs typeface="Times New Roman" pitchFamily="18" charset="0"/>
              </a:rPr>
              <a:t>inside the circle </a:t>
            </a:r>
            <a:r>
              <a:rPr lang="en-US" sz="3600" dirty="0">
                <a:latin typeface="Times New Roman" pitchFamily="18" charset="0"/>
                <a:cs typeface="Times New Roman" pitchFamily="18" charset="0"/>
              </a:rPr>
              <a:t>boundary.</a:t>
            </a:r>
          </a:p>
          <a:p>
            <a:pPr>
              <a:lnSpc>
                <a:spcPct val="150000"/>
              </a:lnSpc>
              <a:buNone/>
            </a:pPr>
            <a:r>
              <a:rPr lang="en-US" sz="3600" dirty="0">
                <a:latin typeface="Times New Roman" pitchFamily="18" charset="0"/>
                <a:cs typeface="Times New Roman" pitchFamily="18" charset="0"/>
              </a:rPr>
              <a:t>If</a:t>
            </a:r>
          </a:p>
          <a:p>
            <a:pPr>
              <a:lnSpc>
                <a:spcPct val="150000"/>
              </a:lnSpc>
              <a:buNone/>
            </a:pPr>
            <a:r>
              <a:rPr lang="en-US" sz="3600" dirty="0">
                <a:latin typeface="Times New Roman" pitchFamily="18" charset="0"/>
                <a:cs typeface="Times New Roman" pitchFamily="18" charset="0"/>
              </a:rPr>
              <a:t>    </a:t>
            </a:r>
            <a:r>
              <a:rPr lang="en-US" sz="3600" b="1" dirty="0">
                <a:latin typeface="Times New Roman" pitchFamily="18" charset="0"/>
                <a:cs typeface="Times New Roman" pitchFamily="18" charset="0"/>
              </a:rPr>
              <a:t>f</a:t>
            </a:r>
            <a:r>
              <a:rPr lang="en-US" sz="3600" b="1" baseline="-25000" dirty="0">
                <a:latin typeface="Times New Roman" pitchFamily="18" charset="0"/>
                <a:cs typeface="Times New Roman" pitchFamily="18" charset="0"/>
              </a:rPr>
              <a:t>c </a:t>
            </a:r>
            <a:r>
              <a:rPr lang="en-US" sz="3600" b="1" dirty="0">
                <a:latin typeface="Times New Roman" pitchFamily="18" charset="0"/>
                <a:cs typeface="Times New Roman" pitchFamily="18" charset="0"/>
              </a:rPr>
              <a:t>(p, q) = 0</a:t>
            </a:r>
            <a:endParaRPr lang="en-US" sz="3600" dirty="0">
              <a:latin typeface="Times New Roman" pitchFamily="18" charset="0"/>
              <a:cs typeface="Times New Roman" pitchFamily="18" charset="0"/>
            </a:endParaRPr>
          </a:p>
          <a:p>
            <a:pPr>
              <a:lnSpc>
                <a:spcPct val="150000"/>
              </a:lnSpc>
              <a:buNone/>
            </a:pPr>
            <a:r>
              <a:rPr lang="en-US" sz="3600" dirty="0">
                <a:latin typeface="Times New Roman" pitchFamily="18" charset="0"/>
                <a:cs typeface="Times New Roman" pitchFamily="18" charset="0"/>
              </a:rPr>
              <a:t>then</a:t>
            </a:r>
          </a:p>
          <a:p>
            <a:pPr>
              <a:lnSpc>
                <a:spcPct val="150000"/>
              </a:lnSpc>
              <a:buNone/>
            </a:pPr>
            <a:r>
              <a:rPr lang="en-US" sz="3600" dirty="0">
                <a:latin typeface="Times New Roman" pitchFamily="18" charset="0"/>
                <a:cs typeface="Times New Roman" pitchFamily="18" charset="0"/>
              </a:rPr>
              <a:t>      The point is </a:t>
            </a:r>
            <a:r>
              <a:rPr lang="en-US" sz="3600" b="1" dirty="0">
                <a:latin typeface="Times New Roman" pitchFamily="18" charset="0"/>
                <a:cs typeface="Times New Roman" pitchFamily="18" charset="0"/>
              </a:rPr>
              <a:t>on the circle </a:t>
            </a:r>
            <a:r>
              <a:rPr lang="en-US" sz="3600" dirty="0">
                <a:latin typeface="Times New Roman" pitchFamily="18" charset="0"/>
                <a:cs typeface="Times New Roman" pitchFamily="18" charset="0"/>
              </a:rPr>
              <a:t>boundary.</a:t>
            </a:r>
          </a:p>
          <a:p>
            <a:pPr>
              <a:lnSpc>
                <a:spcPct val="150000"/>
              </a:lnSpc>
              <a:buNone/>
            </a:pPr>
            <a:r>
              <a:rPr lang="en-US" sz="3600" dirty="0">
                <a:latin typeface="Times New Roman" pitchFamily="18" charset="0"/>
                <a:cs typeface="Times New Roman" pitchFamily="18" charset="0"/>
              </a:rPr>
              <a:t>If</a:t>
            </a:r>
          </a:p>
          <a:p>
            <a:pPr>
              <a:lnSpc>
                <a:spcPct val="150000"/>
              </a:lnSpc>
              <a:buNone/>
            </a:pPr>
            <a:r>
              <a:rPr lang="en-US" sz="3600" dirty="0">
                <a:latin typeface="Times New Roman" pitchFamily="18" charset="0"/>
                <a:cs typeface="Times New Roman" pitchFamily="18" charset="0"/>
              </a:rPr>
              <a:t>     </a:t>
            </a:r>
            <a:r>
              <a:rPr lang="en-US" sz="3600" b="1" dirty="0">
                <a:latin typeface="Times New Roman" pitchFamily="18" charset="0"/>
                <a:cs typeface="Times New Roman" pitchFamily="18" charset="0"/>
              </a:rPr>
              <a:t>f</a:t>
            </a:r>
            <a:r>
              <a:rPr lang="en-US" sz="3600" b="1" baseline="-25000" dirty="0">
                <a:latin typeface="Times New Roman" pitchFamily="18" charset="0"/>
                <a:cs typeface="Times New Roman" pitchFamily="18" charset="0"/>
              </a:rPr>
              <a:t>c </a:t>
            </a:r>
            <a:r>
              <a:rPr lang="en-US" sz="3600" b="1" dirty="0">
                <a:latin typeface="Times New Roman" pitchFamily="18" charset="0"/>
                <a:cs typeface="Times New Roman" pitchFamily="18" charset="0"/>
              </a:rPr>
              <a:t>(p, q) &gt; 0</a:t>
            </a:r>
            <a:endParaRPr lang="en-US" sz="3600" dirty="0">
              <a:latin typeface="Times New Roman" pitchFamily="18" charset="0"/>
              <a:cs typeface="Times New Roman" pitchFamily="18" charset="0"/>
            </a:endParaRPr>
          </a:p>
          <a:p>
            <a:pPr>
              <a:lnSpc>
                <a:spcPct val="150000"/>
              </a:lnSpc>
              <a:buNone/>
            </a:pPr>
            <a:r>
              <a:rPr lang="en-US" sz="3600" dirty="0">
                <a:latin typeface="Times New Roman" pitchFamily="18" charset="0"/>
                <a:cs typeface="Times New Roman" pitchFamily="18" charset="0"/>
              </a:rPr>
              <a:t>then</a:t>
            </a:r>
          </a:p>
          <a:p>
            <a:pPr>
              <a:lnSpc>
                <a:spcPct val="150000"/>
              </a:lnSpc>
              <a:buNone/>
            </a:pPr>
            <a:r>
              <a:rPr lang="en-US" sz="3600" dirty="0">
                <a:latin typeface="Times New Roman" pitchFamily="18" charset="0"/>
                <a:cs typeface="Times New Roman" pitchFamily="18" charset="0"/>
              </a:rPr>
              <a:t>      The point is </a:t>
            </a:r>
            <a:r>
              <a:rPr lang="en-US" sz="3600" b="1" dirty="0">
                <a:latin typeface="Times New Roman" pitchFamily="18" charset="0"/>
                <a:cs typeface="Times New Roman" pitchFamily="18" charset="0"/>
              </a:rPr>
              <a:t>outside the circle </a:t>
            </a:r>
            <a:r>
              <a:rPr lang="en-US" sz="3600" dirty="0">
                <a:latin typeface="Times New Roman" pitchFamily="18" charset="0"/>
                <a:cs typeface="Times New Roman" pitchFamily="18" charset="0"/>
              </a:rPr>
              <a:t>boundary.</a:t>
            </a:r>
          </a:p>
          <a:p>
            <a:endParaRPr lang="en-IN" dirty="0" smtClean="0"/>
          </a:p>
          <a:p>
            <a:endParaRPr lang="en-US" dirty="0" smtClean="0"/>
          </a:p>
          <a:p>
            <a:endParaRPr lang="en-US" dirty="0"/>
          </a:p>
        </p:txBody>
      </p:sp>
      <p:sp>
        <p:nvSpPr>
          <p:cNvPr id="9" name="object 2"/>
          <p:cNvSpPr txBox="1">
            <a:spLocks noGrp="1"/>
          </p:cNvSpPr>
          <p:nvPr>
            <p:ph type="title"/>
          </p:nvPr>
        </p:nvSpPr>
        <p:spPr>
          <a:xfrm>
            <a:off x="803629" y="413519"/>
            <a:ext cx="6696000" cy="423193"/>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vert="horz" wrap="square" lIns="0" tIns="0" rIns="0" bIns="0" rtlCol="0" anchor="ctr">
            <a:spAutoFit/>
          </a:bodyPr>
          <a:lstStyle/>
          <a:p>
            <a:pPr marR="16146">
              <a:lnSpc>
                <a:spcPts val="3279"/>
              </a:lnSpc>
            </a:pP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sz="3200" b="1" dirty="0">
              <a:solidFill>
                <a:srgbClr val="FFC000"/>
              </a:solidFill>
              <a:latin typeface="Times New Roman" pitchFamily="18" charset="0"/>
              <a:ea typeface="Cambri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fontAlgn="base">
              <a:lnSpc>
                <a:spcPct val="150000"/>
              </a:lnSpc>
              <a:buNone/>
            </a:pPr>
            <a:r>
              <a:rPr lang="en-US" sz="2000" b="1" dirty="0" smtClean="0">
                <a:latin typeface="Times New Roman" pitchFamily="18" charset="0"/>
                <a:cs typeface="Times New Roman" pitchFamily="18" charset="0"/>
              </a:rPr>
              <a:t>Given-</a:t>
            </a:r>
          </a:p>
          <a:p>
            <a:pPr fontAlgn="base">
              <a:lnSpc>
                <a:spcPct val="150000"/>
              </a:lnSpc>
            </a:pPr>
            <a:r>
              <a:rPr lang="en-US" sz="2000" dirty="0" smtClean="0">
                <a:latin typeface="Times New Roman" pitchFamily="18" charset="0"/>
                <a:cs typeface="Times New Roman" pitchFamily="18" charset="0"/>
              </a:rPr>
              <a:t>Centre point of Circle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Radius of Circle = R</a:t>
            </a:r>
          </a:p>
          <a:p>
            <a:pPr fontAlgn="base">
              <a:lnSpc>
                <a:spcPct val="150000"/>
              </a:lnSpc>
            </a:pPr>
            <a:r>
              <a:rPr lang="en-US" sz="2000" dirty="0" smtClean="0">
                <a:latin typeface="Times New Roman" pitchFamily="18" charset="0"/>
                <a:cs typeface="Times New Roman" pitchFamily="18" charset="0"/>
              </a:rPr>
              <a:t>The points generation using Mid Point Circle Drawing Algorithm involves the following steps-</a:t>
            </a:r>
          </a:p>
          <a:p>
            <a:pPr fontAlgn="base">
              <a:lnSpc>
                <a:spcPct val="150000"/>
              </a:lnSpc>
              <a:buNone/>
            </a:pPr>
            <a:r>
              <a:rPr lang="en-US" sz="2000" b="1" u="sng" dirty="0" smtClean="0">
                <a:latin typeface="Times New Roman" pitchFamily="18" charset="0"/>
                <a:cs typeface="Times New Roman" pitchFamily="18" charset="0"/>
              </a:rPr>
              <a:t>Step-01:</a:t>
            </a:r>
            <a:endParaRPr lang="en-US" sz="2000" b="1" dirty="0" smtClean="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Assign the starting point coordinates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as-</a:t>
            </a:r>
          </a:p>
          <a:p>
            <a:pPr fontAlgn="base">
              <a:lnSpc>
                <a:spcPct val="15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0</a:t>
            </a:r>
          </a:p>
          <a:p>
            <a:pPr fontAlgn="base">
              <a:lnSpc>
                <a:spcPct val="150000"/>
              </a:lnSpc>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R</a:t>
            </a:r>
          </a:p>
          <a:p>
            <a:pPr>
              <a:buNone/>
            </a:pPr>
            <a:endParaRPr lang="en-US" dirty="0"/>
          </a:p>
        </p:txBody>
      </p:sp>
      <p:sp>
        <p:nvSpPr>
          <p:cNvPr id="4" name="object 2"/>
          <p:cNvSpPr txBox="1">
            <a:spLocks noGrp="1"/>
          </p:cNvSpPr>
          <p:nvPr>
            <p:ph type="title"/>
          </p:nvPr>
        </p:nvSpPr>
        <p:spPr>
          <a:xfrm>
            <a:off x="803629" y="413519"/>
            <a:ext cx="6696000" cy="423193"/>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vert="horz" wrap="square" lIns="0" tIns="0" rIns="0" bIns="0" rtlCol="0" anchor="ctr">
            <a:spAutoFit/>
          </a:bodyPr>
          <a:lstStyle/>
          <a:p>
            <a:pPr marR="16146">
              <a:lnSpc>
                <a:spcPts val="3279"/>
              </a:lnSpc>
            </a:pP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sz="3200" b="1" dirty="0">
              <a:solidFill>
                <a:srgbClr val="FFC000"/>
              </a:solidFill>
              <a:latin typeface="Times New Roman" pitchFamily="18" charset="0"/>
              <a:ea typeface="Cambri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Step-02:</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Calculate the value of initial decision parameter P</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as-</a:t>
            </a:r>
          </a:p>
          <a:p>
            <a:pPr fontAlgn="base">
              <a:lnSpc>
                <a:spcPct val="150000"/>
              </a:lnSpc>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R</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Suppose the current point is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and the next point is (X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Find the next point of the first octant depending on the value of decision parameter Pk.</a:t>
            </a:r>
          </a:p>
          <a:p>
            <a:pPr>
              <a:buNone/>
            </a:pPr>
            <a:endParaRPr lang="en-US" dirty="0"/>
          </a:p>
        </p:txBody>
      </p:sp>
      <p:sp>
        <p:nvSpPr>
          <p:cNvPr id="4" name="object 2"/>
          <p:cNvSpPr txBox="1">
            <a:spLocks noGrp="1"/>
          </p:cNvSpPr>
          <p:nvPr>
            <p:ph type="title"/>
          </p:nvPr>
        </p:nvSpPr>
        <p:spPr>
          <a:xfrm>
            <a:off x="803629" y="413519"/>
            <a:ext cx="6696000" cy="423193"/>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vert="horz" wrap="square" lIns="0" tIns="0" rIns="0" bIns="0" rtlCol="0" anchor="ctr">
            <a:spAutoFit/>
          </a:bodyPr>
          <a:lstStyle/>
          <a:p>
            <a:pPr marR="16146">
              <a:lnSpc>
                <a:spcPts val="3279"/>
              </a:lnSpc>
            </a:pP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sz="3200" b="1" dirty="0">
              <a:solidFill>
                <a:srgbClr val="FFC000"/>
              </a:solidFill>
              <a:latin typeface="Times New Roman" pitchFamily="18" charset="0"/>
              <a:ea typeface="Cambri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rmAutofit/>
          </a:bodyPr>
          <a:lstStyle/>
          <a:p>
            <a:pPr>
              <a:buNone/>
            </a:pPr>
            <a:r>
              <a:rPr lang="en-US" sz="2000" dirty="0" smtClean="0">
                <a:latin typeface="Times New Roman" pitchFamily="18" charset="0"/>
                <a:cs typeface="Times New Roman" pitchFamily="18" charset="0"/>
              </a:rPr>
              <a:t>Follow the below two cases-</a:t>
            </a:r>
            <a:endParaRPr lang="en-US" sz="2000" dirty="0">
              <a:latin typeface="Times New Roman" pitchFamily="18" charset="0"/>
              <a:cs typeface="Times New Roman" pitchFamily="18" charset="0"/>
            </a:endParaRPr>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pic>
        <p:nvPicPr>
          <p:cNvPr id="136194" name="Picture 2" descr="https://www.gatevidyalay.com/wp-content/uploads/2019/07/Mid-Point-Circle-Drawing-Algorithm-in-Computer-Graphics-1.png"/>
          <p:cNvPicPr>
            <a:picLocks noChangeAspect="1" noChangeArrowheads="1"/>
          </p:cNvPicPr>
          <p:nvPr/>
        </p:nvPicPr>
        <p:blipFill>
          <a:blip r:embed="rId2" cstate="print"/>
          <a:srcRect/>
          <a:stretch>
            <a:fillRect/>
          </a:stretch>
        </p:blipFill>
        <p:spPr bwMode="auto">
          <a:xfrm>
            <a:off x="899592" y="1679426"/>
            <a:ext cx="7560840" cy="3981822"/>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600"/>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Step-04:</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If the given centre point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is not (0, 0), then do the following and plot the point-</a:t>
            </a:r>
          </a:p>
          <a:p>
            <a:pPr fontAlgn="base">
              <a:lnSpc>
                <a:spcPct val="15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lnSpc>
                <a:spcPct val="15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Here,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denotes the current value of X and Y coordinates.</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Step-05:</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Keep repeating Step-03 and Step-04 until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&gt;=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68" y="274638"/>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HOW COMPUTER GRAPHICS </a:t>
            </a:r>
            <a:br>
              <a:rPr lang="en-IN" sz="3200" b="1" dirty="0" smtClean="0">
                <a:solidFill>
                  <a:srgbClr val="FFC000"/>
                </a:solidFill>
                <a:latin typeface="Times New Roman" pitchFamily="18" charset="0"/>
                <a:cs typeface="Times New Roman" pitchFamily="18" charset="0"/>
              </a:rPr>
            </a:br>
            <a:r>
              <a:rPr lang="en-IN" sz="3200" b="1" dirty="0" smtClean="0">
                <a:latin typeface="Times New Roman" pitchFamily="18" charset="0"/>
                <a:cs typeface="Times New Roman" pitchFamily="18" charset="0"/>
              </a:rPr>
              <a:t>WORKS IN MOVIES??</a:t>
            </a:r>
            <a:endParaRPr lang="en-US" sz="3200" b="1" dirty="0">
              <a:latin typeface="Times New Roman" pitchFamily="18" charset="0"/>
              <a:cs typeface="Times New Roman" pitchFamily="18" charset="0"/>
            </a:endParaRPr>
          </a:p>
        </p:txBody>
      </p:sp>
      <p:pic>
        <p:nvPicPr>
          <p:cNvPr id="4" name="videoplayback (2).mp4">
            <a:hlinkClick r:id="" action="ppaction://media"/>
          </p:cNvPr>
          <p:cNvPicPr>
            <a:picLocks noGrp="1" noRot="1" noChangeAspect="1"/>
          </p:cNvPicPr>
          <p:nvPr>
            <p:ph idx="1"/>
            <a:videoFile r:link="rId1"/>
          </p:nvPr>
        </p:nvPicPr>
        <p:blipFill>
          <a:blip r:embed="rId3" cstate="print"/>
          <a:stretch>
            <a:fillRect/>
          </a:stretch>
        </p:blipFill>
        <p:spPr>
          <a:xfrm>
            <a:off x="899592" y="1628800"/>
            <a:ext cx="7646052" cy="4300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fontAlgn="base">
              <a:lnSpc>
                <a:spcPct val="150000"/>
              </a:lnSpc>
              <a:buNone/>
            </a:pPr>
            <a:r>
              <a:rPr lang="en-US" sz="2000" b="1" u="sng" dirty="0" smtClean="0">
                <a:latin typeface="Times New Roman" pitchFamily="18" charset="0"/>
                <a:cs typeface="Times New Roman" pitchFamily="18" charset="0"/>
              </a:rPr>
              <a:t>Step-06:</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Step-05 generates all the points for one octant.</a:t>
            </a:r>
          </a:p>
          <a:p>
            <a:pPr fontAlgn="base">
              <a:lnSpc>
                <a:spcPct val="150000"/>
              </a:lnSpc>
            </a:pPr>
            <a:r>
              <a:rPr lang="en-US" sz="2000" dirty="0" smtClean="0">
                <a:latin typeface="Times New Roman" pitchFamily="18" charset="0"/>
                <a:cs typeface="Times New Roman" pitchFamily="18" charset="0"/>
              </a:rPr>
              <a:t>To find the points for other seven octants, follow the eight symmetry property of circle.</a:t>
            </a:r>
          </a:p>
          <a:p>
            <a:pPr fontAlgn="base">
              <a:lnSpc>
                <a:spcPct val="150000"/>
              </a:lnSpc>
            </a:pPr>
            <a:r>
              <a:rPr lang="en-US" sz="2000" dirty="0" smtClean="0">
                <a:latin typeface="Times New Roman" pitchFamily="18" charset="0"/>
                <a:cs typeface="Times New Roman" pitchFamily="18" charset="0"/>
              </a:rPr>
              <a:t>This is depicted by the following figure-</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pic>
        <p:nvPicPr>
          <p:cNvPr id="134146" name="Picture 2" descr="https://www.gatevidyalay.com/wp-content/uploads/2019/07/Eight-Symmetry-Property.png"/>
          <p:cNvPicPr>
            <a:picLocks noChangeAspect="1" noChangeArrowheads="1"/>
          </p:cNvPicPr>
          <p:nvPr/>
        </p:nvPicPr>
        <p:blipFill>
          <a:blip r:embed="rId2" cstate="print"/>
          <a:srcRect/>
          <a:stretch>
            <a:fillRect/>
          </a:stretch>
        </p:blipFill>
        <p:spPr bwMode="auto">
          <a:xfrm>
            <a:off x="2051720" y="3501008"/>
            <a:ext cx="4320480" cy="2794742"/>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328592"/>
          </a:xfrm>
        </p:spPr>
        <p:txBody>
          <a:bodyPr>
            <a:normAutofit/>
          </a:bodyPr>
          <a:lstStyle/>
          <a:p>
            <a:pPr fontAlgn="base">
              <a:lnSpc>
                <a:spcPct val="160000"/>
              </a:lnSpc>
              <a:buNone/>
            </a:pPr>
            <a:r>
              <a:rPr lang="en-US" sz="2000" b="1" dirty="0" smtClean="0">
                <a:latin typeface="Times New Roman" pitchFamily="18" charset="0"/>
                <a:cs typeface="Times New Roman" pitchFamily="18" charset="0"/>
              </a:rPr>
              <a:t>PRACTICE PROBLEMS BASED ON MID POINT CIRCLE DRAWING ALGORITHM</a:t>
            </a:r>
          </a:p>
          <a:p>
            <a:pPr fontAlgn="base">
              <a:lnSpc>
                <a:spcPct val="160000"/>
              </a:lnSpc>
              <a:buNone/>
            </a:pPr>
            <a:r>
              <a:rPr lang="en-US" sz="2000" b="1" u="sng" dirty="0" smtClean="0">
                <a:latin typeface="Times New Roman" pitchFamily="18" charset="0"/>
                <a:cs typeface="Times New Roman" pitchFamily="18" charset="0"/>
              </a:rPr>
              <a:t>Problem-01:</a:t>
            </a:r>
          </a:p>
          <a:p>
            <a:pPr fontAlgn="base">
              <a:lnSpc>
                <a:spcPct val="160000"/>
              </a:lnSpc>
              <a:buNone/>
            </a:pPr>
            <a:r>
              <a:rPr lang="en-US" sz="2000" b="1" dirty="0" smtClean="0">
                <a:solidFill>
                  <a:srgbClr val="006600"/>
                </a:solidFill>
                <a:latin typeface="Times New Roman" pitchFamily="18" charset="0"/>
                <a:cs typeface="Times New Roman" pitchFamily="18" charset="0"/>
              </a:rPr>
              <a:t>Given the centre point coordinates (0, 0) and radius as 10, generate all the points to form a circle.</a:t>
            </a:r>
          </a:p>
          <a:p>
            <a:pPr fontAlgn="base">
              <a:lnSpc>
                <a:spcPct val="160000"/>
              </a:lnSpc>
              <a:buNone/>
            </a:pPr>
            <a:r>
              <a:rPr lang="en-US" sz="2000" b="1" u="sng" dirty="0" smtClean="0">
                <a:latin typeface="Times New Roman" pitchFamily="18" charset="0"/>
                <a:cs typeface="Times New Roman" pitchFamily="18" charset="0"/>
              </a:rPr>
              <a:t>Solution-</a:t>
            </a:r>
            <a:endParaRPr lang="en-US" sz="2000" b="1" dirty="0" smtClean="0">
              <a:latin typeface="Times New Roman" pitchFamily="18" charset="0"/>
              <a:cs typeface="Times New Roman" pitchFamily="18" charset="0"/>
            </a:endParaRPr>
          </a:p>
          <a:p>
            <a:pPr fontAlgn="base">
              <a:lnSpc>
                <a:spcPct val="160000"/>
              </a:lnSpc>
              <a:buNone/>
            </a:pPr>
            <a:r>
              <a:rPr lang="en-US" sz="2000" dirty="0" smtClean="0">
                <a:latin typeface="Times New Roman" pitchFamily="18" charset="0"/>
                <a:cs typeface="Times New Roman" pitchFamily="18" charset="0"/>
              </a:rPr>
              <a:t> Given-</a:t>
            </a:r>
          </a:p>
          <a:p>
            <a:pPr fontAlgn="base">
              <a:lnSpc>
                <a:spcPct val="160000"/>
              </a:lnSpc>
            </a:pPr>
            <a:r>
              <a:rPr lang="en-US" sz="2000" dirty="0" smtClean="0">
                <a:latin typeface="Times New Roman" pitchFamily="18" charset="0"/>
                <a:cs typeface="Times New Roman" pitchFamily="18" charset="0"/>
              </a:rPr>
              <a:t>Centre Coordinates of Circle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(0, 0)</a:t>
            </a:r>
          </a:p>
          <a:p>
            <a:pPr fontAlgn="base">
              <a:lnSpc>
                <a:spcPct val="160000"/>
              </a:lnSpc>
            </a:pPr>
            <a:r>
              <a:rPr lang="en-US" sz="2000" dirty="0" smtClean="0">
                <a:latin typeface="Times New Roman" pitchFamily="18" charset="0"/>
                <a:cs typeface="Times New Roman" pitchFamily="18" charset="0"/>
              </a:rPr>
              <a:t>Radius of Circle = 10</a:t>
            </a:r>
          </a:p>
          <a:p>
            <a:pPr fontAlgn="base"/>
            <a:endParaRPr lang="en-US" sz="2600" dirty="0" smtClean="0">
              <a:latin typeface="Times New Roman" pitchFamily="18" charset="0"/>
              <a:cs typeface="Times New Roman" pitchFamily="18" charset="0"/>
            </a:endParaRPr>
          </a:p>
          <a:p>
            <a:pPr fontAlgn="base">
              <a:lnSpc>
                <a:spcPct val="150000"/>
              </a:lnSpc>
              <a:buNone/>
            </a:pPr>
            <a:endParaRPr lang="en-US" sz="2000" b="1" dirty="0" smtClean="0">
              <a:latin typeface="Times New Roman" pitchFamily="18" charset="0"/>
              <a:cs typeface="Times New Roman" pitchFamily="18" charset="0"/>
            </a:endParaRP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12568"/>
          </a:xfrm>
        </p:spPr>
        <p:txBody>
          <a:bodyPr>
            <a:normAutofit lnSpcReduction="10000"/>
          </a:bodyPr>
          <a:lstStyle/>
          <a:p>
            <a:pPr fontAlgn="base">
              <a:lnSpc>
                <a:spcPct val="150000"/>
              </a:lnSpc>
              <a:buNone/>
            </a:pPr>
            <a:r>
              <a:rPr lang="en-US" sz="2000" b="1" u="sng" dirty="0" smtClean="0">
                <a:latin typeface="Times New Roman" pitchFamily="18" charset="0"/>
                <a:cs typeface="Times New Roman" pitchFamily="18" charset="0"/>
              </a:rPr>
              <a:t>Step-01:</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Assign the starting point coordinates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as-</a:t>
            </a:r>
          </a:p>
          <a:p>
            <a:pPr fontAlgn="base">
              <a:lnSpc>
                <a:spcPct val="15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0</a:t>
            </a:r>
          </a:p>
          <a:p>
            <a:pPr fontAlgn="base">
              <a:lnSpc>
                <a:spcPct val="150000"/>
              </a:lnSpc>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R = 10</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Step-02:</a:t>
            </a:r>
          </a:p>
          <a:p>
            <a:pPr fontAlgn="base">
              <a:lnSpc>
                <a:spcPct val="150000"/>
              </a:lnSpc>
            </a:pPr>
            <a:r>
              <a:rPr lang="en-US" sz="2000" dirty="0" smtClean="0">
                <a:latin typeface="Times New Roman" pitchFamily="18" charset="0"/>
                <a:cs typeface="Times New Roman" pitchFamily="18" charset="0"/>
              </a:rPr>
              <a:t>Calculate the value of initial decision parameter P</a:t>
            </a:r>
            <a:r>
              <a:rPr lang="en-US" sz="11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as-</a:t>
            </a:r>
          </a:p>
          <a:p>
            <a:pPr fontAlgn="base">
              <a:lnSpc>
                <a:spcPct val="150000"/>
              </a:lnSpc>
            </a:pPr>
            <a:r>
              <a:rPr lang="en-US" sz="2000" dirty="0" smtClean="0">
                <a:latin typeface="Times New Roman" pitchFamily="18" charset="0"/>
                <a:cs typeface="Times New Roman" pitchFamily="18" charset="0"/>
              </a:rPr>
              <a:t>P</a:t>
            </a:r>
            <a:r>
              <a:rPr lang="en-US" sz="11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R</a:t>
            </a:r>
          </a:p>
          <a:p>
            <a:pPr fontAlgn="base">
              <a:lnSpc>
                <a:spcPct val="150000"/>
              </a:lnSpc>
            </a:pPr>
            <a:r>
              <a:rPr lang="en-US" sz="2000" dirty="0" smtClean="0">
                <a:latin typeface="Times New Roman" pitchFamily="18" charset="0"/>
                <a:cs typeface="Times New Roman" pitchFamily="18" charset="0"/>
              </a:rPr>
              <a:t>P</a:t>
            </a:r>
            <a:r>
              <a:rPr lang="en-US" sz="11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10</a:t>
            </a:r>
          </a:p>
          <a:p>
            <a:pPr fontAlgn="base">
              <a:lnSpc>
                <a:spcPct val="150000"/>
              </a:lnSpc>
            </a:pPr>
            <a:r>
              <a:rPr lang="en-US" sz="2000" dirty="0" smtClean="0">
                <a:latin typeface="Times New Roman" pitchFamily="18" charset="0"/>
                <a:cs typeface="Times New Roman" pitchFamily="18" charset="0"/>
              </a:rPr>
              <a:t>P</a:t>
            </a:r>
            <a:r>
              <a:rPr lang="en-US" sz="11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-9</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435280" cy="5256584"/>
          </a:xfrm>
        </p:spPr>
        <p:txBody>
          <a:bodyPr>
            <a:noAutofit/>
          </a:bodyPr>
          <a:lstStyle/>
          <a:p>
            <a:pPr fontAlgn="base">
              <a:lnSpc>
                <a:spcPct val="17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70000"/>
              </a:lnSpc>
              <a:buNone/>
            </a:pPr>
            <a:r>
              <a:rPr lang="en-US" sz="2000" dirty="0" smtClean="0">
                <a:latin typeface="Times New Roman" pitchFamily="18" charset="0"/>
                <a:cs typeface="Times New Roman" pitchFamily="18" charset="0"/>
              </a:rPr>
              <a:t> As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initial</a:t>
            </a:r>
            <a:r>
              <a:rPr lang="en-US" sz="2000" dirty="0" smtClean="0">
                <a:latin typeface="Times New Roman" pitchFamily="18" charset="0"/>
                <a:cs typeface="Times New Roman" pitchFamily="18" charset="0"/>
              </a:rPr>
              <a:t> &lt; 0, so case-01 is satisfied.</a:t>
            </a:r>
          </a:p>
          <a:p>
            <a:pPr fontAlgn="base">
              <a:lnSpc>
                <a:spcPct val="170000"/>
              </a:lnSpc>
              <a:buNone/>
            </a:pPr>
            <a:r>
              <a:rPr lang="en-US" sz="2000" dirty="0" smtClean="0">
                <a:latin typeface="Times New Roman" pitchFamily="18" charset="0"/>
                <a:cs typeface="Times New Roman" pitchFamily="18" charset="0"/>
              </a:rPr>
              <a:t> Thus,</a:t>
            </a:r>
          </a:p>
          <a:p>
            <a:pPr fontAlgn="base">
              <a:lnSpc>
                <a:spcPct val="17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 = 0 + 1 = 1</a:t>
            </a:r>
          </a:p>
          <a:p>
            <a:pPr fontAlgn="base">
              <a:lnSpc>
                <a:spcPct val="170000"/>
              </a:lnSpc>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10</a:t>
            </a:r>
          </a:p>
          <a:p>
            <a:pPr fontAlgn="base">
              <a:lnSpc>
                <a:spcPct val="170000"/>
              </a:lnSpc>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k+1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+ 2 x 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+ 1 = -9 + (2 x 1) + 1 = -6</a:t>
            </a:r>
          </a:p>
          <a:p>
            <a:pPr fontAlgn="base">
              <a:lnSpc>
                <a:spcPct val="170000"/>
              </a:lnSpc>
              <a:buNone/>
            </a:pPr>
            <a:r>
              <a:rPr lang="en-US" sz="2000"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Step-04:</a:t>
            </a:r>
            <a:endParaRPr lang="en-US" sz="2000" b="1" dirty="0" smtClean="0">
              <a:latin typeface="Times New Roman" pitchFamily="18" charset="0"/>
              <a:cs typeface="Times New Roman" pitchFamily="18" charset="0"/>
            </a:endParaRPr>
          </a:p>
          <a:p>
            <a:pPr fontAlgn="base">
              <a:lnSpc>
                <a:spcPct val="170000"/>
              </a:lnSpc>
            </a:pPr>
            <a:r>
              <a:rPr lang="en-US" sz="2000" dirty="0" smtClean="0">
                <a:latin typeface="Times New Roman" pitchFamily="18" charset="0"/>
                <a:cs typeface="Times New Roman" pitchFamily="18" charset="0"/>
              </a:rPr>
              <a:t>This step is not applicable here as the given centre point coordinates is (0, 0).</a:t>
            </a:r>
          </a:p>
          <a:p>
            <a:pPr>
              <a:buNone/>
            </a:pPr>
            <a:endParaRPr lang="en-US" sz="2000" dirty="0">
              <a:latin typeface="Times New Roman" pitchFamily="18" charset="0"/>
              <a:cs typeface="Times New Roman" pitchFamily="18" charset="0"/>
            </a:endParaRPr>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29600" cy="4525963"/>
          </a:xfrm>
        </p:spPr>
        <p:txBody>
          <a:bodyPr/>
          <a:lstStyle/>
          <a:p>
            <a:pPr fontAlgn="base">
              <a:lnSpc>
                <a:spcPct val="150000"/>
              </a:lnSpc>
              <a:buNone/>
            </a:pPr>
            <a:r>
              <a:rPr lang="en-US" sz="2000" b="1" u="sng" dirty="0" smtClean="0">
                <a:latin typeface="Times New Roman" pitchFamily="18" charset="0"/>
                <a:cs typeface="Times New Roman" pitchFamily="18" charset="0"/>
              </a:rPr>
              <a:t>Step-05:</a:t>
            </a: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Step-03 is executed similarly until 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&gt;= 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as follows-</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pic>
        <p:nvPicPr>
          <p:cNvPr id="140291" name="Picture 3"/>
          <p:cNvPicPr>
            <a:picLocks noChangeAspect="1" noChangeArrowheads="1"/>
          </p:cNvPicPr>
          <p:nvPr/>
        </p:nvPicPr>
        <p:blipFill>
          <a:blip r:embed="rId2" cstate="print"/>
          <a:srcRect/>
          <a:stretch>
            <a:fillRect/>
          </a:stretch>
        </p:blipFill>
        <p:spPr bwMode="auto">
          <a:xfrm>
            <a:off x="2411755" y="2060848"/>
            <a:ext cx="3884944" cy="442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fontAlgn="base">
              <a:lnSpc>
                <a:spcPct val="150000"/>
              </a:lnSpc>
            </a:pPr>
            <a:r>
              <a:rPr lang="en-US" sz="2000" dirty="0" smtClean="0">
                <a:latin typeface="Times New Roman" pitchFamily="18" charset="0"/>
                <a:cs typeface="Times New Roman" pitchFamily="18" charset="0"/>
              </a:rPr>
              <a:t>Algorithm calculates all the points of octant-1 and terminates.</a:t>
            </a:r>
          </a:p>
          <a:p>
            <a:pPr fontAlgn="base">
              <a:lnSpc>
                <a:spcPct val="150000"/>
              </a:lnSpc>
            </a:pPr>
            <a:r>
              <a:rPr lang="en-US" sz="2000" dirty="0" smtClean="0">
                <a:latin typeface="Times New Roman" pitchFamily="18" charset="0"/>
                <a:cs typeface="Times New Roman" pitchFamily="18" charset="0"/>
              </a:rPr>
              <a:t>Now, the points of octant-2 are obtained using the mirror effect by swapping X and Y coordinates.</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pic>
        <p:nvPicPr>
          <p:cNvPr id="141314" name="Picture 2"/>
          <p:cNvPicPr>
            <a:picLocks noChangeAspect="1" noChangeArrowheads="1"/>
          </p:cNvPicPr>
          <p:nvPr/>
        </p:nvPicPr>
        <p:blipFill>
          <a:blip r:embed="rId2" cstate="print"/>
          <a:srcRect/>
          <a:stretch>
            <a:fillRect/>
          </a:stretch>
        </p:blipFill>
        <p:spPr bwMode="auto">
          <a:xfrm>
            <a:off x="2699792" y="2492896"/>
            <a:ext cx="3991680" cy="396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7373"/>
            <a:ext cx="8229600" cy="4525963"/>
          </a:xfrm>
        </p:spPr>
        <p:txBody>
          <a:bodyPr/>
          <a:lstStyle/>
          <a:p>
            <a:pPr fontAlgn="base">
              <a:lnSpc>
                <a:spcPct val="150000"/>
              </a:lnSpc>
            </a:pPr>
            <a:r>
              <a:rPr lang="en-US" sz="2000" dirty="0" smtClean="0">
                <a:latin typeface="Times New Roman" pitchFamily="18" charset="0"/>
                <a:cs typeface="Times New Roman" pitchFamily="18" charset="0"/>
              </a:rPr>
              <a:t>Now, the points for rest of the part are generated by following the signs of other quadrants.</a:t>
            </a:r>
          </a:p>
          <a:p>
            <a:pPr fontAlgn="base">
              <a:lnSpc>
                <a:spcPct val="150000"/>
              </a:lnSpc>
            </a:pPr>
            <a:r>
              <a:rPr lang="en-US" sz="2000" dirty="0" smtClean="0">
                <a:latin typeface="Times New Roman" pitchFamily="18" charset="0"/>
                <a:cs typeface="Times New Roman" pitchFamily="18" charset="0"/>
              </a:rPr>
              <a:t>The other points can also be generated by calculating each octant separately.</a:t>
            </a:r>
          </a:p>
          <a:p>
            <a:pPr fontAlgn="base">
              <a:lnSpc>
                <a:spcPct val="150000"/>
              </a:lnSpc>
            </a:pPr>
            <a:r>
              <a:rPr lang="en-US" sz="2000" dirty="0" smtClean="0">
                <a:latin typeface="Times New Roman" pitchFamily="18" charset="0"/>
                <a:cs typeface="Times New Roman" pitchFamily="18" charset="0"/>
              </a:rPr>
              <a:t>Here, all the points have been generated with respect to quadrant-1-</a:t>
            </a:r>
          </a:p>
          <a:p>
            <a:pPr>
              <a:buNone/>
            </a:pPr>
            <a:endParaRPr lang="en-US" dirty="0"/>
          </a:p>
        </p:txBody>
      </p:sp>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332712"/>
            <a:ext cx="7200000" cy="504000"/>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pic>
        <p:nvPicPr>
          <p:cNvPr id="49153" name="Picture 1"/>
          <p:cNvPicPr>
            <a:picLocks noChangeAspect="1" noChangeArrowheads="1"/>
          </p:cNvPicPr>
          <p:nvPr/>
        </p:nvPicPr>
        <p:blipFill>
          <a:blip r:embed="rId2" cstate="print"/>
          <a:srcRect/>
          <a:stretch>
            <a:fillRect/>
          </a:stretch>
        </p:blipFill>
        <p:spPr bwMode="auto">
          <a:xfrm>
            <a:off x="1835697" y="1052736"/>
            <a:ext cx="5184576" cy="5345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3885"/>
            <a:ext cx="8435280" cy="5217443"/>
          </a:xfrm>
        </p:spPr>
        <p:txBody>
          <a:bodyPr>
            <a:normAutofit/>
          </a:bodyPr>
          <a:lstStyle/>
          <a:p>
            <a:pPr>
              <a:lnSpc>
                <a:spcPct val="150000"/>
              </a:lnSpc>
              <a:buNone/>
            </a:pPr>
            <a:r>
              <a:rPr lang="en-US" sz="2000" b="1" dirty="0">
                <a:latin typeface="Times New Roman" pitchFamily="18" charset="0"/>
                <a:cs typeface="Times New Roman" pitchFamily="18" charset="0"/>
              </a:rPr>
              <a:t>Advantages of Midpoint circle drawing algorithm</a:t>
            </a:r>
          </a:p>
          <a:p>
            <a:pPr>
              <a:lnSpc>
                <a:spcPct val="150000"/>
              </a:lnSpc>
              <a:buFont typeface="Wingdings" pitchFamily="2" charset="2"/>
              <a:buChar char="ü"/>
            </a:pPr>
            <a:r>
              <a:rPr lang="en-US" sz="2000" dirty="0">
                <a:latin typeface="Times New Roman" pitchFamily="18" charset="0"/>
                <a:cs typeface="Times New Roman" pitchFamily="18" charset="0"/>
              </a:rPr>
              <a:t>It is a powerful and efficient algorithm.</a:t>
            </a:r>
          </a:p>
          <a:p>
            <a:pPr>
              <a:lnSpc>
                <a:spcPct val="150000"/>
              </a:lnSpc>
              <a:buFont typeface="Wingdings" pitchFamily="2" charset="2"/>
              <a:buChar char="ü"/>
            </a:pPr>
            <a:r>
              <a:rPr lang="en-US" sz="2000" dirty="0">
                <a:latin typeface="Times New Roman" pitchFamily="18" charset="0"/>
                <a:cs typeface="Times New Roman" pitchFamily="18" charset="0"/>
              </a:rPr>
              <a:t>The midpoint circle drawing algorithm is easy to implement.</a:t>
            </a:r>
          </a:p>
          <a:p>
            <a:pPr>
              <a:lnSpc>
                <a:spcPct val="150000"/>
              </a:lnSpc>
              <a:buFont typeface="Wingdings" pitchFamily="2" charset="2"/>
              <a:buChar char="ü"/>
            </a:pPr>
            <a:r>
              <a:rPr lang="en-US" sz="2000" dirty="0">
                <a:latin typeface="Times New Roman" pitchFamily="18" charset="0"/>
                <a:cs typeface="Times New Roman" pitchFamily="18" charset="0"/>
              </a:rPr>
              <a:t>It is also an algorithm based on a simple circle equation </a:t>
            </a:r>
            <a:r>
              <a:rPr lang="en-US" sz="2000" b="1" dirty="0">
                <a:latin typeface="Times New Roman" pitchFamily="18" charset="0"/>
                <a:cs typeface="Times New Roman" pitchFamily="18" charset="0"/>
              </a:rPr>
              <a:t>(x</a:t>
            </a:r>
            <a:r>
              <a:rPr lang="en-US" sz="2000" b="1" baseline="30000" dirty="0">
                <a:latin typeface="Times New Roman" pitchFamily="18" charset="0"/>
                <a:cs typeface="Times New Roman" pitchFamily="18" charset="0"/>
              </a:rPr>
              <a:t>2 </a:t>
            </a:r>
            <a:r>
              <a:rPr lang="en-US" sz="2000" b="1" dirty="0">
                <a:latin typeface="Times New Roman" pitchFamily="18" charset="0"/>
                <a:cs typeface="Times New Roman" pitchFamily="18" charset="0"/>
              </a:rPr>
              <a:t>+ y</a:t>
            </a:r>
            <a:r>
              <a:rPr lang="en-US" sz="2000" b="1" baseline="30000" dirty="0">
                <a:latin typeface="Times New Roman" pitchFamily="18" charset="0"/>
                <a:cs typeface="Times New Roman" pitchFamily="18" charset="0"/>
              </a:rPr>
              <a:t>2 </a:t>
            </a:r>
            <a:r>
              <a:rPr lang="en-US" sz="2000" b="1" dirty="0">
                <a:latin typeface="Times New Roman" pitchFamily="18" charset="0"/>
                <a:cs typeface="Times New Roman" pitchFamily="18" charset="0"/>
              </a:rPr>
              <a:t>= r</a:t>
            </a:r>
            <a:r>
              <a:rPr lang="en-US" sz="2000" b="1" baseline="30000" dirty="0">
                <a:latin typeface="Times New Roman" pitchFamily="18" charset="0"/>
                <a:cs typeface="Times New Roman" pitchFamily="18" charset="0"/>
              </a:rPr>
              <a:t>2</a:t>
            </a:r>
            <a:r>
              <a:rPr lang="en-US" sz="2000" b="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nSpc>
                <a:spcPct val="150000"/>
              </a:lnSpc>
              <a:buFont typeface="Wingdings" pitchFamily="2" charset="2"/>
              <a:buChar char="ü"/>
            </a:pPr>
            <a:r>
              <a:rPr lang="en-US" sz="2000" dirty="0">
                <a:latin typeface="Times New Roman" pitchFamily="18" charset="0"/>
                <a:cs typeface="Times New Roman" pitchFamily="18" charset="0"/>
              </a:rPr>
              <a:t>This algorithm helps to create curves on a raster display</a:t>
            </a:r>
            <a:r>
              <a:rPr lang="en-US" sz="2000" dirty="0" smtClean="0">
                <a:latin typeface="Times New Roman" pitchFamily="18" charset="0"/>
                <a:cs typeface="Times New Roman" pitchFamily="18" charset="0"/>
              </a:rPr>
              <a:t>.</a:t>
            </a:r>
          </a:p>
          <a:p>
            <a:pPr>
              <a:lnSpc>
                <a:spcPct val="150000"/>
              </a:lnSpc>
              <a:buFont typeface="Wingdings" pitchFamily="2" charset="2"/>
              <a:buChar char="ü"/>
            </a:pPr>
            <a:endParaRPr lang="en-US" sz="2000" dirty="0" smtClean="0">
              <a:latin typeface="Times New Roman" pitchFamily="18" charset="0"/>
              <a:cs typeface="Times New Roman" pitchFamily="18" charset="0"/>
            </a:endParaRPr>
          </a:p>
          <a:p>
            <a:pPr>
              <a:lnSpc>
                <a:spcPct val="150000"/>
              </a:lnSpc>
              <a:buNone/>
            </a:pPr>
            <a:r>
              <a:rPr lang="en-US" sz="2000" b="1" dirty="0">
                <a:latin typeface="Times New Roman" pitchFamily="18" charset="0"/>
                <a:cs typeface="Times New Roman" pitchFamily="18" charset="0"/>
              </a:rPr>
              <a:t> Disadvantages of Midpoint circle drawing algorithm</a:t>
            </a:r>
          </a:p>
          <a:p>
            <a:pPr>
              <a:lnSpc>
                <a:spcPct val="150000"/>
              </a:lnSpc>
              <a:buFont typeface="Wingdings" pitchFamily="2" charset="2"/>
              <a:buChar char="§"/>
            </a:pPr>
            <a:r>
              <a:rPr lang="en-US" sz="2000" dirty="0">
                <a:latin typeface="Times New Roman" pitchFamily="18" charset="0"/>
                <a:cs typeface="Times New Roman" pitchFamily="18" charset="0"/>
              </a:rPr>
              <a:t>It is a time-consuming algorithm.</a:t>
            </a:r>
          </a:p>
          <a:p>
            <a:pPr>
              <a:lnSpc>
                <a:spcPct val="150000"/>
              </a:lnSpc>
              <a:buFont typeface="Wingdings" pitchFamily="2" charset="2"/>
              <a:buChar char="§"/>
            </a:pPr>
            <a:r>
              <a:rPr lang="en-US" sz="2000" dirty="0">
                <a:latin typeface="Times New Roman" pitchFamily="18" charset="0"/>
                <a:cs typeface="Times New Roman" pitchFamily="18" charset="0"/>
              </a:rPr>
              <a:t>Sometimes the points of the circle are not accurate.</a:t>
            </a:r>
          </a:p>
          <a:p>
            <a:endParaRPr lang="en-US" dirty="0"/>
          </a:p>
        </p:txBody>
      </p:sp>
      <p:sp>
        <p:nvSpPr>
          <p:cNvPr id="4" name="Rectangle 3"/>
          <p:cNvSpPr/>
          <p:nvPr/>
        </p:nvSpPr>
        <p:spPr>
          <a:xfrm>
            <a:off x="539552" y="404664"/>
            <a:ext cx="7200000" cy="432048"/>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FFC000"/>
                </a:solidFill>
                <a:latin typeface="Times New Roman" pitchFamily="18" charset="0"/>
                <a:ea typeface="Cambria" pitchFamily="18" charset="0"/>
                <a:cs typeface="Times New Roman" pitchFamily="18" charset="0"/>
              </a:rPr>
              <a:t>Midpoint Circle Drawing Algorithm</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904656"/>
          </a:xfrm>
        </p:spPr>
        <p:txBody>
          <a:bodyPr>
            <a:normAutofit fontScale="32500" lnSpcReduction="20000"/>
          </a:bodyPr>
          <a:lstStyle/>
          <a:p>
            <a:pPr>
              <a:lnSpc>
                <a:spcPct val="170000"/>
              </a:lnSpc>
            </a:pPr>
            <a:endParaRPr lang="en-US" sz="6200" dirty="0" smtClean="0">
              <a:latin typeface="Times New Roman" pitchFamily="18" charset="0"/>
              <a:cs typeface="Times New Roman" pitchFamily="18" charset="0"/>
            </a:endParaRPr>
          </a:p>
          <a:p>
            <a:pPr>
              <a:lnSpc>
                <a:spcPct val="170000"/>
              </a:lnSpc>
            </a:pPr>
            <a:r>
              <a:rPr lang="en-US" sz="6200" dirty="0" smtClean="0">
                <a:latin typeface="Times New Roman" pitchFamily="18" charset="0"/>
                <a:cs typeface="Times New Roman" pitchFamily="18" charset="0"/>
              </a:rPr>
              <a:t>Bresenham’s </a:t>
            </a:r>
            <a:r>
              <a:rPr lang="en-US" sz="6200" dirty="0">
                <a:latin typeface="Times New Roman" pitchFamily="18" charset="0"/>
                <a:cs typeface="Times New Roman" pitchFamily="18" charset="0"/>
              </a:rPr>
              <a:t>algorithm is also used for circle drawing. It is known as Bresenhams’s circle drawing algorithm</a:t>
            </a:r>
            <a:r>
              <a:rPr lang="en-US" sz="6200" dirty="0" smtClean="0">
                <a:latin typeface="Times New Roman" pitchFamily="18" charset="0"/>
                <a:cs typeface="Times New Roman" pitchFamily="18" charset="0"/>
              </a:rPr>
              <a:t>.</a:t>
            </a:r>
          </a:p>
          <a:p>
            <a:pPr>
              <a:lnSpc>
                <a:spcPct val="170000"/>
              </a:lnSpc>
            </a:pPr>
            <a:r>
              <a:rPr lang="en-US" sz="6200" dirty="0" smtClean="0">
                <a:latin typeface="Times New Roman" pitchFamily="18" charset="0"/>
                <a:cs typeface="Times New Roman" pitchFamily="18" charset="0"/>
              </a:rPr>
              <a:t> </a:t>
            </a:r>
            <a:r>
              <a:rPr lang="en-US" sz="6200" dirty="0">
                <a:latin typeface="Times New Roman" pitchFamily="18" charset="0"/>
                <a:cs typeface="Times New Roman" pitchFamily="18" charset="0"/>
              </a:rPr>
              <a:t>It helps us to draw a circle. The circle generation is more complicated than drawing a line. </a:t>
            </a:r>
            <a:endParaRPr lang="en-US" sz="6200" dirty="0" smtClean="0">
              <a:latin typeface="Times New Roman" pitchFamily="18" charset="0"/>
              <a:cs typeface="Times New Roman" pitchFamily="18" charset="0"/>
            </a:endParaRPr>
          </a:p>
          <a:p>
            <a:pPr>
              <a:lnSpc>
                <a:spcPct val="170000"/>
              </a:lnSpc>
            </a:pPr>
            <a:r>
              <a:rPr lang="en-US" sz="6200" dirty="0" smtClean="0">
                <a:latin typeface="Times New Roman" pitchFamily="18" charset="0"/>
                <a:cs typeface="Times New Roman" pitchFamily="18" charset="0"/>
              </a:rPr>
              <a:t>In </a:t>
            </a:r>
            <a:r>
              <a:rPr lang="en-US" sz="6200" dirty="0">
                <a:latin typeface="Times New Roman" pitchFamily="18" charset="0"/>
                <a:cs typeface="Times New Roman" pitchFamily="18" charset="0"/>
              </a:rPr>
              <a:t>this algorithm, we will select the closest pixel position to complete the arc. </a:t>
            </a:r>
            <a:r>
              <a:rPr lang="en-US" sz="6200" dirty="0" smtClean="0">
                <a:latin typeface="Times New Roman" pitchFamily="18" charset="0"/>
                <a:cs typeface="Times New Roman" pitchFamily="18" charset="0"/>
              </a:rPr>
              <a:t>We </a:t>
            </a:r>
            <a:r>
              <a:rPr lang="en-US" sz="6200" dirty="0">
                <a:latin typeface="Times New Roman" pitchFamily="18" charset="0"/>
                <a:cs typeface="Times New Roman" pitchFamily="18" charset="0"/>
              </a:rPr>
              <a:t>cannot represent the continuous arc in the raster display system. </a:t>
            </a:r>
            <a:endParaRPr lang="en-US" sz="6200" dirty="0" smtClean="0">
              <a:latin typeface="Times New Roman" pitchFamily="18" charset="0"/>
              <a:cs typeface="Times New Roman" pitchFamily="18" charset="0"/>
            </a:endParaRPr>
          </a:p>
          <a:p>
            <a:pPr>
              <a:lnSpc>
                <a:spcPct val="170000"/>
              </a:lnSpc>
            </a:pPr>
            <a:r>
              <a:rPr lang="en-US" sz="6200" dirty="0" smtClean="0">
                <a:latin typeface="Times New Roman" pitchFamily="18" charset="0"/>
                <a:cs typeface="Times New Roman" pitchFamily="18" charset="0"/>
              </a:rPr>
              <a:t>The </a:t>
            </a:r>
            <a:r>
              <a:rPr lang="en-US" sz="6200" dirty="0">
                <a:latin typeface="Times New Roman" pitchFamily="18" charset="0"/>
                <a:cs typeface="Times New Roman" pitchFamily="18" charset="0"/>
              </a:rPr>
              <a:t>different part of this algorithm is that we only use arithmetic integer. </a:t>
            </a:r>
            <a:r>
              <a:rPr lang="en-US" sz="6200" dirty="0" smtClean="0">
                <a:latin typeface="Times New Roman" pitchFamily="18" charset="0"/>
                <a:cs typeface="Times New Roman" pitchFamily="18" charset="0"/>
              </a:rPr>
              <a:t>We </a:t>
            </a:r>
            <a:r>
              <a:rPr lang="en-US" sz="6200" dirty="0">
                <a:latin typeface="Times New Roman" pitchFamily="18" charset="0"/>
                <a:cs typeface="Times New Roman" pitchFamily="18" charset="0"/>
              </a:rPr>
              <a:t>can perform the calculation faster than other algorithms. </a:t>
            </a:r>
          </a:p>
          <a:p>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24" y="332656"/>
            <a:ext cx="2520280" cy="490066"/>
          </a:xfrm>
          <a:noFill/>
          <a:ln>
            <a:noFill/>
          </a:ln>
        </p:spPr>
        <p:style>
          <a:lnRef idx="3">
            <a:schemeClr val="lt1"/>
          </a:lnRef>
          <a:fillRef idx="1">
            <a:schemeClr val="dk1"/>
          </a:fillRef>
          <a:effectRef idx="1">
            <a:schemeClr val="dk1"/>
          </a:effectRef>
          <a:fontRef idx="minor">
            <a:schemeClr val="lt1"/>
          </a:fontRef>
        </p:style>
        <p:txBody>
          <a:bodyPr>
            <a:noAutofit/>
          </a:bodyPr>
          <a:lstStyle/>
          <a:p>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solidFill>
                  <a:srgbClr val="FFC000"/>
                </a:solidFill>
                <a:latin typeface="Times New Roman" pitchFamily="18" charset="0"/>
                <a:cs typeface="Times New Roman" pitchFamily="18" charset="0"/>
              </a:rPr>
              <a:t>Pixel</a:t>
            </a:r>
            <a:r>
              <a:rPr lang="en-US" sz="4000" b="1" dirty="0" smtClean="0">
                <a:solidFill>
                  <a:srgbClr val="FFFF00"/>
                </a:solidFill>
                <a:latin typeface="Times New Roman" pitchFamily="18" charset="0"/>
                <a:cs typeface="Times New Roman" pitchFamily="18" charset="0"/>
              </a:rPr>
              <a:t/>
            </a:r>
            <a:br>
              <a:rPr lang="en-US" sz="4000" b="1" dirty="0" smtClean="0">
                <a:solidFill>
                  <a:srgbClr val="FFFF00"/>
                </a:solidFill>
                <a:latin typeface="Times New Roman" pitchFamily="18" charset="0"/>
                <a:cs typeface="Times New Roman" pitchFamily="18" charset="0"/>
              </a:rPr>
            </a:br>
            <a:endParaRPr lang="en-US" sz="4000" dirty="0">
              <a:solidFill>
                <a:srgbClr val="FFFF00"/>
              </a:solidFill>
              <a:latin typeface="Times New Roman" pitchFamily="18" charset="0"/>
              <a:cs typeface="Times New Roman" pitchFamily="18" charset="0"/>
            </a:endParaRPr>
          </a:p>
        </p:txBody>
      </p:sp>
      <p:sp>
        <p:nvSpPr>
          <p:cNvPr id="3" name="Content Placeholder 2"/>
          <p:cNvSpPr>
            <a:spLocks noGrp="1"/>
          </p:cNvSpPr>
          <p:nvPr>
            <p:ph idx="1"/>
          </p:nvPr>
        </p:nvSpPr>
        <p:spPr>
          <a:xfrm>
            <a:off x="827484" y="980728"/>
            <a:ext cx="7848972" cy="4907632"/>
          </a:xfrm>
        </p:spPr>
        <p:txBody>
          <a:bodyPr>
            <a:normAutofit/>
          </a:bodyPr>
          <a:lstStyle/>
          <a:p>
            <a:pPr algn="just">
              <a:lnSpc>
                <a:spcPct val="150000"/>
              </a:lnSpc>
            </a:pPr>
            <a:r>
              <a:rPr lang="en-US" sz="2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Term that comes from the words </a:t>
            </a:r>
            <a:r>
              <a:rPr lang="en-US" sz="2000" b="1" dirty="0" smtClean="0">
                <a:latin typeface="Times New Roman" pitchFamily="18" charset="0"/>
                <a:cs typeface="Times New Roman" pitchFamily="18" charset="0"/>
              </a:rPr>
              <a:t>PEL</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picture element</a:t>
            </a:r>
            <a:r>
              <a:rPr lang="en-US" sz="2000" dirty="0" smtClean="0">
                <a:latin typeface="Times New Roman" pitchFamily="18" charset="0"/>
                <a:cs typeface="Times New Roman" pitchFamily="18" charset="0"/>
              </a:rPr>
              <a:t>). </a:t>
            </a:r>
          </a:p>
          <a:p>
            <a:pPr algn="just">
              <a:lnSpc>
                <a:spcPct val="150000"/>
              </a:lnSpc>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px</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pixel</a:t>
            </a:r>
            <a:r>
              <a:rPr lang="en-US" sz="2000" dirty="0" smtClean="0">
                <a:latin typeface="Times New Roman" pitchFamily="18" charset="0"/>
                <a:cs typeface="Times New Roman" pitchFamily="18" charset="0"/>
              </a:rPr>
              <a:t>) is the smallest portion of an image or display that a computer is capable of printing or displaying. </a:t>
            </a:r>
          </a:p>
          <a:p>
            <a:pPr algn="just">
              <a:lnSpc>
                <a:spcPct val="150000"/>
              </a:lnSpc>
            </a:pPr>
            <a:r>
              <a:rPr lang="en-US" sz="2000" dirty="0" smtClean="0">
                <a:latin typeface="Times New Roman" pitchFamily="18" charset="0"/>
                <a:cs typeface="Times New Roman" pitchFamily="18" charset="0"/>
              </a:rPr>
              <a:t>You can get a better understanding of what a pixel is when</a:t>
            </a:r>
            <a:r>
              <a:rPr lang="en-US" sz="2000" dirty="0" smtClean="0">
                <a:solidFill>
                  <a:srgbClr val="FF0000"/>
                </a:solidFill>
                <a:latin typeface="Times New Roman" pitchFamily="18" charset="0"/>
                <a:cs typeface="Times New Roman" pitchFamily="18" charset="0"/>
              </a:rPr>
              <a:t> zooming</a:t>
            </a:r>
            <a:r>
              <a:rPr lang="en-US" sz="2000" dirty="0" smtClean="0">
                <a:solidFill>
                  <a:schemeClr val="bg1"/>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into an image as seen in the picture.</a:t>
            </a:r>
            <a:endParaRPr lang="en-US" sz="2000" dirty="0">
              <a:latin typeface="Times New Roman" pitchFamily="18" charset="0"/>
              <a:cs typeface="Times New Roman" pitchFamily="18" charset="0"/>
            </a:endParaRPr>
          </a:p>
        </p:txBody>
      </p:sp>
      <p:pic>
        <p:nvPicPr>
          <p:cNvPr id="6" name="Picture 5" descr="pixels.jpg"/>
          <p:cNvPicPr>
            <a:picLocks noChangeAspect="1"/>
          </p:cNvPicPr>
          <p:nvPr/>
        </p:nvPicPr>
        <p:blipFill>
          <a:blip r:embed="rId2" cstate="print"/>
          <a:stretch>
            <a:fillRect/>
          </a:stretch>
        </p:blipFill>
        <p:spPr>
          <a:xfrm>
            <a:off x="1979712" y="3429000"/>
            <a:ext cx="5194310" cy="2880000"/>
          </a:xfrm>
          <a:prstGeom prst="rect">
            <a:avLst/>
          </a:prstGeom>
          <a:ln>
            <a:noFill/>
          </a:ln>
          <a:effectLst>
            <a:softEdge rad="112500"/>
          </a:effectLst>
        </p:spPr>
      </p:pic>
      <p:sp>
        <p:nvSpPr>
          <p:cNvPr id="5" name="Rectangle 4"/>
          <p:cNvSpPr/>
          <p:nvPr/>
        </p:nvSpPr>
        <p:spPr>
          <a:xfrm>
            <a:off x="2915816" y="6237312"/>
            <a:ext cx="3373872" cy="369332"/>
          </a:xfrm>
          <a:prstGeom prst="rect">
            <a:avLst/>
          </a:prstGeom>
        </p:spPr>
        <p:txBody>
          <a:bodyPr wrap="none">
            <a:spAutoFit/>
          </a:bodyPr>
          <a:lstStyle/>
          <a:p>
            <a:r>
              <a:rPr lang="en-US" dirty="0" smtClean="0">
                <a:hlinkClick r:id="rId3"/>
              </a:rPr>
              <a:t>https://youtu.be/15aqFQQVBWU</a:t>
            </a:r>
            <a:r>
              <a:rPr lang="en-US" dirty="0" smtClean="0"/>
              <a:t> </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lstStyle/>
          <a:p>
            <a:pPr algn="just">
              <a:buNone/>
            </a:pPr>
            <a:r>
              <a:rPr lang="en-US" sz="2200" dirty="0">
                <a:latin typeface="Times New Roman" pitchFamily="18" charset="0"/>
                <a:cs typeface="Times New Roman" pitchFamily="18" charset="0"/>
              </a:rPr>
              <a:t>Let us assume we have a point </a:t>
            </a:r>
            <a:r>
              <a:rPr lang="en-US" sz="2200" b="1" dirty="0">
                <a:latin typeface="Times New Roman" pitchFamily="18" charset="0"/>
                <a:cs typeface="Times New Roman" pitchFamily="18" charset="0"/>
              </a:rPr>
              <a:t>p (x, y) </a:t>
            </a:r>
            <a:r>
              <a:rPr lang="en-US" sz="2200" dirty="0">
                <a:latin typeface="Times New Roman" pitchFamily="18" charset="0"/>
                <a:cs typeface="Times New Roman" pitchFamily="18" charset="0"/>
              </a:rPr>
              <a:t>on the boundary of the circle and with </a:t>
            </a:r>
            <a:r>
              <a:rPr lang="en-US" sz="2200" b="1" dirty="0">
                <a:latin typeface="Times New Roman" pitchFamily="18" charset="0"/>
                <a:cs typeface="Times New Roman" pitchFamily="18" charset="0"/>
              </a:rPr>
              <a:t>r </a:t>
            </a:r>
            <a:r>
              <a:rPr lang="en-US" sz="2200" dirty="0">
                <a:latin typeface="Times New Roman" pitchFamily="18" charset="0"/>
                <a:cs typeface="Times New Roman" pitchFamily="18" charset="0"/>
              </a:rPr>
              <a:t>radius satisfying the equation </a:t>
            </a:r>
            <a:r>
              <a:rPr lang="en-US" sz="2200" b="1" dirty="0">
                <a:latin typeface="Times New Roman" pitchFamily="18" charset="0"/>
                <a:cs typeface="Times New Roman" pitchFamily="18" charset="0"/>
              </a:rPr>
              <a:t>f</a:t>
            </a:r>
            <a:r>
              <a:rPr lang="en-US" sz="2200" b="1" baseline="-25000" dirty="0">
                <a:latin typeface="Times New Roman" pitchFamily="18" charset="0"/>
                <a:cs typeface="Times New Roman" pitchFamily="18" charset="0"/>
              </a:rPr>
              <a:t>c </a:t>
            </a:r>
            <a:r>
              <a:rPr lang="en-US" sz="2200" b="1" dirty="0">
                <a:latin typeface="Times New Roman" pitchFamily="18" charset="0"/>
                <a:cs typeface="Times New Roman" pitchFamily="18" charset="0"/>
              </a:rPr>
              <a:t>(x, y) = </a:t>
            </a:r>
            <a:r>
              <a:rPr lang="en-US" sz="2200" b="1" dirty="0" smtClean="0">
                <a:latin typeface="Times New Roman" pitchFamily="18" charset="0"/>
                <a:cs typeface="Times New Roman" pitchFamily="18" charset="0"/>
              </a:rPr>
              <a:t>0</a:t>
            </a:r>
          </a:p>
          <a:p>
            <a:pPr algn="just">
              <a:buNone/>
            </a:pPr>
            <a:endParaRPr lang="en-US" sz="2200" b="1" dirty="0" smtClean="0">
              <a:latin typeface="Times New Roman" pitchFamily="18" charset="0"/>
              <a:cs typeface="Times New Roman" pitchFamily="18" charset="0"/>
            </a:endParaRPr>
          </a:p>
          <a:p>
            <a:pPr>
              <a:buNone/>
            </a:pPr>
            <a:endParaRPr lang="en-US" dirty="0"/>
          </a:p>
        </p:txBody>
      </p:sp>
      <p:pic>
        <p:nvPicPr>
          <p:cNvPr id="4" name="Picture 3" descr="Bresenham’s-Circle-Drawing-Algorithm.png"/>
          <p:cNvPicPr>
            <a:picLocks noChangeAspect="1"/>
          </p:cNvPicPr>
          <p:nvPr/>
        </p:nvPicPr>
        <p:blipFill>
          <a:blip r:embed="rId2" cstate="print"/>
          <a:stretch>
            <a:fillRect/>
          </a:stretch>
        </p:blipFill>
        <p:spPr>
          <a:xfrm>
            <a:off x="467544" y="2637272"/>
            <a:ext cx="4068089" cy="3240000"/>
          </a:xfrm>
          <a:prstGeom prst="rect">
            <a:avLst/>
          </a:prstGeom>
        </p:spPr>
      </p:pic>
      <p:sp>
        <p:nvSpPr>
          <p:cNvPr id="5" name="Rectangle 4"/>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6" name="Content Placeholder 3" descr="Midpoint-Circle-Drawing-Algorithm.png"/>
          <p:cNvPicPr>
            <a:picLocks noChangeAspect="1"/>
          </p:cNvPicPr>
          <p:nvPr/>
        </p:nvPicPr>
        <p:blipFill>
          <a:blip r:embed="rId3" cstate="print"/>
          <a:stretch>
            <a:fillRect/>
          </a:stretch>
        </p:blipFill>
        <p:spPr>
          <a:xfrm>
            <a:off x="4788024" y="2564904"/>
            <a:ext cx="4129556" cy="32760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688632"/>
          </a:xfrm>
        </p:spPr>
        <p:txBody>
          <a:bodyPr>
            <a:normAutofit/>
          </a:bodyPr>
          <a:lstStyle/>
          <a:p>
            <a:pPr>
              <a:lnSpc>
                <a:spcPct val="170000"/>
              </a:lnSpc>
              <a:buNone/>
            </a:pPr>
            <a:r>
              <a:rPr lang="en-US" sz="2000" dirty="0" smtClean="0">
                <a:latin typeface="Times New Roman" pitchFamily="18" charset="0"/>
                <a:cs typeface="Times New Roman" pitchFamily="18" charset="0"/>
              </a:rPr>
              <a:t>As </a:t>
            </a:r>
            <a:r>
              <a:rPr lang="en-US" sz="2000" dirty="0">
                <a:latin typeface="Times New Roman" pitchFamily="18" charset="0"/>
                <a:cs typeface="Times New Roman" pitchFamily="18" charset="0"/>
              </a:rPr>
              <a:t>we know the equation of the circle is –</a:t>
            </a:r>
          </a:p>
          <a:p>
            <a:pPr algn="ctr">
              <a:lnSpc>
                <a:spcPct val="170000"/>
              </a:lnSpc>
              <a:buNone/>
            </a:pPr>
            <a:r>
              <a:rPr lang="en-US" sz="2800" b="1" dirty="0">
                <a:solidFill>
                  <a:srgbClr val="FF0000"/>
                </a:solidFill>
                <a:latin typeface="Times New Roman" pitchFamily="18" charset="0"/>
                <a:cs typeface="Times New Roman" pitchFamily="18" charset="0"/>
              </a:rPr>
              <a:t>f</a:t>
            </a:r>
            <a:r>
              <a:rPr lang="en-US" sz="2800" b="1" baseline="-25000" dirty="0">
                <a:solidFill>
                  <a:srgbClr val="FF0000"/>
                </a:solidFill>
                <a:latin typeface="Times New Roman" pitchFamily="18" charset="0"/>
                <a:cs typeface="Times New Roman" pitchFamily="18" charset="0"/>
              </a:rPr>
              <a:t>c </a:t>
            </a:r>
            <a:r>
              <a:rPr lang="en-US" sz="2800" b="1" dirty="0">
                <a:solidFill>
                  <a:srgbClr val="FF0000"/>
                </a:solidFill>
                <a:latin typeface="Times New Roman" pitchFamily="18" charset="0"/>
                <a:cs typeface="Times New Roman" pitchFamily="18" charset="0"/>
              </a:rPr>
              <a:t>(x, y) = x</a:t>
            </a:r>
            <a:r>
              <a:rPr lang="en-US" sz="2800" b="1" baseline="30000" dirty="0">
                <a:solidFill>
                  <a:srgbClr val="FF0000"/>
                </a:solidFill>
                <a:latin typeface="Times New Roman" pitchFamily="18" charset="0"/>
                <a:cs typeface="Times New Roman" pitchFamily="18" charset="0"/>
              </a:rPr>
              <a:t>2 </a:t>
            </a:r>
            <a:r>
              <a:rPr lang="en-US" sz="2800" b="1" dirty="0">
                <a:solidFill>
                  <a:srgbClr val="FF0000"/>
                </a:solidFill>
                <a:latin typeface="Times New Roman" pitchFamily="18" charset="0"/>
                <a:cs typeface="Times New Roman" pitchFamily="18" charset="0"/>
              </a:rPr>
              <a:t>+ y</a:t>
            </a:r>
            <a:r>
              <a:rPr lang="en-US" sz="2800" b="1" baseline="30000" dirty="0">
                <a:solidFill>
                  <a:srgbClr val="FF0000"/>
                </a:solidFill>
                <a:latin typeface="Times New Roman" pitchFamily="18" charset="0"/>
                <a:cs typeface="Times New Roman" pitchFamily="18" charset="0"/>
              </a:rPr>
              <a:t>2</a:t>
            </a:r>
            <a:r>
              <a:rPr lang="en-US" sz="2800" b="1" dirty="0">
                <a:solidFill>
                  <a:srgbClr val="FF0000"/>
                </a:solidFill>
                <a:latin typeface="Times New Roman" pitchFamily="18" charset="0"/>
                <a:cs typeface="Times New Roman" pitchFamily="18" charset="0"/>
              </a:rPr>
              <a:t> = r</a:t>
            </a:r>
            <a:r>
              <a:rPr lang="en-US" sz="2800" b="1" baseline="30000" dirty="0">
                <a:solidFill>
                  <a:srgbClr val="FF0000"/>
                </a:solidFill>
                <a:latin typeface="Times New Roman" pitchFamily="18" charset="0"/>
                <a:cs typeface="Times New Roman" pitchFamily="18" charset="0"/>
              </a:rPr>
              <a:t>2</a:t>
            </a:r>
            <a:endParaRPr lang="en-US" sz="2800" dirty="0">
              <a:solidFill>
                <a:srgbClr val="FF0000"/>
              </a:solidFill>
              <a:latin typeface="Times New Roman" pitchFamily="18" charset="0"/>
              <a:cs typeface="Times New Roman" pitchFamily="18" charset="0"/>
            </a:endParaRPr>
          </a:p>
          <a:p>
            <a:pPr>
              <a:lnSpc>
                <a:spcPct val="170000"/>
              </a:lnSpc>
              <a:buNone/>
            </a:pP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f</a:t>
            </a:r>
            <a:r>
              <a:rPr lang="en-US" sz="2000" b="1" baseline="-25000" dirty="0">
                <a:latin typeface="Times New Roman" pitchFamily="18" charset="0"/>
                <a:cs typeface="Times New Roman" pitchFamily="18" charset="0"/>
              </a:rPr>
              <a:t>c </a:t>
            </a:r>
            <a:r>
              <a:rPr lang="en-US" sz="2000" b="1" dirty="0">
                <a:latin typeface="Times New Roman" pitchFamily="18" charset="0"/>
                <a:cs typeface="Times New Roman" pitchFamily="18" charset="0"/>
              </a:rPr>
              <a:t>(x, y) &lt; 0</a:t>
            </a:r>
            <a:endParaRPr lang="en-US" sz="2000" dirty="0">
              <a:latin typeface="Times New Roman" pitchFamily="18" charset="0"/>
              <a:cs typeface="Times New Roman" pitchFamily="18" charset="0"/>
            </a:endParaRPr>
          </a:p>
          <a:p>
            <a:pPr>
              <a:lnSpc>
                <a:spcPct val="170000"/>
              </a:lnSpc>
              <a:buNone/>
            </a:pPr>
            <a:r>
              <a:rPr lang="en-US" sz="2000" dirty="0" smtClean="0">
                <a:latin typeface="Times New Roman" pitchFamily="18" charset="0"/>
                <a:cs typeface="Times New Roman" pitchFamily="18" charset="0"/>
              </a:rPr>
              <a:t>then </a:t>
            </a:r>
            <a:r>
              <a:rPr lang="en-US" sz="2000" dirty="0">
                <a:latin typeface="Times New Roman" pitchFamily="18" charset="0"/>
                <a:cs typeface="Times New Roman" pitchFamily="18" charset="0"/>
              </a:rPr>
              <a:t>      The point is </a:t>
            </a:r>
            <a:r>
              <a:rPr lang="en-US" sz="2000" b="1" dirty="0">
                <a:solidFill>
                  <a:srgbClr val="FF0000"/>
                </a:solidFill>
                <a:latin typeface="Times New Roman" pitchFamily="18" charset="0"/>
                <a:cs typeface="Times New Roman" pitchFamily="18" charset="0"/>
              </a:rPr>
              <a:t>inside</a:t>
            </a:r>
            <a:r>
              <a:rPr lang="en-US" sz="2000" dirty="0">
                <a:latin typeface="Times New Roman" pitchFamily="18" charset="0"/>
                <a:cs typeface="Times New Roman" pitchFamily="18" charset="0"/>
              </a:rPr>
              <a:t> the circle boundary.</a:t>
            </a:r>
          </a:p>
          <a:p>
            <a:pPr>
              <a:lnSpc>
                <a:spcPct val="170000"/>
              </a:lnSpc>
              <a:buNone/>
            </a:pP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f</a:t>
            </a:r>
            <a:r>
              <a:rPr lang="en-US" sz="2000" b="1" baseline="-25000" dirty="0">
                <a:latin typeface="Times New Roman" pitchFamily="18" charset="0"/>
                <a:cs typeface="Times New Roman" pitchFamily="18" charset="0"/>
              </a:rPr>
              <a:t>c </a:t>
            </a:r>
            <a:r>
              <a:rPr lang="en-US" sz="2000" b="1" dirty="0">
                <a:latin typeface="Times New Roman" pitchFamily="18" charset="0"/>
                <a:cs typeface="Times New Roman" pitchFamily="18" charset="0"/>
              </a:rPr>
              <a:t>(x, y) = 0</a:t>
            </a:r>
            <a:endParaRPr lang="en-US" sz="2000" dirty="0">
              <a:latin typeface="Times New Roman" pitchFamily="18" charset="0"/>
              <a:cs typeface="Times New Roman" pitchFamily="18" charset="0"/>
            </a:endParaRPr>
          </a:p>
          <a:p>
            <a:pPr>
              <a:lnSpc>
                <a:spcPct val="170000"/>
              </a:lnSpc>
              <a:buNone/>
            </a:pPr>
            <a:r>
              <a:rPr lang="en-US" sz="2000" dirty="0">
                <a:latin typeface="Times New Roman" pitchFamily="18" charset="0"/>
                <a:cs typeface="Times New Roman" pitchFamily="18" charset="0"/>
              </a:rPr>
              <a:t>t</a:t>
            </a:r>
            <a:r>
              <a:rPr lang="en-US" sz="2000" dirty="0" smtClean="0">
                <a:latin typeface="Times New Roman" pitchFamily="18" charset="0"/>
                <a:cs typeface="Times New Roman" pitchFamily="18" charset="0"/>
              </a:rPr>
              <a:t>hen </a:t>
            </a:r>
            <a:r>
              <a:rPr lang="en-US" sz="2000" dirty="0">
                <a:latin typeface="Times New Roman" pitchFamily="18" charset="0"/>
                <a:cs typeface="Times New Roman" pitchFamily="18" charset="0"/>
              </a:rPr>
              <a:t>      The point is</a:t>
            </a:r>
            <a:r>
              <a:rPr lang="en-US" sz="2000" dirty="0">
                <a:solidFill>
                  <a:srgbClr val="FF0000"/>
                </a:solidFill>
                <a:latin typeface="Times New Roman" pitchFamily="18" charset="0"/>
                <a:cs typeface="Times New Roman" pitchFamily="18" charset="0"/>
              </a:rPr>
              <a:t> </a:t>
            </a:r>
            <a:r>
              <a:rPr lang="en-US" sz="2000" b="1" dirty="0">
                <a:solidFill>
                  <a:srgbClr val="FF0000"/>
                </a:solidFill>
                <a:latin typeface="Times New Roman" pitchFamily="18" charset="0"/>
                <a:cs typeface="Times New Roman" pitchFamily="18" charset="0"/>
              </a:rPr>
              <a:t>on </a:t>
            </a:r>
            <a:r>
              <a:rPr lang="en-US" sz="2000" dirty="0">
                <a:latin typeface="Times New Roman" pitchFamily="18" charset="0"/>
                <a:cs typeface="Times New Roman" pitchFamily="18" charset="0"/>
              </a:rPr>
              <a:t>the circle boundary.</a:t>
            </a:r>
          </a:p>
          <a:p>
            <a:pPr>
              <a:lnSpc>
                <a:spcPct val="170000"/>
              </a:lnSpc>
              <a:buNone/>
            </a:pP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f</a:t>
            </a:r>
            <a:r>
              <a:rPr lang="en-US" sz="2000" b="1" baseline="-25000" dirty="0">
                <a:latin typeface="Times New Roman" pitchFamily="18" charset="0"/>
                <a:cs typeface="Times New Roman" pitchFamily="18" charset="0"/>
              </a:rPr>
              <a:t>c </a:t>
            </a:r>
            <a:r>
              <a:rPr lang="en-US" sz="2000" b="1" dirty="0">
                <a:latin typeface="Times New Roman" pitchFamily="18" charset="0"/>
                <a:cs typeface="Times New Roman" pitchFamily="18" charset="0"/>
              </a:rPr>
              <a:t>(x, y) &gt; 0</a:t>
            </a:r>
            <a:endParaRPr lang="en-US" sz="2000" dirty="0">
              <a:latin typeface="Times New Roman" pitchFamily="18" charset="0"/>
              <a:cs typeface="Times New Roman" pitchFamily="18" charset="0"/>
            </a:endParaRPr>
          </a:p>
          <a:p>
            <a:pPr>
              <a:lnSpc>
                <a:spcPct val="170000"/>
              </a:lnSpc>
              <a:buNone/>
            </a:pPr>
            <a:r>
              <a:rPr lang="en-US" sz="2000" dirty="0">
                <a:latin typeface="Times New Roman" pitchFamily="18" charset="0"/>
                <a:cs typeface="Times New Roman" pitchFamily="18" charset="0"/>
              </a:rPr>
              <a:t>t</a:t>
            </a:r>
            <a:r>
              <a:rPr lang="en-US" sz="2000" dirty="0" smtClean="0">
                <a:latin typeface="Times New Roman" pitchFamily="18" charset="0"/>
                <a:cs typeface="Times New Roman" pitchFamily="18" charset="0"/>
              </a:rPr>
              <a:t>hen </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The point is </a:t>
            </a:r>
            <a:r>
              <a:rPr lang="en-US" sz="2000" b="1" dirty="0">
                <a:solidFill>
                  <a:srgbClr val="FF0000"/>
                </a:solidFill>
                <a:latin typeface="Times New Roman" pitchFamily="18" charset="0"/>
                <a:cs typeface="Times New Roman" pitchFamily="18" charset="0"/>
              </a:rPr>
              <a:t>outside</a:t>
            </a:r>
            <a:r>
              <a:rPr lang="en-US" sz="2000" dirty="0">
                <a:latin typeface="Times New Roman" pitchFamily="18" charset="0"/>
                <a:cs typeface="Times New Roman" pitchFamily="18" charset="0"/>
              </a:rPr>
              <a:t> the circle boundary.</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41986" name="Picture 2" descr="https://upload.wikimedia.org/wikipedia/commons/thumb/2/24/Bresenham_circle.svg/320px-Bresenham_circle.svg.png"/>
          <p:cNvPicPr>
            <a:picLocks noChangeAspect="1" noChangeArrowheads="1"/>
          </p:cNvPicPr>
          <p:nvPr/>
        </p:nvPicPr>
        <p:blipFill>
          <a:blip r:embed="rId2" cstate="print"/>
          <a:srcRect/>
          <a:stretch>
            <a:fillRect/>
          </a:stretch>
        </p:blipFill>
        <p:spPr bwMode="auto">
          <a:xfrm>
            <a:off x="5796136" y="2924944"/>
            <a:ext cx="3048000" cy="3048001"/>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5328592"/>
          </a:xfrm>
        </p:spPr>
        <p:txBody>
          <a:bodyPr>
            <a:noAutofit/>
          </a:bodyPr>
          <a:lstStyle/>
          <a:p>
            <a:pPr fontAlgn="base">
              <a:lnSpc>
                <a:spcPct val="160000"/>
              </a:lnSpc>
              <a:buNone/>
            </a:pPr>
            <a:r>
              <a:rPr lang="en-US" sz="2000" b="1" u="sng" dirty="0" smtClean="0">
                <a:latin typeface="Times New Roman" pitchFamily="18" charset="0"/>
                <a:cs typeface="Times New Roman" pitchFamily="18" charset="0"/>
              </a:rPr>
              <a:t>Procedure-</a:t>
            </a:r>
            <a:endParaRPr lang="en-US" sz="2000" b="1" dirty="0" smtClean="0">
              <a:latin typeface="Times New Roman" pitchFamily="18" charset="0"/>
              <a:cs typeface="Times New Roman" pitchFamily="18" charset="0"/>
            </a:endParaRPr>
          </a:p>
          <a:p>
            <a:pPr fontAlgn="base">
              <a:lnSpc>
                <a:spcPct val="160000"/>
              </a:lnSpc>
              <a:buNone/>
            </a:pPr>
            <a:r>
              <a:rPr lang="en-US" sz="2000" dirty="0" smtClean="0">
                <a:latin typeface="Times New Roman" pitchFamily="18" charset="0"/>
                <a:cs typeface="Times New Roman" pitchFamily="18" charset="0"/>
              </a:rPr>
              <a:t>Given-</a:t>
            </a:r>
          </a:p>
          <a:p>
            <a:pPr fontAlgn="base">
              <a:lnSpc>
                <a:spcPct val="160000"/>
              </a:lnSpc>
            </a:pPr>
            <a:r>
              <a:rPr lang="en-US" sz="2000" dirty="0" smtClean="0">
                <a:latin typeface="Times New Roman" pitchFamily="18" charset="0"/>
                <a:cs typeface="Times New Roman" pitchFamily="18" charset="0"/>
              </a:rPr>
              <a:t>Centre point of Circle =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p>
          <a:p>
            <a:pPr fontAlgn="base">
              <a:lnSpc>
                <a:spcPct val="160000"/>
              </a:lnSpc>
            </a:pPr>
            <a:r>
              <a:rPr lang="en-US" sz="2000" dirty="0" smtClean="0">
                <a:latin typeface="Times New Roman" pitchFamily="18" charset="0"/>
                <a:cs typeface="Times New Roman" pitchFamily="18" charset="0"/>
              </a:rPr>
              <a:t>Radius of Circle = R</a:t>
            </a:r>
          </a:p>
          <a:p>
            <a:pPr fontAlgn="base"/>
            <a:r>
              <a:rPr lang="en-US" sz="2000" dirty="0" smtClean="0">
                <a:latin typeface="Times New Roman" pitchFamily="18" charset="0"/>
                <a:cs typeface="Times New Roman" pitchFamily="18" charset="0"/>
              </a:rPr>
              <a:t>The points generation using </a:t>
            </a:r>
            <a:r>
              <a:rPr lang="en-US" sz="2000" dirty="0" err="1" smtClean="0">
                <a:latin typeface="Times New Roman" pitchFamily="18" charset="0"/>
                <a:cs typeface="Times New Roman" pitchFamily="18" charset="0"/>
              </a:rPr>
              <a:t>Bresenham</a:t>
            </a:r>
            <a:r>
              <a:rPr lang="en-US" sz="2000" dirty="0" smtClean="0">
                <a:latin typeface="Times New Roman" pitchFamily="18" charset="0"/>
                <a:cs typeface="Times New Roman" pitchFamily="18" charset="0"/>
              </a:rPr>
              <a:t> Circle Drawing Algorithm involves the following steps-</a:t>
            </a:r>
          </a:p>
          <a:p>
            <a:pPr fontAlgn="base">
              <a:lnSpc>
                <a:spcPct val="160000"/>
              </a:lnSpc>
              <a:buNone/>
            </a:pPr>
            <a:r>
              <a:rPr lang="en-US" sz="2000" b="1" u="sng" dirty="0" smtClean="0">
                <a:latin typeface="Times New Roman" pitchFamily="18" charset="0"/>
                <a:cs typeface="Times New Roman" pitchFamily="18" charset="0"/>
              </a:rPr>
              <a:t>Step-01:</a:t>
            </a:r>
            <a:endParaRPr lang="en-US" sz="2000" b="1" dirty="0" smtClean="0">
              <a:latin typeface="Times New Roman" pitchFamily="18" charset="0"/>
              <a:cs typeface="Times New Roman" pitchFamily="18" charset="0"/>
            </a:endParaRPr>
          </a:p>
          <a:p>
            <a:pPr fontAlgn="base">
              <a:lnSpc>
                <a:spcPct val="160000"/>
              </a:lnSpc>
            </a:pPr>
            <a:r>
              <a:rPr lang="en-US" sz="2000" dirty="0" smtClean="0">
                <a:latin typeface="Times New Roman" pitchFamily="18" charset="0"/>
                <a:cs typeface="Times New Roman" pitchFamily="18" charset="0"/>
              </a:rPr>
              <a:t>Assign the starting point coordinates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as-</a:t>
            </a:r>
          </a:p>
          <a:p>
            <a:pPr fontAlgn="base">
              <a:lnSpc>
                <a:spcPct val="160000"/>
              </a:lnSpc>
            </a:pPr>
            <a:r>
              <a:rPr lang="en-US" sz="2000" dirty="0" smtClean="0">
                <a:latin typeface="Times New Roman" pitchFamily="18" charset="0"/>
                <a:cs typeface="Times New Roman" pitchFamily="18" charset="0"/>
              </a:rPr>
              <a:t>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0</a:t>
            </a:r>
          </a:p>
          <a:p>
            <a:pPr fontAlgn="base">
              <a:lnSpc>
                <a:spcPct val="160000"/>
              </a:lnSpc>
            </a:pPr>
            <a:r>
              <a:rPr lang="en-US" sz="2000" dirty="0" smtClean="0">
                <a:latin typeface="Times New Roman" pitchFamily="18" charset="0"/>
                <a:cs typeface="Times New Roman" pitchFamily="18" charset="0"/>
              </a:rPr>
              <a:t>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R</a:t>
            </a:r>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a:bodyPr>
          <a:lstStyle/>
          <a:p>
            <a:pPr fontAlgn="base">
              <a:lnSpc>
                <a:spcPct val="150000"/>
              </a:lnSpc>
              <a:buNone/>
            </a:pPr>
            <a:r>
              <a:rPr lang="en-US" sz="2000" b="1" u="sng" dirty="0" smtClean="0">
                <a:latin typeface="Times New Roman" pitchFamily="18" charset="0"/>
                <a:cs typeface="Times New Roman" pitchFamily="18" charset="0"/>
              </a:rPr>
              <a:t>Step-02:</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Calculate the value of initial decision parameter </a:t>
            </a:r>
            <a:r>
              <a:rPr lang="en-US" sz="2000" dirty="0" err="1" smtClean="0">
                <a:latin typeface="Times New Roman" pitchFamily="18" charset="0"/>
                <a:cs typeface="Times New Roman" pitchFamily="18" charset="0"/>
              </a:rPr>
              <a:t>P</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as-</a:t>
            </a:r>
          </a:p>
          <a:p>
            <a:pPr fontAlgn="base">
              <a:lnSpc>
                <a:spcPct val="150000"/>
              </a:lnSpc>
            </a:pPr>
            <a:r>
              <a:rPr lang="en-US" sz="2000" dirty="0" smtClean="0">
                <a:latin typeface="Times New Roman" pitchFamily="18" charset="0"/>
                <a:cs typeface="Times New Roman" pitchFamily="18" charset="0"/>
              </a:rPr>
              <a:t>P</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3 – 2 x R</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u="sng" dirty="0" smtClean="0">
                <a:latin typeface="Times New Roman" pitchFamily="18" charset="0"/>
                <a:cs typeface="Times New Roman" pitchFamily="18" charset="0"/>
              </a:rPr>
              <a:t>Step-03:</a:t>
            </a:r>
            <a:endParaRPr lang="en-US" sz="2000" b="1"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Suppose the current point is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and the next point is (X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Find the next point of the first octant depending on the value of decision parameter P</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96752"/>
            <a:ext cx="8229600" cy="4525963"/>
          </a:xfrm>
        </p:spPr>
        <p:txBody>
          <a:bodyPr>
            <a:normAutofit/>
          </a:bodyPr>
          <a:lstStyle/>
          <a:p>
            <a:pPr>
              <a:buNone/>
            </a:pPr>
            <a:r>
              <a:rPr lang="en-US" sz="2000" dirty="0" smtClean="0">
                <a:latin typeface="Times New Roman" pitchFamily="18" charset="0"/>
                <a:cs typeface="Times New Roman" pitchFamily="18" charset="0"/>
              </a:rPr>
              <a:t>Follow the below two cases-</a:t>
            </a:r>
            <a:endParaRPr lang="en-US" sz="2000" dirty="0">
              <a:latin typeface="Times New Roman" pitchFamily="18" charset="0"/>
              <a:cs typeface="Times New Roman" pitchFamily="18" charset="0"/>
            </a:endParaRPr>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145410" name="Picture 2" descr="https://www.gatevidyalay.com/wp-content/uploads/2019/08/Bresenham-Circle-Drawing-Algorithm-in-Computer-Graphics.png"/>
          <p:cNvPicPr>
            <a:picLocks noChangeAspect="1" noChangeArrowheads="1"/>
          </p:cNvPicPr>
          <p:nvPr/>
        </p:nvPicPr>
        <p:blipFill>
          <a:blip r:embed="rId2" cstate="print"/>
          <a:srcRect/>
          <a:stretch>
            <a:fillRect/>
          </a:stretch>
        </p:blipFill>
        <p:spPr bwMode="auto">
          <a:xfrm>
            <a:off x="467544" y="1700808"/>
            <a:ext cx="8341105" cy="40680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24744"/>
            <a:ext cx="8229600" cy="5400600"/>
          </a:xfrm>
        </p:spPr>
        <p:txBody>
          <a:bodyPr>
            <a:normAutofit/>
          </a:bodyPr>
          <a:lstStyle/>
          <a:p>
            <a:pPr fontAlgn="base">
              <a:lnSpc>
                <a:spcPct val="160000"/>
              </a:lnSpc>
              <a:buNone/>
            </a:pPr>
            <a:r>
              <a:rPr lang="en-US" sz="2000" b="1" u="sng" dirty="0" smtClean="0">
                <a:latin typeface="Times New Roman" pitchFamily="18" charset="0"/>
                <a:cs typeface="Times New Roman" pitchFamily="18" charset="0"/>
              </a:rPr>
              <a:t>Step-04:</a:t>
            </a:r>
            <a:endParaRPr lang="en-US" sz="2000" b="1" dirty="0" smtClean="0">
              <a:latin typeface="Times New Roman" pitchFamily="18" charset="0"/>
              <a:cs typeface="Times New Roman" pitchFamily="18" charset="0"/>
            </a:endParaRPr>
          </a:p>
          <a:p>
            <a:pPr fontAlgn="base">
              <a:lnSpc>
                <a:spcPct val="160000"/>
              </a:lnSpc>
            </a:pPr>
            <a:r>
              <a:rPr lang="en-US" sz="2000" dirty="0" smtClean="0">
                <a:latin typeface="Times New Roman" pitchFamily="18" charset="0"/>
                <a:cs typeface="Times New Roman" pitchFamily="18" charset="0"/>
              </a:rPr>
              <a:t>If the given centre point (X</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Y</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is not (0, 0), then do the following and plot the point-</a:t>
            </a:r>
          </a:p>
          <a:p>
            <a:pPr fontAlgn="base">
              <a:lnSpc>
                <a:spcPct val="160000"/>
              </a:lnSpc>
            </a:pP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 X</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lnSpc>
                <a:spcPct val="160000"/>
              </a:lnSpc>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 Y</a:t>
            </a:r>
            <a:r>
              <a:rPr lang="en-US" sz="2000" baseline="-25000" dirty="0" smtClean="0">
                <a:latin typeface="Times New Roman" pitchFamily="18" charset="0"/>
                <a:cs typeface="Times New Roman" pitchFamily="18" charset="0"/>
              </a:rPr>
              <a:t>0</a:t>
            </a:r>
            <a:endParaRPr lang="en-US" sz="2000" dirty="0" smtClean="0">
              <a:latin typeface="Times New Roman" pitchFamily="18" charset="0"/>
              <a:cs typeface="Times New Roman" pitchFamily="18" charset="0"/>
            </a:endParaRPr>
          </a:p>
          <a:p>
            <a:pPr fontAlgn="base">
              <a:lnSpc>
                <a:spcPct val="160000"/>
              </a:lnSpc>
            </a:pPr>
            <a:r>
              <a:rPr lang="en-US" sz="2000" dirty="0" smtClean="0">
                <a:latin typeface="Times New Roman" pitchFamily="18" charset="0"/>
                <a:cs typeface="Times New Roman" pitchFamily="18" charset="0"/>
              </a:rPr>
              <a:t>Here,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denotes the current value of X and Y coordinates.</a:t>
            </a:r>
          </a:p>
          <a:p>
            <a:pPr fontAlgn="base">
              <a:lnSpc>
                <a:spcPct val="160000"/>
              </a:lnSpc>
              <a:buNone/>
            </a:pPr>
            <a:r>
              <a:rPr lang="en-US" sz="2000"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Step-05:</a:t>
            </a:r>
            <a:endParaRPr lang="en-US" sz="2000" b="1" dirty="0" smtClean="0">
              <a:latin typeface="Times New Roman" pitchFamily="18" charset="0"/>
              <a:cs typeface="Times New Roman" pitchFamily="18" charset="0"/>
            </a:endParaRPr>
          </a:p>
          <a:p>
            <a:pPr fontAlgn="base">
              <a:lnSpc>
                <a:spcPct val="160000"/>
              </a:lnSpc>
            </a:pPr>
            <a:r>
              <a:rPr lang="en-US" sz="2000" dirty="0" smtClean="0">
                <a:latin typeface="Times New Roman" pitchFamily="18" charset="0"/>
                <a:cs typeface="Times New Roman" pitchFamily="18" charset="0"/>
              </a:rPr>
              <a:t>Keep repeating Step-03 and Step-04 until </a:t>
            </a:r>
            <a:r>
              <a:rPr lang="en-US" sz="2000" dirty="0" err="1" smtClean="0">
                <a:latin typeface="Times New Roman" pitchFamily="18" charset="0"/>
                <a:cs typeface="Times New Roman" pitchFamily="18" charset="0"/>
              </a:rPr>
              <a:t>X</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 =&gt; </a:t>
            </a: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plot</a:t>
            </a:r>
            <a:r>
              <a:rPr lang="en-US" sz="2000" dirty="0" smtClean="0">
                <a:latin typeface="Times New Roman" pitchFamily="18" charset="0"/>
                <a:cs typeface="Times New Roman" pitchFamily="18" charset="0"/>
              </a:rPr>
              <a:t>.</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lstStyle/>
          <a:p>
            <a:pPr algn="just" fontAlgn="base">
              <a:lnSpc>
                <a:spcPct val="150000"/>
              </a:lnSpc>
              <a:buNone/>
            </a:pPr>
            <a:r>
              <a:rPr lang="en-US" sz="2000" b="1" u="sng" dirty="0" smtClean="0">
                <a:latin typeface="Times New Roman" pitchFamily="18" charset="0"/>
                <a:cs typeface="Times New Roman" pitchFamily="18" charset="0"/>
              </a:rPr>
              <a:t>Step-06:</a:t>
            </a:r>
            <a:endParaRPr lang="en-US" sz="2000" b="1" dirty="0" smtClean="0">
              <a:latin typeface="Times New Roman" pitchFamily="18" charset="0"/>
              <a:cs typeface="Times New Roman" pitchFamily="18" charset="0"/>
            </a:endParaRPr>
          </a:p>
          <a:p>
            <a:pPr algn="just" fontAlgn="base">
              <a:lnSpc>
                <a:spcPct val="150000"/>
              </a:lnSpc>
            </a:pPr>
            <a:r>
              <a:rPr lang="en-US" sz="2000" dirty="0" smtClean="0">
                <a:latin typeface="Times New Roman" pitchFamily="18" charset="0"/>
                <a:cs typeface="Times New Roman" pitchFamily="18" charset="0"/>
              </a:rPr>
              <a:t>Step-05 generates all the points for one octant.</a:t>
            </a:r>
          </a:p>
          <a:p>
            <a:pPr algn="just" fontAlgn="base">
              <a:lnSpc>
                <a:spcPct val="150000"/>
              </a:lnSpc>
            </a:pPr>
            <a:r>
              <a:rPr lang="en-US" sz="2000" dirty="0" smtClean="0">
                <a:latin typeface="Times New Roman" pitchFamily="18" charset="0"/>
                <a:cs typeface="Times New Roman" pitchFamily="18" charset="0"/>
              </a:rPr>
              <a:t>To find the points for other seven octants, follow the eight symmetry property of circle.</a:t>
            </a:r>
          </a:p>
          <a:p>
            <a:pPr algn="just" fontAlgn="base">
              <a:lnSpc>
                <a:spcPct val="150000"/>
              </a:lnSpc>
            </a:pPr>
            <a:r>
              <a:rPr lang="en-US" sz="2000" dirty="0" smtClean="0">
                <a:latin typeface="Times New Roman" pitchFamily="18" charset="0"/>
                <a:cs typeface="Times New Roman" pitchFamily="18" charset="0"/>
              </a:rPr>
              <a:t>This is depicted by the following figure-</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143362" name="Picture 2" descr="https://www.gatevidyalay.com/wp-content/uploads/2019/07/Eight-Symmetry-Property.png"/>
          <p:cNvPicPr>
            <a:picLocks noChangeAspect="1" noChangeArrowheads="1"/>
          </p:cNvPicPr>
          <p:nvPr/>
        </p:nvPicPr>
        <p:blipFill>
          <a:blip r:embed="rId2" cstate="print"/>
          <a:srcRect/>
          <a:stretch>
            <a:fillRect/>
          </a:stretch>
        </p:blipFill>
        <p:spPr bwMode="auto">
          <a:xfrm>
            <a:off x="2195736" y="3674486"/>
            <a:ext cx="4104456" cy="2655005"/>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29600" cy="5256584"/>
          </a:xfrm>
        </p:spPr>
        <p:txBody>
          <a:bodyPr>
            <a:normAutofit fontScale="85000" lnSpcReduction="20000"/>
          </a:bodyPr>
          <a:lstStyle/>
          <a:p>
            <a:pPr algn="ctr" fontAlgn="base">
              <a:lnSpc>
                <a:spcPct val="170000"/>
              </a:lnSpc>
              <a:buNone/>
            </a:pPr>
            <a:r>
              <a:rPr lang="en-US" sz="2400" b="1" u="sng" dirty="0" smtClean="0">
                <a:latin typeface="Times New Roman" pitchFamily="18" charset="0"/>
                <a:cs typeface="Times New Roman" pitchFamily="18" charset="0"/>
              </a:rPr>
              <a:t>PRACTICE PROBLEMS BASED ON BRESENHAM CIRCLE DRAWING ALGORITHM</a:t>
            </a:r>
            <a:endParaRPr lang="en-US" sz="2400" b="1" dirty="0" smtClean="0">
              <a:latin typeface="Times New Roman" pitchFamily="18" charset="0"/>
              <a:cs typeface="Times New Roman" pitchFamily="18" charset="0"/>
            </a:endParaRPr>
          </a:p>
          <a:p>
            <a:pPr fontAlgn="base">
              <a:lnSpc>
                <a:spcPct val="170000"/>
              </a:lnSpc>
              <a:buNone/>
            </a:pPr>
            <a:endParaRPr lang="en-US" sz="2400" b="1" u="sng" dirty="0" smtClean="0">
              <a:latin typeface="Times New Roman" pitchFamily="18" charset="0"/>
              <a:cs typeface="Times New Roman" pitchFamily="18" charset="0"/>
            </a:endParaRPr>
          </a:p>
          <a:p>
            <a:pPr fontAlgn="base">
              <a:lnSpc>
                <a:spcPct val="170000"/>
              </a:lnSpc>
              <a:buNone/>
            </a:pPr>
            <a:r>
              <a:rPr lang="en-US" sz="2400" b="1" u="sng" dirty="0" smtClean="0">
                <a:latin typeface="Times New Roman" pitchFamily="18" charset="0"/>
                <a:cs typeface="Times New Roman" pitchFamily="18" charset="0"/>
              </a:rPr>
              <a:t>Problem-01:</a:t>
            </a:r>
            <a:endParaRPr lang="en-US" sz="2400" b="1" dirty="0" smtClean="0">
              <a:latin typeface="Times New Roman" pitchFamily="18" charset="0"/>
              <a:cs typeface="Times New Roman" pitchFamily="18" charset="0"/>
            </a:endParaRPr>
          </a:p>
          <a:p>
            <a:pPr fontAlgn="base">
              <a:lnSpc>
                <a:spcPct val="170000"/>
              </a:lnSpc>
            </a:pPr>
            <a:r>
              <a:rPr lang="en-US" sz="2400" dirty="0" smtClean="0">
                <a:latin typeface="Times New Roman" pitchFamily="18" charset="0"/>
                <a:cs typeface="Times New Roman" pitchFamily="18" charset="0"/>
              </a:rPr>
              <a:t>Given the centre point coordinates (0, 0) and radius as 8, generate all the points to form a circle.</a:t>
            </a:r>
          </a:p>
          <a:p>
            <a:pPr fontAlgn="base">
              <a:lnSpc>
                <a:spcPct val="170000"/>
              </a:lnSpc>
              <a:buNone/>
            </a:pPr>
            <a:r>
              <a:rPr lang="en-US" sz="2400" b="1" u="sng" dirty="0" smtClean="0">
                <a:latin typeface="Times New Roman" pitchFamily="18" charset="0"/>
                <a:cs typeface="Times New Roman" pitchFamily="18" charset="0"/>
              </a:rPr>
              <a:t>Solution-</a:t>
            </a:r>
            <a:endParaRPr lang="en-US" sz="2400" b="1" dirty="0" smtClean="0">
              <a:latin typeface="Times New Roman" pitchFamily="18" charset="0"/>
              <a:cs typeface="Times New Roman" pitchFamily="18" charset="0"/>
            </a:endParaRPr>
          </a:p>
          <a:p>
            <a:pPr fontAlgn="base">
              <a:lnSpc>
                <a:spcPct val="170000"/>
              </a:lnSpc>
              <a:buNone/>
            </a:pPr>
            <a:r>
              <a:rPr lang="en-US" sz="2400" dirty="0" smtClean="0">
                <a:latin typeface="Times New Roman" pitchFamily="18" charset="0"/>
                <a:cs typeface="Times New Roman" pitchFamily="18" charset="0"/>
              </a:rPr>
              <a:t>Given-</a:t>
            </a:r>
          </a:p>
          <a:p>
            <a:pPr fontAlgn="base">
              <a:lnSpc>
                <a:spcPct val="170000"/>
              </a:lnSpc>
            </a:pPr>
            <a:r>
              <a:rPr lang="en-US" sz="2400" dirty="0" smtClean="0">
                <a:latin typeface="Times New Roman" pitchFamily="18" charset="0"/>
                <a:cs typeface="Times New Roman" pitchFamily="18" charset="0"/>
              </a:rPr>
              <a:t>Centre Coordinates of Circle (X</a:t>
            </a:r>
            <a:r>
              <a:rPr lang="en-US" sz="2400"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Y</a:t>
            </a:r>
            <a:r>
              <a:rPr lang="en-US" sz="2400"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 (0, 0)</a:t>
            </a:r>
          </a:p>
          <a:p>
            <a:pPr fontAlgn="base">
              <a:lnSpc>
                <a:spcPct val="170000"/>
              </a:lnSpc>
            </a:pPr>
            <a:r>
              <a:rPr lang="en-US" sz="2400" dirty="0" smtClean="0">
                <a:latin typeface="Times New Roman" pitchFamily="18" charset="0"/>
                <a:cs typeface="Times New Roman" pitchFamily="18" charset="0"/>
              </a:rPr>
              <a:t>Radius of Circle = 8</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77500" lnSpcReduction="20000"/>
          </a:bodyPr>
          <a:lstStyle/>
          <a:p>
            <a:pPr fontAlgn="base">
              <a:lnSpc>
                <a:spcPct val="170000"/>
              </a:lnSpc>
              <a:buNone/>
            </a:pPr>
            <a:r>
              <a:rPr lang="en-US" sz="2600" b="1" u="sng" dirty="0" smtClean="0">
                <a:latin typeface="Times New Roman" pitchFamily="18" charset="0"/>
                <a:cs typeface="Times New Roman" pitchFamily="18" charset="0"/>
              </a:rPr>
              <a:t>Step-01:</a:t>
            </a:r>
            <a:endParaRPr lang="en-US" sz="2600" b="1" dirty="0" smtClean="0">
              <a:latin typeface="Times New Roman" pitchFamily="18" charset="0"/>
              <a:cs typeface="Times New Roman" pitchFamily="18" charset="0"/>
            </a:endParaRPr>
          </a:p>
          <a:p>
            <a:pPr fontAlgn="base">
              <a:lnSpc>
                <a:spcPct val="170000"/>
              </a:lnSpc>
            </a:pPr>
            <a:r>
              <a:rPr lang="en-US" sz="2600" dirty="0" smtClean="0">
                <a:latin typeface="Times New Roman" pitchFamily="18" charset="0"/>
                <a:cs typeface="Times New Roman" pitchFamily="18" charset="0"/>
              </a:rPr>
              <a:t>Assign the starting point coordinates (X</a:t>
            </a:r>
            <a:r>
              <a:rPr lang="en-US" sz="2600" baseline="-25000" dirty="0" smtClean="0">
                <a:latin typeface="Times New Roman" pitchFamily="18" charset="0"/>
                <a:cs typeface="Times New Roman" pitchFamily="18" charset="0"/>
              </a:rPr>
              <a:t>0</a:t>
            </a:r>
            <a:r>
              <a:rPr lang="en-US" sz="2600" dirty="0" smtClean="0">
                <a:latin typeface="Times New Roman" pitchFamily="18" charset="0"/>
                <a:cs typeface="Times New Roman" pitchFamily="18" charset="0"/>
              </a:rPr>
              <a:t>, Y</a:t>
            </a:r>
            <a:r>
              <a:rPr lang="en-US" sz="2600" baseline="-25000" dirty="0" smtClean="0">
                <a:latin typeface="Times New Roman" pitchFamily="18" charset="0"/>
                <a:cs typeface="Times New Roman" pitchFamily="18" charset="0"/>
              </a:rPr>
              <a:t>0</a:t>
            </a:r>
            <a:r>
              <a:rPr lang="en-US" sz="2600" dirty="0" smtClean="0">
                <a:latin typeface="Times New Roman" pitchFamily="18" charset="0"/>
                <a:cs typeface="Times New Roman" pitchFamily="18" charset="0"/>
              </a:rPr>
              <a:t>) as-</a:t>
            </a:r>
          </a:p>
          <a:p>
            <a:pPr fontAlgn="base">
              <a:lnSpc>
                <a:spcPct val="170000"/>
              </a:lnSpc>
            </a:pPr>
            <a:r>
              <a:rPr lang="en-US" sz="2600" dirty="0" smtClean="0">
                <a:latin typeface="Times New Roman" pitchFamily="18" charset="0"/>
                <a:cs typeface="Times New Roman" pitchFamily="18" charset="0"/>
              </a:rPr>
              <a:t>X</a:t>
            </a:r>
            <a:r>
              <a:rPr lang="en-US" sz="2600" baseline="-25000" dirty="0" smtClean="0">
                <a:latin typeface="Times New Roman" pitchFamily="18" charset="0"/>
                <a:cs typeface="Times New Roman" pitchFamily="18" charset="0"/>
              </a:rPr>
              <a:t>0</a:t>
            </a:r>
            <a:r>
              <a:rPr lang="en-US" sz="2600" dirty="0" smtClean="0">
                <a:latin typeface="Times New Roman" pitchFamily="18" charset="0"/>
                <a:cs typeface="Times New Roman" pitchFamily="18" charset="0"/>
              </a:rPr>
              <a:t> = 0</a:t>
            </a:r>
          </a:p>
          <a:p>
            <a:pPr fontAlgn="base">
              <a:lnSpc>
                <a:spcPct val="170000"/>
              </a:lnSpc>
            </a:pPr>
            <a:r>
              <a:rPr lang="en-US" sz="2600" dirty="0" smtClean="0">
                <a:latin typeface="Times New Roman" pitchFamily="18" charset="0"/>
                <a:cs typeface="Times New Roman" pitchFamily="18" charset="0"/>
              </a:rPr>
              <a:t>Y</a:t>
            </a:r>
            <a:r>
              <a:rPr lang="en-US" sz="2600" baseline="-25000" dirty="0" smtClean="0">
                <a:latin typeface="Times New Roman" pitchFamily="18" charset="0"/>
                <a:cs typeface="Times New Roman" pitchFamily="18" charset="0"/>
              </a:rPr>
              <a:t>0</a:t>
            </a:r>
            <a:r>
              <a:rPr lang="en-US" sz="2600" dirty="0" smtClean="0">
                <a:latin typeface="Times New Roman" pitchFamily="18" charset="0"/>
                <a:cs typeface="Times New Roman" pitchFamily="18" charset="0"/>
              </a:rPr>
              <a:t> = R = 8</a:t>
            </a:r>
          </a:p>
          <a:p>
            <a:pPr fontAlgn="base">
              <a:lnSpc>
                <a:spcPct val="170000"/>
              </a:lnSpc>
              <a:buNone/>
            </a:pPr>
            <a:r>
              <a:rPr lang="en-US" sz="2600" dirty="0" smtClean="0">
                <a:latin typeface="Times New Roman" pitchFamily="18" charset="0"/>
                <a:cs typeface="Times New Roman" pitchFamily="18" charset="0"/>
              </a:rPr>
              <a:t> </a:t>
            </a:r>
            <a:r>
              <a:rPr lang="en-US" sz="2600" b="1" u="sng" dirty="0" smtClean="0">
                <a:latin typeface="Times New Roman" pitchFamily="18" charset="0"/>
                <a:cs typeface="Times New Roman" pitchFamily="18" charset="0"/>
              </a:rPr>
              <a:t>Step-02:</a:t>
            </a:r>
            <a:endParaRPr lang="en-US" sz="2600" b="1" dirty="0" smtClean="0">
              <a:latin typeface="Times New Roman" pitchFamily="18" charset="0"/>
              <a:cs typeface="Times New Roman" pitchFamily="18" charset="0"/>
            </a:endParaRPr>
          </a:p>
          <a:p>
            <a:pPr fontAlgn="base">
              <a:lnSpc>
                <a:spcPct val="170000"/>
              </a:lnSpc>
            </a:pPr>
            <a:r>
              <a:rPr lang="en-US" sz="2600" dirty="0" smtClean="0">
                <a:latin typeface="Times New Roman" pitchFamily="18" charset="0"/>
                <a:cs typeface="Times New Roman" pitchFamily="18" charset="0"/>
              </a:rPr>
              <a:t>Calculate the value of initial decision parameter </a:t>
            </a:r>
            <a:r>
              <a:rPr lang="en-US" sz="2600" dirty="0" err="1" smtClean="0">
                <a:latin typeface="Times New Roman" pitchFamily="18" charset="0"/>
                <a:cs typeface="Times New Roman" pitchFamily="18" charset="0"/>
              </a:rPr>
              <a:t>P</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as-</a:t>
            </a:r>
          </a:p>
          <a:p>
            <a:pPr fontAlgn="base">
              <a:lnSpc>
                <a:spcPct val="170000"/>
              </a:lnSpc>
            </a:pPr>
            <a:r>
              <a:rPr lang="en-US" sz="2600" dirty="0" smtClean="0">
                <a:latin typeface="Times New Roman" pitchFamily="18" charset="0"/>
                <a:cs typeface="Times New Roman" pitchFamily="18" charset="0"/>
              </a:rPr>
              <a:t>P</a:t>
            </a:r>
            <a:r>
              <a:rPr lang="en-US" sz="2600" baseline="-25000" dirty="0"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3 – 2 x R</a:t>
            </a:r>
          </a:p>
          <a:p>
            <a:pPr fontAlgn="base">
              <a:lnSpc>
                <a:spcPct val="170000"/>
              </a:lnSpc>
            </a:pPr>
            <a:r>
              <a:rPr lang="en-US" sz="2600" dirty="0" smtClean="0">
                <a:latin typeface="Times New Roman" pitchFamily="18" charset="0"/>
                <a:cs typeface="Times New Roman" pitchFamily="18" charset="0"/>
              </a:rPr>
              <a:t>P</a:t>
            </a:r>
            <a:r>
              <a:rPr lang="en-US" sz="2600" baseline="-25000" dirty="0"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3 – 2 x 8</a:t>
            </a:r>
          </a:p>
          <a:p>
            <a:pPr fontAlgn="base">
              <a:lnSpc>
                <a:spcPct val="170000"/>
              </a:lnSpc>
            </a:pPr>
            <a:r>
              <a:rPr lang="en-US" sz="2600" dirty="0" smtClean="0">
                <a:latin typeface="Times New Roman" pitchFamily="18" charset="0"/>
                <a:cs typeface="Times New Roman" pitchFamily="18" charset="0"/>
              </a:rPr>
              <a:t>P</a:t>
            </a:r>
            <a:r>
              <a:rPr lang="en-US" sz="2600" baseline="-25000" dirty="0"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-13</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363272" cy="4929411"/>
          </a:xfrm>
        </p:spPr>
        <p:txBody>
          <a:bodyPr>
            <a:normAutofit fontScale="77500" lnSpcReduction="20000"/>
          </a:bodyPr>
          <a:lstStyle/>
          <a:p>
            <a:pPr fontAlgn="base">
              <a:lnSpc>
                <a:spcPct val="170000"/>
              </a:lnSpc>
              <a:buNone/>
            </a:pPr>
            <a:r>
              <a:rPr lang="en-US" sz="2600" b="1" u="sng" dirty="0" smtClean="0">
                <a:latin typeface="Times New Roman" pitchFamily="18" charset="0"/>
                <a:cs typeface="Times New Roman" pitchFamily="18" charset="0"/>
              </a:rPr>
              <a:t>Step-03:</a:t>
            </a:r>
            <a:endParaRPr lang="en-US" sz="2600" b="1" dirty="0" smtClean="0">
              <a:latin typeface="Times New Roman" pitchFamily="18" charset="0"/>
              <a:cs typeface="Times New Roman" pitchFamily="18" charset="0"/>
            </a:endParaRPr>
          </a:p>
          <a:p>
            <a:pPr fontAlgn="base">
              <a:lnSpc>
                <a:spcPct val="170000"/>
              </a:lnSpc>
              <a:buNone/>
            </a:pPr>
            <a:r>
              <a:rPr lang="en-US" sz="2600" dirty="0" smtClean="0">
                <a:latin typeface="Times New Roman" pitchFamily="18" charset="0"/>
                <a:cs typeface="Times New Roman" pitchFamily="18" charset="0"/>
              </a:rPr>
              <a:t> As </a:t>
            </a:r>
            <a:r>
              <a:rPr lang="en-US" sz="2600" dirty="0" err="1" smtClean="0">
                <a:latin typeface="Times New Roman" pitchFamily="18" charset="0"/>
                <a:cs typeface="Times New Roman" pitchFamily="18" charset="0"/>
              </a:rPr>
              <a:t>P</a:t>
            </a:r>
            <a:r>
              <a:rPr lang="en-US" sz="2600" baseline="-25000" dirty="0" err="1" smtClean="0">
                <a:latin typeface="Times New Roman" pitchFamily="18" charset="0"/>
                <a:cs typeface="Times New Roman" pitchFamily="18" charset="0"/>
              </a:rPr>
              <a:t>initial</a:t>
            </a:r>
            <a:r>
              <a:rPr lang="en-US" sz="2600" dirty="0" smtClean="0">
                <a:latin typeface="Times New Roman" pitchFamily="18" charset="0"/>
                <a:cs typeface="Times New Roman" pitchFamily="18" charset="0"/>
              </a:rPr>
              <a:t> &lt; 0, so case-01 is satisfied.</a:t>
            </a:r>
          </a:p>
          <a:p>
            <a:pPr fontAlgn="base">
              <a:lnSpc>
                <a:spcPct val="170000"/>
              </a:lnSpc>
            </a:pPr>
            <a:r>
              <a:rPr lang="en-US" sz="2600" dirty="0" smtClean="0">
                <a:latin typeface="Times New Roman" pitchFamily="18" charset="0"/>
                <a:cs typeface="Times New Roman" pitchFamily="18" charset="0"/>
              </a:rPr>
              <a:t>Thus,</a:t>
            </a:r>
          </a:p>
          <a:p>
            <a:pPr fontAlgn="base">
              <a:lnSpc>
                <a:spcPct val="170000"/>
              </a:lnSpc>
            </a:pPr>
            <a:r>
              <a:rPr lang="en-US" sz="2600" dirty="0" smtClean="0">
                <a:latin typeface="Times New Roman" pitchFamily="18" charset="0"/>
                <a:cs typeface="Times New Roman" pitchFamily="18" charset="0"/>
              </a:rPr>
              <a:t>X</a:t>
            </a:r>
            <a:r>
              <a:rPr lang="en-US" sz="2600" baseline="-25000" dirty="0" smtClean="0">
                <a:latin typeface="Times New Roman" pitchFamily="18" charset="0"/>
                <a:cs typeface="Times New Roman" pitchFamily="18" charset="0"/>
              </a:rPr>
              <a:t>k+1</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X</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+ 1 = 0 + 1 = 1</a:t>
            </a:r>
          </a:p>
          <a:p>
            <a:pPr fontAlgn="base">
              <a:lnSpc>
                <a:spcPct val="170000"/>
              </a:lnSpc>
            </a:pPr>
            <a:r>
              <a:rPr lang="en-US" sz="2600" dirty="0" smtClean="0">
                <a:latin typeface="Times New Roman" pitchFamily="18" charset="0"/>
                <a:cs typeface="Times New Roman" pitchFamily="18" charset="0"/>
              </a:rPr>
              <a:t>Y</a:t>
            </a:r>
            <a:r>
              <a:rPr lang="en-US" sz="2600" baseline="-25000" dirty="0" smtClean="0">
                <a:latin typeface="Times New Roman" pitchFamily="18" charset="0"/>
                <a:cs typeface="Times New Roman" pitchFamily="18" charset="0"/>
              </a:rPr>
              <a:t>k+1</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Y</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8</a:t>
            </a:r>
          </a:p>
          <a:p>
            <a:pPr fontAlgn="base">
              <a:lnSpc>
                <a:spcPct val="170000"/>
              </a:lnSpc>
            </a:pPr>
            <a:r>
              <a:rPr lang="en-US" sz="2600" dirty="0" smtClean="0">
                <a:latin typeface="Times New Roman" pitchFamily="18" charset="0"/>
                <a:cs typeface="Times New Roman" pitchFamily="18" charset="0"/>
              </a:rPr>
              <a:t>P</a:t>
            </a:r>
            <a:r>
              <a:rPr lang="en-US" sz="2600" baseline="-25000" dirty="0" smtClean="0">
                <a:latin typeface="Times New Roman" pitchFamily="18" charset="0"/>
                <a:cs typeface="Times New Roman" pitchFamily="18" charset="0"/>
              </a:rPr>
              <a:t>k+1 </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P</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 + 4 x X</a:t>
            </a:r>
            <a:r>
              <a:rPr lang="en-US" sz="2600" baseline="-25000" dirty="0" smtClean="0">
                <a:latin typeface="Times New Roman" pitchFamily="18" charset="0"/>
                <a:cs typeface="Times New Roman" pitchFamily="18" charset="0"/>
              </a:rPr>
              <a:t>k+1</a:t>
            </a:r>
            <a:r>
              <a:rPr lang="en-US" sz="2600" dirty="0" smtClean="0">
                <a:latin typeface="Times New Roman" pitchFamily="18" charset="0"/>
                <a:cs typeface="Times New Roman" pitchFamily="18" charset="0"/>
              </a:rPr>
              <a:t> + 6 = -13 + (4 x 1) + 6 = -3</a:t>
            </a:r>
          </a:p>
          <a:p>
            <a:pPr fontAlgn="base">
              <a:lnSpc>
                <a:spcPct val="170000"/>
              </a:lnSpc>
              <a:buNone/>
            </a:pPr>
            <a:r>
              <a:rPr lang="en-US" sz="2600" dirty="0" smtClean="0">
                <a:latin typeface="Times New Roman" pitchFamily="18" charset="0"/>
                <a:cs typeface="Times New Roman" pitchFamily="18" charset="0"/>
              </a:rPr>
              <a:t> </a:t>
            </a:r>
            <a:r>
              <a:rPr lang="en-US" sz="2600" b="1" u="sng" dirty="0" smtClean="0">
                <a:latin typeface="Times New Roman" pitchFamily="18" charset="0"/>
                <a:cs typeface="Times New Roman" pitchFamily="18" charset="0"/>
              </a:rPr>
              <a:t>Step-04:</a:t>
            </a:r>
            <a:endParaRPr lang="en-US" sz="2600" b="1" dirty="0" smtClean="0">
              <a:latin typeface="Times New Roman" pitchFamily="18" charset="0"/>
              <a:cs typeface="Times New Roman" pitchFamily="18" charset="0"/>
            </a:endParaRPr>
          </a:p>
          <a:p>
            <a:pPr fontAlgn="base">
              <a:lnSpc>
                <a:spcPct val="170000"/>
              </a:lnSpc>
            </a:pPr>
            <a:r>
              <a:rPr lang="en-US" sz="2600" dirty="0" smtClean="0">
                <a:latin typeface="Times New Roman" pitchFamily="18" charset="0"/>
                <a:cs typeface="Times New Roman" pitchFamily="18" charset="0"/>
              </a:rPr>
              <a:t>This step is not applicable here as the given centre point coordinates is (0, 0).</a:t>
            </a:r>
          </a:p>
          <a:p>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188640"/>
            <a:ext cx="3600400" cy="864096"/>
          </a:xfrm>
          <a:noFill/>
          <a:ln>
            <a:noFill/>
          </a:ln>
        </p:spPr>
        <p:style>
          <a:lnRef idx="3">
            <a:schemeClr val="lt1"/>
          </a:lnRef>
          <a:fillRef idx="1">
            <a:schemeClr val="dk1"/>
          </a:fillRef>
          <a:effectRef idx="1">
            <a:schemeClr val="dk1"/>
          </a:effectRef>
          <a:fontRef idx="minor">
            <a:schemeClr val="lt1"/>
          </a:fontRef>
        </p:style>
        <p:txBody>
          <a:bodyPr>
            <a:noAutofit/>
          </a:bodyPr>
          <a:lstStyle/>
          <a:p>
            <a:r>
              <a:rPr lang="en-IN" sz="4000" b="1" dirty="0" smtClean="0">
                <a:solidFill>
                  <a:srgbClr val="FFC000"/>
                </a:solidFill>
                <a:latin typeface="Times New Roman" pitchFamily="18" charset="0"/>
                <a:cs typeface="Times New Roman" pitchFamily="18" charset="0"/>
              </a:rPr>
              <a:t>Raster</a:t>
            </a:r>
            <a:r>
              <a:rPr lang="en-IN" sz="4000" b="1" dirty="0" smtClean="0">
                <a:solidFill>
                  <a:srgbClr val="FFFF00"/>
                </a:solidFill>
                <a:latin typeface="Times New Roman" pitchFamily="18" charset="0"/>
                <a:cs typeface="Times New Roman" pitchFamily="18" charset="0"/>
              </a:rPr>
              <a:t> </a:t>
            </a:r>
            <a:r>
              <a:rPr lang="en-IN" sz="4000" b="1" dirty="0" smtClean="0">
                <a:solidFill>
                  <a:srgbClr val="FFC000"/>
                </a:solidFill>
                <a:latin typeface="Times New Roman" pitchFamily="18" charset="0"/>
                <a:cs typeface="Times New Roman" pitchFamily="18" charset="0"/>
              </a:rPr>
              <a:t>Images</a:t>
            </a:r>
            <a:endParaRPr lang="en-US" sz="4000" b="1" dirty="0" smtClean="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827484" y="1124744"/>
            <a:ext cx="7992988" cy="5051649"/>
          </a:xfrm>
        </p:spPr>
        <p:txBody>
          <a:bodyPr>
            <a:normAutofit/>
          </a:bodyPr>
          <a:lstStyle/>
          <a:p>
            <a:pPr algn="just">
              <a:lnSpc>
                <a:spcPct val="150000"/>
              </a:lnSpc>
            </a:pPr>
            <a:r>
              <a:rPr lang="en-US" sz="2000" dirty="0" smtClean="0">
                <a:latin typeface="Times New Roman" pitchFamily="18" charset="0"/>
                <a:cs typeface="Times New Roman" pitchFamily="18" charset="0"/>
              </a:rPr>
              <a:t>Computer graphics can be created as either raster or vector images. Raster graphics are bitmaps.</a:t>
            </a:r>
          </a:p>
          <a:p>
            <a:pPr algn="just">
              <a:lnSpc>
                <a:spcPct val="150000"/>
              </a:lnSpc>
            </a:pPr>
            <a:r>
              <a:rPr lang="en-US" sz="2000" dirty="0" smtClean="0">
                <a:latin typeface="Times New Roman" pitchFamily="18" charset="0"/>
                <a:cs typeface="Times New Roman" pitchFamily="18" charset="0"/>
              </a:rPr>
              <a:t> A bitmap is a grid of individual pixels that collectively compose an image.</a:t>
            </a:r>
          </a:p>
          <a:p>
            <a:pPr algn="just">
              <a:lnSpc>
                <a:spcPct val="150000"/>
              </a:lnSpc>
            </a:pPr>
            <a:r>
              <a:rPr lang="en-US" sz="2000" dirty="0" smtClean="0">
                <a:latin typeface="Times New Roman" pitchFamily="18" charset="0"/>
                <a:cs typeface="Times New Roman" pitchFamily="18" charset="0"/>
              </a:rPr>
              <a:t> Raster graphics render images as a collection of countless tiny squares. </a:t>
            </a:r>
          </a:p>
          <a:p>
            <a:pPr algn="just">
              <a:lnSpc>
                <a:spcPct val="150000"/>
              </a:lnSpc>
            </a:pPr>
            <a:r>
              <a:rPr lang="en-US" sz="2000" dirty="0" smtClean="0">
                <a:latin typeface="Times New Roman" pitchFamily="18" charset="0"/>
                <a:cs typeface="Times New Roman" pitchFamily="18" charset="0"/>
              </a:rPr>
              <a:t>Each square, or pixel, is coded in a specific hue or shade. </a:t>
            </a:r>
          </a:p>
          <a:p>
            <a:pPr algn="just">
              <a:lnSpc>
                <a:spcPct val="150000"/>
              </a:lnSpc>
            </a:pPr>
            <a:r>
              <a:rPr lang="en-US" sz="2000" dirty="0" smtClean="0">
                <a:latin typeface="Times New Roman" pitchFamily="18" charset="0"/>
                <a:cs typeface="Times New Roman" pitchFamily="18" charset="0"/>
              </a:rPr>
              <a:t>Individually, these pixels are worthless. Together, they’re worth a thousand words.</a:t>
            </a:r>
            <a:endParaRPr lang="en-US" sz="2000" dirty="0">
              <a:latin typeface="Times New Roman" pitchFamily="18" charset="0"/>
              <a:cs typeface="Times New Roman" pitchFamily="18" charset="0"/>
            </a:endParaRPr>
          </a:p>
        </p:txBody>
      </p:sp>
      <p:pic>
        <p:nvPicPr>
          <p:cNvPr id="4" name="Picture 3" descr="raster.jpg"/>
          <p:cNvPicPr>
            <a:picLocks noChangeAspect="1"/>
          </p:cNvPicPr>
          <p:nvPr/>
        </p:nvPicPr>
        <p:blipFill>
          <a:blip r:embed="rId2" cstate="print">
            <a:lum/>
          </a:blip>
          <a:stretch>
            <a:fillRect/>
          </a:stretch>
        </p:blipFill>
        <p:spPr>
          <a:xfrm>
            <a:off x="2699792" y="4941168"/>
            <a:ext cx="4320000" cy="16200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lstStyle/>
          <a:p>
            <a:pPr fontAlgn="base">
              <a:buNone/>
            </a:pPr>
            <a:r>
              <a:rPr lang="en-US" sz="2000" b="1" u="sng" dirty="0" smtClean="0">
                <a:latin typeface="Times New Roman" pitchFamily="18" charset="0"/>
                <a:cs typeface="Times New Roman" pitchFamily="18" charset="0"/>
              </a:rPr>
              <a:t>Step-05:</a:t>
            </a:r>
            <a:endParaRPr lang="en-US" sz="2000" b="1" dirty="0" smtClean="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Step-03 is executed similarly until X</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&gt;= Y</a:t>
            </a:r>
            <a:r>
              <a:rPr lang="en-US" sz="2000" baseline="-25000" dirty="0" smtClean="0">
                <a:latin typeface="Times New Roman" pitchFamily="18" charset="0"/>
                <a:cs typeface="Times New Roman" pitchFamily="18" charset="0"/>
              </a:rPr>
              <a:t>k+1</a:t>
            </a:r>
            <a:r>
              <a:rPr lang="en-US" sz="2000" dirty="0" smtClean="0">
                <a:latin typeface="Times New Roman" pitchFamily="18" charset="0"/>
                <a:cs typeface="Times New Roman" pitchFamily="18" charset="0"/>
              </a:rPr>
              <a:t> as follows-</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216066" name="Picture 2"/>
          <p:cNvPicPr>
            <a:picLocks noChangeAspect="1" noChangeArrowheads="1"/>
          </p:cNvPicPr>
          <p:nvPr/>
        </p:nvPicPr>
        <p:blipFill>
          <a:blip r:embed="rId2" cstate="print"/>
          <a:srcRect/>
          <a:stretch>
            <a:fillRect/>
          </a:stretch>
        </p:blipFill>
        <p:spPr bwMode="auto">
          <a:xfrm>
            <a:off x="2627784" y="1988840"/>
            <a:ext cx="4248000" cy="4235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01419"/>
          </a:xfrm>
        </p:spPr>
        <p:txBody>
          <a:bodyPr/>
          <a:lstStyle/>
          <a:p>
            <a:pPr fontAlgn="base">
              <a:lnSpc>
                <a:spcPct val="150000"/>
              </a:lnSpc>
            </a:pPr>
            <a:r>
              <a:rPr lang="en-US" sz="2000" dirty="0" smtClean="0">
                <a:latin typeface="Times New Roman" pitchFamily="18" charset="0"/>
                <a:cs typeface="Times New Roman" pitchFamily="18" charset="0"/>
              </a:rPr>
              <a:t>Algorithm calculates all the points of octant-1 and terminates.</a:t>
            </a:r>
          </a:p>
          <a:p>
            <a:pPr fontAlgn="base">
              <a:lnSpc>
                <a:spcPct val="150000"/>
              </a:lnSpc>
            </a:pPr>
            <a:r>
              <a:rPr lang="en-US" sz="2000" dirty="0" smtClean="0">
                <a:latin typeface="Times New Roman" pitchFamily="18" charset="0"/>
                <a:cs typeface="Times New Roman" pitchFamily="18" charset="0"/>
              </a:rPr>
              <a:t>Now, the points of octant-2 are obtained using the mirror effect by swapping X and Y coordinates.</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pic>
        <p:nvPicPr>
          <p:cNvPr id="217090" name="Picture 2"/>
          <p:cNvPicPr>
            <a:picLocks noChangeAspect="1" noChangeArrowheads="1"/>
          </p:cNvPicPr>
          <p:nvPr/>
        </p:nvPicPr>
        <p:blipFill>
          <a:blip r:embed="rId2" cstate="print"/>
          <a:srcRect/>
          <a:stretch>
            <a:fillRect/>
          </a:stretch>
        </p:blipFill>
        <p:spPr bwMode="auto">
          <a:xfrm>
            <a:off x="2627785" y="2592002"/>
            <a:ext cx="4464496" cy="38248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lstStyle/>
          <a:p>
            <a:pPr fontAlgn="base">
              <a:lnSpc>
                <a:spcPct val="150000"/>
              </a:lnSpc>
            </a:pPr>
            <a:endParaRPr lang="en-US" sz="2000" dirty="0" smtClean="0">
              <a:latin typeface="Times New Roman" pitchFamily="18" charset="0"/>
              <a:cs typeface="Times New Roman" pitchFamily="18" charset="0"/>
            </a:endParaRP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Now, the points for rest of the part are generated by following the signs of other quadrants.</a:t>
            </a:r>
          </a:p>
          <a:p>
            <a:pPr fontAlgn="base">
              <a:lnSpc>
                <a:spcPct val="150000"/>
              </a:lnSpc>
            </a:pPr>
            <a:r>
              <a:rPr lang="en-US" sz="2000" dirty="0" smtClean="0">
                <a:latin typeface="Times New Roman" pitchFamily="18" charset="0"/>
                <a:cs typeface="Times New Roman" pitchFamily="18" charset="0"/>
              </a:rPr>
              <a:t>The other points can also be generated by calculating each octant separately.</a:t>
            </a:r>
          </a:p>
          <a:p>
            <a:pPr fontAlgn="base">
              <a:lnSpc>
                <a:spcPct val="150000"/>
              </a:lnSpc>
            </a:pPr>
            <a:r>
              <a:rPr lang="en-US" sz="2000" dirty="0" smtClean="0">
                <a:latin typeface="Times New Roman" pitchFamily="18" charset="0"/>
                <a:cs typeface="Times New Roman" pitchFamily="18" charset="0"/>
              </a:rPr>
              <a:t>Here, all the points have been generated with respect to quadrant-1-</a:t>
            </a:r>
          </a:p>
          <a:p>
            <a:pPr>
              <a:buNone/>
            </a:pPr>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p:cNvPicPr>
            <a:picLocks noChangeAspect="1" noChangeArrowheads="1"/>
          </p:cNvPicPr>
          <p:nvPr/>
        </p:nvPicPr>
        <p:blipFill>
          <a:blip r:embed="rId2" cstate="print"/>
          <a:srcRect/>
          <a:stretch>
            <a:fillRect/>
          </a:stretch>
        </p:blipFill>
        <p:spPr bwMode="auto">
          <a:xfrm>
            <a:off x="1187624" y="981344"/>
            <a:ext cx="6582119" cy="5544000"/>
          </a:xfrm>
          <a:prstGeom prst="rect">
            <a:avLst/>
          </a:prstGeom>
          <a:noFill/>
          <a:ln w="9525">
            <a:noFill/>
            <a:miter lim="800000"/>
            <a:headEnd/>
            <a:tailEnd/>
          </a:ln>
        </p:spPr>
      </p:pic>
      <p:sp>
        <p:nvSpPr>
          <p:cNvPr id="5" name="Rectangle 4"/>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a:bodyPr>
          <a:lstStyle/>
          <a:p>
            <a:pPr>
              <a:lnSpc>
                <a:spcPct val="150000"/>
              </a:lnSpc>
              <a:buNone/>
            </a:pPr>
            <a:r>
              <a:rPr lang="en-US" sz="2400" b="1" dirty="0">
                <a:latin typeface="Times New Roman" pitchFamily="18" charset="0"/>
                <a:cs typeface="Times New Roman" pitchFamily="18" charset="0"/>
              </a:rPr>
              <a:t>Advantages of Bresenham’s Circle Drawing </a:t>
            </a:r>
            <a:r>
              <a:rPr lang="en-US" sz="2400" b="1" dirty="0" smtClean="0">
                <a:latin typeface="Times New Roman" pitchFamily="18" charset="0"/>
                <a:cs typeface="Times New Roman" pitchFamily="18" charset="0"/>
              </a:rPr>
              <a:t>Algorithm</a:t>
            </a:r>
          </a:p>
          <a:p>
            <a:pPr>
              <a:lnSpc>
                <a:spcPct val="150000"/>
              </a:lnSpc>
              <a:buFont typeface="Wingdings" pitchFamily="2" charset="2"/>
              <a:buChar char="ü"/>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is simple and easy to implement.</a:t>
            </a:r>
          </a:p>
          <a:p>
            <a:pPr>
              <a:lnSpc>
                <a:spcPct val="150000"/>
              </a:lnSpc>
              <a:buFont typeface="Wingdings" pitchFamily="2" charset="2"/>
              <a:buChar char="ü"/>
            </a:pPr>
            <a:r>
              <a:rPr lang="en-US" sz="2000" dirty="0">
                <a:latin typeface="Times New Roman" pitchFamily="18" charset="0"/>
                <a:cs typeface="Times New Roman" pitchFamily="18" charset="0"/>
              </a:rPr>
              <a:t>The algorithm is based on simple equation </a:t>
            </a:r>
            <a:r>
              <a:rPr lang="en-US" sz="2000" b="1" dirty="0">
                <a:latin typeface="Times New Roman" pitchFamily="18" charset="0"/>
                <a:cs typeface="Times New Roman" pitchFamily="18" charset="0"/>
              </a:rPr>
              <a:t>x</a:t>
            </a:r>
            <a:r>
              <a:rPr lang="en-US" sz="2000" b="1" baseline="30000" dirty="0">
                <a:latin typeface="Times New Roman" pitchFamily="18" charset="0"/>
                <a:cs typeface="Times New Roman" pitchFamily="18" charset="0"/>
              </a:rPr>
              <a:t>2 </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y</a:t>
            </a:r>
            <a:r>
              <a:rPr lang="en-US" sz="2000" b="1" baseline="30000" dirty="0">
                <a:latin typeface="Times New Roman" pitchFamily="18" charset="0"/>
                <a:cs typeface="Times New Roman" pitchFamily="18" charset="0"/>
              </a:rPr>
              <a:t>2 </a:t>
            </a:r>
            <a:r>
              <a:rPr lang="en-US" sz="2000" b="1" dirty="0">
                <a:latin typeface="Times New Roman" pitchFamily="18" charset="0"/>
                <a:cs typeface="Times New Roman" pitchFamily="18" charset="0"/>
              </a:rPr>
              <a:t>= r</a:t>
            </a:r>
            <a:r>
              <a:rPr lang="en-US" sz="2000" b="1" baseline="30000" dirty="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p>
          <a:p>
            <a:pPr>
              <a:lnSpc>
                <a:spcPct val="150000"/>
              </a:lnSpc>
              <a:buNone/>
            </a:pPr>
            <a:endParaRPr lang="en-US" sz="2400" dirty="0">
              <a:latin typeface="Times New Roman" pitchFamily="18" charset="0"/>
              <a:cs typeface="Times New Roman" pitchFamily="18" charset="0"/>
            </a:endParaRPr>
          </a:p>
          <a:p>
            <a:pPr>
              <a:lnSpc>
                <a:spcPct val="150000"/>
              </a:lnSpc>
              <a:buNone/>
            </a:pPr>
            <a:r>
              <a:rPr lang="en-US" sz="2400" b="1" dirty="0">
                <a:latin typeface="Times New Roman" pitchFamily="18" charset="0"/>
                <a:cs typeface="Times New Roman" pitchFamily="18" charset="0"/>
              </a:rPr>
              <a:t>Disadvantages of Bresenham’s Circle Drawing Algorithm</a:t>
            </a:r>
          </a:p>
          <a:p>
            <a:pPr>
              <a:lnSpc>
                <a:spcPct val="150000"/>
              </a:lnSpc>
              <a:buFont typeface="Wingdings" pitchFamily="2" charset="2"/>
              <a:buChar char="§"/>
            </a:pPr>
            <a:r>
              <a:rPr lang="en-US" sz="2000" dirty="0">
                <a:latin typeface="Times New Roman" pitchFamily="18" charset="0"/>
                <a:cs typeface="Times New Roman" pitchFamily="18" charset="0"/>
              </a:rPr>
              <a:t>The plotted points are less accurate than the midpoint circle drawing.</a:t>
            </a:r>
          </a:p>
          <a:p>
            <a:pPr>
              <a:lnSpc>
                <a:spcPct val="150000"/>
              </a:lnSpc>
              <a:buFont typeface="Wingdings" pitchFamily="2" charset="2"/>
              <a:buChar char="§"/>
            </a:pPr>
            <a:r>
              <a:rPr lang="en-US" sz="2000" dirty="0">
                <a:latin typeface="Times New Roman" pitchFamily="18" charset="0"/>
                <a:cs typeface="Times New Roman" pitchFamily="18" charset="0"/>
              </a:rPr>
              <a:t>It is not so good for complex images and high graphics images.</a:t>
            </a:r>
          </a:p>
          <a:p>
            <a:endParaRPr lang="en-US" dirty="0"/>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Bresenham’s circle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23528" y="3356992"/>
            <a:ext cx="4680520" cy="25202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 name="Content Placeholder 2"/>
          <p:cNvSpPr>
            <a:spLocks noGrp="1"/>
          </p:cNvSpPr>
          <p:nvPr>
            <p:ph idx="1"/>
          </p:nvPr>
        </p:nvSpPr>
        <p:spPr>
          <a:xfrm>
            <a:off x="395536" y="980728"/>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A</a:t>
            </a:r>
            <a:r>
              <a:rPr lang="en-US" sz="2000" dirty="0" smtClean="0">
                <a:latin typeface="Times New Roman" pitchFamily="18" charset="0"/>
                <a:cs typeface="Times New Roman" pitchFamily="18" charset="0"/>
              </a:rPr>
              <a:t>n </a:t>
            </a:r>
            <a:r>
              <a:rPr lang="en-US" sz="2000" dirty="0">
                <a:latin typeface="Times New Roman" pitchFamily="18" charset="0"/>
                <a:cs typeface="Times New Roman" pitchFamily="18" charset="0"/>
              </a:rPr>
              <a:t>ellipse is an </a:t>
            </a:r>
            <a:r>
              <a:rPr lang="en-US" sz="2000" dirty="0">
                <a:solidFill>
                  <a:srgbClr val="FF0000"/>
                </a:solidFill>
                <a:latin typeface="Times New Roman" pitchFamily="18" charset="0"/>
                <a:cs typeface="Times New Roman" pitchFamily="18" charset="0"/>
              </a:rPr>
              <a:t>elongated circle</a:t>
            </a:r>
            <a:r>
              <a:rPr lang="en-US" sz="2000" dirty="0">
                <a:latin typeface="Times New Roman" pitchFamily="18" charset="0"/>
                <a:cs typeface="Times New Roman" pitchFamily="18" charset="0"/>
              </a:rPr>
              <a:t>. Therefore, elliptical </a:t>
            </a:r>
            <a:r>
              <a:rPr lang="en-US" sz="2000" b="1" i="1" dirty="0">
                <a:latin typeface="Times New Roman" pitchFamily="18" charset="0"/>
                <a:cs typeface="Times New Roman" pitchFamily="18" charset="0"/>
              </a:rPr>
              <a:t>curves can </a:t>
            </a:r>
            <a:r>
              <a:rPr lang="en-US" sz="2000" b="1" i="1" dirty="0" smtClean="0">
                <a:latin typeface="Times New Roman" pitchFamily="18" charset="0"/>
                <a:cs typeface="Times New Roman" pitchFamily="18" charset="0"/>
              </a:rPr>
              <a:t>be </a:t>
            </a:r>
            <a:r>
              <a:rPr lang="en-US" sz="2000" dirty="0" smtClean="0">
                <a:latin typeface="Times New Roman" pitchFamily="18" charset="0"/>
                <a:cs typeface="Times New Roman" pitchFamily="18" charset="0"/>
              </a:rPr>
              <a:t>generated </a:t>
            </a:r>
            <a:r>
              <a:rPr lang="en-US" sz="2000" dirty="0">
                <a:latin typeface="Times New Roman" pitchFamily="18" charset="0"/>
                <a:cs typeface="Times New Roman" pitchFamily="18" charset="0"/>
              </a:rPr>
              <a:t>by modifying circle-drawing procedures to take into account the </a:t>
            </a:r>
            <a:r>
              <a:rPr lang="en-US" sz="2000" dirty="0" smtClean="0">
                <a:latin typeface="Times New Roman" pitchFamily="18" charset="0"/>
                <a:cs typeface="Times New Roman" pitchFamily="18" charset="0"/>
              </a:rPr>
              <a:t>different dimensions </a:t>
            </a:r>
            <a:r>
              <a:rPr lang="en-US" sz="2000" dirty="0">
                <a:latin typeface="Times New Roman" pitchFamily="18" charset="0"/>
                <a:cs typeface="Times New Roman" pitchFamily="18" charset="0"/>
              </a:rPr>
              <a:t>of an ellipse along the </a:t>
            </a:r>
            <a:r>
              <a:rPr lang="en-US" sz="2000" dirty="0" smtClean="0">
                <a:solidFill>
                  <a:srgbClr val="FF0000"/>
                </a:solidFill>
                <a:latin typeface="Times New Roman" pitchFamily="18" charset="0"/>
                <a:cs typeface="Times New Roman" pitchFamily="18" charset="0"/>
              </a:rPr>
              <a:t>major </a:t>
            </a:r>
            <a:r>
              <a:rPr lang="en-US" sz="2000" dirty="0">
                <a:solidFill>
                  <a:srgbClr val="FF0000"/>
                </a:solidFill>
                <a:latin typeface="Times New Roman" pitchFamily="18" charset="0"/>
                <a:cs typeface="Times New Roman" pitchFamily="18" charset="0"/>
              </a:rPr>
              <a:t>and minor </a:t>
            </a:r>
            <a:r>
              <a:rPr lang="en-US" sz="2000" dirty="0" smtClean="0">
                <a:solidFill>
                  <a:srgbClr val="FF0000"/>
                </a:solidFill>
                <a:latin typeface="Times New Roman" pitchFamily="18" charset="0"/>
                <a:cs typeface="Times New Roman" pitchFamily="18" charset="0"/>
              </a:rPr>
              <a:t>axes</a:t>
            </a:r>
          </a:p>
          <a:p>
            <a:pPr>
              <a:lnSpc>
                <a:spcPct val="150000"/>
              </a:lnSpc>
              <a:buNone/>
            </a:pPr>
            <a:r>
              <a:rPr lang="en-US" sz="2400" b="1" dirty="0">
                <a:latin typeface="Times New Roman" pitchFamily="18" charset="0"/>
                <a:cs typeface="Times New Roman" pitchFamily="18" charset="0"/>
              </a:rPr>
              <a:t>Properties of </a:t>
            </a:r>
            <a:r>
              <a:rPr lang="en-US" sz="2400" b="1" dirty="0" smtClean="0">
                <a:latin typeface="Times New Roman" pitchFamily="18" charset="0"/>
                <a:cs typeface="Times New Roman" pitchFamily="18" charset="0"/>
              </a:rPr>
              <a:t>Ellipses</a:t>
            </a:r>
          </a:p>
          <a:p>
            <a:pPr algn="just">
              <a:lnSpc>
                <a:spcPct val="150000"/>
              </a:lnSpc>
            </a:pPr>
            <a:endParaRPr lang="en-US" sz="2200" dirty="0">
              <a:latin typeface="Times New Roman" pitchFamily="18" charset="0"/>
              <a:cs typeface="Times New Roman" pitchFamily="18" charset="0"/>
            </a:endParaRPr>
          </a:p>
        </p:txBody>
      </p:sp>
      <p:sp>
        <p:nvSpPr>
          <p:cNvPr id="4" name="Rectangle 3"/>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solidFill>
                  <a:srgbClr val="FFC000"/>
                </a:solidFill>
                <a:latin typeface="Times New Roman" pitchFamily="18" charset="0"/>
                <a:cs typeface="Times New Roman" pitchFamily="18" charset="0"/>
              </a:rPr>
              <a:t>Ellipse Drawing algorithm</a:t>
            </a:r>
            <a:endParaRPr lang="en-US" sz="2600" b="1" dirty="0">
              <a:solidFill>
                <a:srgbClr val="FFC000"/>
              </a:solidFill>
            </a:endParaRPr>
          </a:p>
        </p:txBody>
      </p:sp>
      <p:sp>
        <p:nvSpPr>
          <p:cNvPr id="7" name="Rectangle 6"/>
          <p:cNvSpPr/>
          <p:nvPr/>
        </p:nvSpPr>
        <p:spPr>
          <a:xfrm>
            <a:off x="5292080" y="6165304"/>
            <a:ext cx="6624736" cy="369332"/>
          </a:xfrm>
          <a:prstGeom prst="rect">
            <a:avLst/>
          </a:prstGeom>
        </p:spPr>
        <p:txBody>
          <a:bodyPr wrap="square">
            <a:spAutoFit/>
          </a:bodyPr>
          <a:lstStyle/>
          <a:p>
            <a:r>
              <a:rPr lang="en-US" dirty="0" smtClean="0">
                <a:latin typeface="Times New Roman" pitchFamily="18" charset="0"/>
                <a:cs typeface="Times New Roman" pitchFamily="18" charset="0"/>
              </a:rPr>
              <a:t>Ellipse generated about </a:t>
            </a:r>
            <a:r>
              <a:rPr lang="en-US" b="1" dirty="0" smtClean="0">
                <a:latin typeface="Times New Roman" pitchFamily="18" charset="0"/>
                <a:cs typeface="Times New Roman" pitchFamily="18" charset="0"/>
              </a:rPr>
              <a:t>foci F1, and F2.</a:t>
            </a:r>
            <a:endParaRPr lang="en-US" dirty="0">
              <a:latin typeface="Times New Roman" pitchFamily="18" charset="0"/>
              <a:cs typeface="Times New Roman" pitchFamily="18" charset="0"/>
            </a:endParaRPr>
          </a:p>
        </p:txBody>
      </p:sp>
      <p:sp>
        <p:nvSpPr>
          <p:cNvPr id="8" name="Rectangle 7"/>
          <p:cNvSpPr/>
          <p:nvPr/>
        </p:nvSpPr>
        <p:spPr>
          <a:xfrm>
            <a:off x="395536" y="3645024"/>
            <a:ext cx="4536504" cy="1883657"/>
          </a:xfrm>
          <a:prstGeom prst="rect">
            <a:avLst/>
          </a:prstGeom>
        </p:spPr>
        <p:txBody>
          <a:bodyPr wrap="square">
            <a:spAutoFit/>
          </a:bodyPr>
          <a:lstStyle/>
          <a:p>
            <a:pPr algn="just">
              <a:lnSpc>
                <a:spcPct val="150000"/>
              </a:lnSpc>
            </a:pPr>
            <a:r>
              <a:rPr lang="en-US" sz="2000" dirty="0" smtClean="0">
                <a:latin typeface="Times New Roman" pitchFamily="18" charset="0"/>
                <a:cs typeface="Times New Roman" pitchFamily="18" charset="0"/>
              </a:rPr>
              <a:t>An ellipse is defined as the </a:t>
            </a:r>
            <a:r>
              <a:rPr lang="en-US" sz="2000" dirty="0" smtClean="0">
                <a:solidFill>
                  <a:srgbClr val="FF0000"/>
                </a:solidFill>
                <a:latin typeface="Times New Roman" pitchFamily="18" charset="0"/>
                <a:cs typeface="Times New Roman" pitchFamily="18" charset="0"/>
              </a:rPr>
              <a:t>set of points</a:t>
            </a:r>
            <a:r>
              <a:rPr lang="en-US" sz="2000" dirty="0" smtClean="0">
                <a:latin typeface="Times New Roman" pitchFamily="18" charset="0"/>
                <a:cs typeface="Times New Roman" pitchFamily="18" charset="0"/>
              </a:rPr>
              <a:t> such that the sum of the distances from </a:t>
            </a:r>
            <a:r>
              <a:rPr lang="en-US" sz="2000" dirty="0" smtClean="0">
                <a:solidFill>
                  <a:srgbClr val="FF0000"/>
                </a:solidFill>
                <a:latin typeface="Times New Roman" pitchFamily="18" charset="0"/>
                <a:cs typeface="Times New Roman" pitchFamily="18" charset="0"/>
              </a:rPr>
              <a:t>two fixed positions </a:t>
            </a:r>
            <a:r>
              <a:rPr lang="en-US" sz="2000" dirty="0" smtClean="0">
                <a:latin typeface="Times New Roman" pitchFamily="18" charset="0"/>
                <a:cs typeface="Times New Roman" pitchFamily="18" charset="0"/>
              </a:rPr>
              <a:t>(foci) is the same for all points.</a:t>
            </a:r>
          </a:p>
        </p:txBody>
      </p:sp>
      <p:graphicFrame>
        <p:nvGraphicFramePr>
          <p:cNvPr id="35844" name="Object 4"/>
          <p:cNvGraphicFramePr>
            <a:graphicFrameLocks noChangeAspect="1"/>
          </p:cNvGraphicFramePr>
          <p:nvPr/>
        </p:nvGraphicFramePr>
        <p:xfrm>
          <a:off x="5226496" y="3265958"/>
          <a:ext cx="3810000" cy="2827338"/>
        </p:xfrm>
        <a:graphic>
          <a:graphicData uri="http://schemas.openxmlformats.org/presentationml/2006/ole">
            <p:oleObj spid="_x0000_s1026" name="VISIO" r:id="rId3" imgW="3545280" imgH="2630880" progId="">
              <p:embed/>
            </p:oleObj>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043608" y="4725144"/>
            <a:ext cx="7344816" cy="9361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7" name="Rectangle 6"/>
          <p:cNvSpPr/>
          <p:nvPr/>
        </p:nvSpPr>
        <p:spPr>
          <a:xfrm>
            <a:off x="3275856" y="2492896"/>
            <a:ext cx="2448272"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 name="Content Placeholder 2"/>
          <p:cNvSpPr>
            <a:spLocks noGrp="1"/>
          </p:cNvSpPr>
          <p:nvPr>
            <p:ph idx="1"/>
          </p:nvPr>
        </p:nvSpPr>
        <p:spPr>
          <a:xfrm>
            <a:off x="374848" y="980728"/>
            <a:ext cx="8229600" cy="5256584"/>
          </a:xfrm>
        </p:spPr>
        <p:txBody>
          <a:bodyPr>
            <a:normAutofit/>
          </a:bodyPr>
          <a:lstStyle/>
          <a:p>
            <a:pPr>
              <a:lnSpc>
                <a:spcPct val="150000"/>
              </a:lnSpc>
            </a:pPr>
            <a:r>
              <a:rPr lang="en-US" sz="2000" b="1" dirty="0">
                <a:latin typeface="Times New Roman" pitchFamily="18" charset="0"/>
                <a:cs typeface="Times New Roman" pitchFamily="18" charset="0"/>
              </a:rPr>
              <a:t>I</a:t>
            </a:r>
            <a:r>
              <a:rPr lang="en-US" sz="2000" b="1" dirty="0" smtClean="0">
                <a:latin typeface="Times New Roman" pitchFamily="18" charset="0"/>
                <a:cs typeface="Times New Roman" pitchFamily="18" charset="0"/>
              </a:rPr>
              <a:t>f </a:t>
            </a:r>
            <a:r>
              <a:rPr lang="en-US" sz="2000" b="1" dirty="0">
                <a:latin typeface="Times New Roman" pitchFamily="18" charset="0"/>
                <a:cs typeface="Times New Roman" pitchFamily="18" charset="0"/>
              </a:rPr>
              <a:t>the distances </a:t>
            </a:r>
            <a:r>
              <a:rPr lang="en-US" sz="2000" b="1" dirty="0" smtClean="0">
                <a:latin typeface="Times New Roman" pitchFamily="18" charset="0"/>
                <a:cs typeface="Times New Roman" pitchFamily="18" charset="0"/>
              </a:rPr>
              <a:t>to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two foci from any point P = </a:t>
            </a:r>
            <a:r>
              <a:rPr lang="en-US" sz="2000" b="1" i="1" dirty="0">
                <a:latin typeface="Times New Roman" pitchFamily="18" charset="0"/>
                <a:cs typeface="Times New Roman" pitchFamily="18" charset="0"/>
              </a:rPr>
              <a:t>(x, y) on the ellipse are labeled dl and d2, then </a:t>
            </a:r>
            <a:r>
              <a:rPr lang="en-US" sz="2000" b="1" i="1"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general </a:t>
            </a:r>
            <a:r>
              <a:rPr lang="en-US" sz="2000" dirty="0">
                <a:latin typeface="Times New Roman" pitchFamily="18" charset="0"/>
                <a:cs typeface="Times New Roman" pitchFamily="18" charset="0"/>
              </a:rPr>
              <a:t>equation of an ellipse can be stated </a:t>
            </a:r>
            <a:r>
              <a:rPr lang="en-US" sz="2000" dirty="0" smtClean="0">
                <a:latin typeface="Times New Roman" pitchFamily="18" charset="0"/>
                <a:cs typeface="Times New Roman" pitchFamily="18" charset="0"/>
              </a:rPr>
              <a:t>as</a:t>
            </a:r>
          </a:p>
          <a:p>
            <a:pPr algn="ctr">
              <a:lnSpc>
                <a:spcPct val="150000"/>
              </a:lnSpc>
              <a:buNone/>
            </a:pPr>
            <a:endParaRPr lang="en-US" sz="2000" b="1" i="1" dirty="0" smtClean="0">
              <a:latin typeface="Times New Roman" pitchFamily="18" charset="0"/>
              <a:cs typeface="Times New Roman" pitchFamily="18" charset="0"/>
            </a:endParaRPr>
          </a:p>
          <a:p>
            <a:pPr algn="ctr">
              <a:lnSpc>
                <a:spcPct val="150000"/>
              </a:lnSpc>
              <a:buNone/>
            </a:pPr>
            <a:r>
              <a:rPr lang="en-US" sz="2000" b="1" i="1" dirty="0" smtClean="0">
                <a:latin typeface="Times New Roman" pitchFamily="18" charset="0"/>
                <a:cs typeface="Times New Roman" pitchFamily="18" charset="0"/>
              </a:rPr>
              <a:t>d1 + d2 </a:t>
            </a:r>
            <a:r>
              <a:rPr lang="en-US" sz="2000" b="1" i="1" dirty="0">
                <a:latin typeface="Times New Roman" pitchFamily="18" charset="0"/>
                <a:cs typeface="Times New Roman" pitchFamily="18" charset="0"/>
              </a:rPr>
              <a:t>= </a:t>
            </a:r>
            <a:r>
              <a:rPr lang="en-US" sz="2000" b="1" i="1" dirty="0" smtClean="0">
                <a:latin typeface="Times New Roman" pitchFamily="18" charset="0"/>
                <a:cs typeface="Times New Roman" pitchFamily="18" charset="0"/>
              </a:rPr>
              <a:t>constant</a:t>
            </a:r>
          </a:p>
          <a:p>
            <a:pPr algn="ctr">
              <a:lnSpc>
                <a:spcPct val="150000"/>
              </a:lnSpc>
              <a:buNone/>
            </a:pPr>
            <a:endParaRPr lang="en-US" sz="2000" b="1" i="1"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Expressing </a:t>
            </a:r>
            <a:r>
              <a:rPr lang="en-US" sz="2000" dirty="0">
                <a:latin typeface="Times New Roman" pitchFamily="18" charset="0"/>
                <a:cs typeface="Times New Roman" pitchFamily="18" charset="0"/>
              </a:rPr>
              <a:t>distances </a:t>
            </a:r>
            <a:r>
              <a:rPr lang="en-US" sz="2000" b="1" dirty="0" smtClean="0">
                <a:latin typeface="Times New Roman" pitchFamily="18" charset="0"/>
                <a:cs typeface="Times New Roman" pitchFamily="18" charset="0"/>
              </a:rPr>
              <a:t>d1 </a:t>
            </a:r>
            <a:r>
              <a:rPr lang="en-US" sz="2000" b="1" dirty="0">
                <a:latin typeface="Times New Roman" pitchFamily="18" charset="0"/>
                <a:cs typeface="Times New Roman" pitchFamily="18" charset="0"/>
              </a:rPr>
              <a:t>and </a:t>
            </a:r>
            <a:r>
              <a:rPr lang="en-US" sz="2000" b="1" dirty="0" smtClean="0">
                <a:latin typeface="Times New Roman" pitchFamily="18" charset="0"/>
                <a:cs typeface="Times New Roman" pitchFamily="18" charset="0"/>
              </a:rPr>
              <a:t>d2 </a:t>
            </a:r>
            <a:r>
              <a:rPr lang="en-US" sz="2000" b="1" dirty="0">
                <a:latin typeface="Times New Roman" pitchFamily="18" charset="0"/>
                <a:cs typeface="Times New Roman" pitchFamily="18" charset="0"/>
              </a:rPr>
              <a:t>in terms of the focal coordinates </a:t>
            </a:r>
            <a:r>
              <a:rPr lang="en-US" sz="2000" b="1" dirty="0" smtClean="0">
                <a:latin typeface="Times New Roman" pitchFamily="18" charset="0"/>
                <a:cs typeface="Times New Roman" pitchFamily="18" charset="0"/>
              </a:rPr>
              <a:t>F1= </a:t>
            </a:r>
            <a:r>
              <a:rPr lang="en-US" sz="2000" b="1" i="1" dirty="0">
                <a:latin typeface="Times New Roman" pitchFamily="18" charset="0"/>
                <a:cs typeface="Times New Roman" pitchFamily="18" charset="0"/>
              </a:rPr>
              <a:t>(</a:t>
            </a:r>
            <a:r>
              <a:rPr lang="en-US" sz="2000" b="1" i="1" dirty="0" smtClean="0">
                <a:latin typeface="Times New Roman" pitchFamily="18" charset="0"/>
                <a:cs typeface="Times New Roman" pitchFamily="18" charset="0"/>
              </a:rPr>
              <a:t>x1, y1) and </a:t>
            </a:r>
            <a:r>
              <a:rPr lang="en-US" sz="2000" b="1" dirty="0" smtClean="0">
                <a:latin typeface="Times New Roman" pitchFamily="18" charset="0"/>
                <a:cs typeface="Times New Roman" pitchFamily="18" charset="0"/>
              </a:rPr>
              <a:t>F2 </a:t>
            </a:r>
            <a:r>
              <a:rPr lang="en-US" sz="2000" b="1" dirty="0">
                <a:latin typeface="Times New Roman" pitchFamily="18" charset="0"/>
                <a:cs typeface="Times New Roman" pitchFamily="18" charset="0"/>
              </a:rPr>
              <a:t>= </a:t>
            </a:r>
            <a:r>
              <a:rPr lang="en-US" sz="2000" b="1" i="1" dirty="0">
                <a:latin typeface="Times New Roman" pitchFamily="18" charset="0"/>
                <a:cs typeface="Times New Roman" pitchFamily="18" charset="0"/>
              </a:rPr>
              <a:t>(</a:t>
            </a:r>
            <a:r>
              <a:rPr lang="en-US" sz="2000" b="1" i="1" dirty="0" smtClean="0">
                <a:latin typeface="Times New Roman" pitchFamily="18" charset="0"/>
                <a:cs typeface="Times New Roman" pitchFamily="18" charset="0"/>
              </a:rPr>
              <a:t>x2, </a:t>
            </a:r>
            <a:r>
              <a:rPr lang="en-US" sz="2000" b="1" i="1" dirty="0">
                <a:latin typeface="Times New Roman" pitchFamily="18" charset="0"/>
                <a:cs typeface="Times New Roman" pitchFamily="18" charset="0"/>
              </a:rPr>
              <a:t>y2</a:t>
            </a:r>
            <a:r>
              <a:rPr lang="en-US" sz="2000" b="1" i="1" dirty="0" smtClean="0">
                <a:latin typeface="Times New Roman" pitchFamily="18" charset="0"/>
                <a:cs typeface="Times New Roman" pitchFamily="18" charset="0"/>
              </a:rPr>
              <a:t>), </a:t>
            </a:r>
            <a:r>
              <a:rPr lang="en-US" sz="2000" b="1" i="1" dirty="0">
                <a:latin typeface="Times New Roman" pitchFamily="18" charset="0"/>
                <a:cs typeface="Times New Roman" pitchFamily="18" charset="0"/>
              </a:rPr>
              <a:t>we </a:t>
            </a:r>
            <a:r>
              <a:rPr lang="en-US" sz="2000" b="1" i="1" dirty="0" smtClean="0">
                <a:latin typeface="Times New Roman" pitchFamily="18" charset="0"/>
                <a:cs typeface="Times New Roman" pitchFamily="18" charset="0"/>
              </a:rPr>
              <a:t>have</a:t>
            </a:r>
          </a:p>
          <a:p>
            <a:pPr>
              <a:lnSpc>
                <a:spcPct val="150000"/>
              </a:lnSpc>
            </a:pPr>
            <a:endParaRPr lang="en-IN" sz="2200" b="1" i="1" dirty="0">
              <a:latin typeface="Times New Roman" pitchFamily="18" charset="0"/>
              <a:cs typeface="Times New Roman" pitchFamily="18" charset="0"/>
            </a:endParaRPr>
          </a:p>
          <a:p>
            <a:pPr>
              <a:lnSpc>
                <a:spcPct val="150000"/>
              </a:lnSpc>
            </a:pPr>
            <a:endParaRPr lang="en-US" sz="2200" b="1" i="1" dirty="0" smtClean="0">
              <a:latin typeface="Times New Roman" pitchFamily="18" charset="0"/>
              <a:cs typeface="Times New Roman" pitchFamily="18" charset="0"/>
            </a:endParaRPr>
          </a:p>
          <a:p>
            <a:pPr>
              <a:lnSpc>
                <a:spcPct val="150000"/>
              </a:lnSpc>
            </a:pPr>
            <a:endParaRPr lang="en-US" sz="2200" dirty="0">
              <a:latin typeface="Times New Roman" pitchFamily="18" charset="0"/>
              <a:cs typeface="Times New Roman" pitchFamily="18" charset="0"/>
            </a:endParaRPr>
          </a:p>
        </p:txBody>
      </p:sp>
      <p:sp>
        <p:nvSpPr>
          <p:cNvPr id="4" name="Rectangle 3"/>
          <p:cNvSpPr/>
          <p:nvPr/>
        </p:nvSpPr>
        <p:spPr>
          <a:xfrm>
            <a:off x="612360"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Ellipse Drawing algorithm</a:t>
            </a:r>
            <a:endParaRPr lang="en-US" sz="3200" b="1" dirty="0">
              <a:solidFill>
                <a:srgbClr val="FFC000"/>
              </a:solidFill>
            </a:endParaRPr>
          </a:p>
        </p:txBody>
      </p:sp>
      <p:graphicFrame>
        <p:nvGraphicFramePr>
          <p:cNvPr id="36867" name="Object 3"/>
          <p:cNvGraphicFramePr>
            <a:graphicFrameLocks noChangeAspect="1"/>
          </p:cNvGraphicFramePr>
          <p:nvPr/>
        </p:nvGraphicFramePr>
        <p:xfrm>
          <a:off x="1115616" y="4884836"/>
          <a:ext cx="7162800" cy="560388"/>
        </p:xfrm>
        <a:graphic>
          <a:graphicData uri="http://schemas.openxmlformats.org/presentationml/2006/ole">
            <p:oleObj spid="_x0000_s2050" name="Equation" r:id="rId3" imgW="3251200" imgH="254000" progId="Equation.3">
              <p:embed/>
            </p:oleObj>
          </a:graphicData>
        </a:graphic>
      </p:graphicFrame>
      <p:pic>
        <p:nvPicPr>
          <p:cNvPr id="36868" name="Picture 4" descr="C:\Users\jagan\Downloads\0_ZHdP0-pS2VZ1OzT.jif"/>
          <p:cNvPicPr>
            <a:picLocks noChangeAspect="1" noChangeArrowheads="1" noCrop="1"/>
          </p:cNvPicPr>
          <p:nvPr/>
        </p:nvPicPr>
        <p:blipFill>
          <a:blip r:embed="rId4" cstate="print"/>
          <a:srcRect/>
          <a:stretch>
            <a:fillRect/>
          </a:stretch>
        </p:blipFill>
        <p:spPr bwMode="auto">
          <a:xfrm>
            <a:off x="6012160" y="2060848"/>
            <a:ext cx="2609850" cy="1304925"/>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59632" y="4221088"/>
            <a:ext cx="2808312" cy="12961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Rounded Rectangle 9"/>
          <p:cNvSpPr/>
          <p:nvPr/>
        </p:nvSpPr>
        <p:spPr>
          <a:xfrm>
            <a:off x="1259632" y="2060848"/>
            <a:ext cx="3168352" cy="13681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 name="Rectangle 3"/>
          <p:cNvSpPr>
            <a:spLocks noGrp="1" noChangeArrowheads="1"/>
          </p:cNvSpPr>
          <p:nvPr>
            <p:ph idx="1"/>
          </p:nvPr>
        </p:nvSpPr>
        <p:spPr>
          <a:xfrm>
            <a:off x="457200" y="1268760"/>
            <a:ext cx="8229600" cy="4857403"/>
          </a:xfrm>
        </p:spPr>
        <p:txBody>
          <a:bodyPr/>
          <a:lstStyle/>
          <a:p>
            <a:r>
              <a:rPr lang="en-US" sz="2000" dirty="0" smtClean="0">
                <a:latin typeface="Times New Roman" pitchFamily="18" charset="0"/>
                <a:ea typeface="ＭＳ Ｐゴシック" pitchFamily="-110" charset="-128"/>
                <a:cs typeface="Times New Roman" pitchFamily="18" charset="0"/>
              </a:rPr>
              <a:t>Equation simplified if ellipse axis parallel to coordinate axis </a:t>
            </a:r>
          </a:p>
          <a:p>
            <a:endParaRPr lang="en-US" sz="2200" dirty="0">
              <a:latin typeface="Times New Roman" pitchFamily="18" charset="0"/>
              <a:ea typeface="ＭＳ Ｐゴシック" pitchFamily="-110" charset="-128"/>
              <a:cs typeface="Times New Roman" pitchFamily="18" charset="0"/>
            </a:endParaRPr>
          </a:p>
          <a:p>
            <a:endParaRPr lang="en-US" sz="2200" dirty="0" smtClean="0">
              <a:latin typeface="Times New Roman" pitchFamily="18" charset="0"/>
              <a:ea typeface="ＭＳ Ｐゴシック" pitchFamily="-110" charset="-128"/>
              <a:cs typeface="Times New Roman" pitchFamily="18" charset="0"/>
            </a:endParaRPr>
          </a:p>
          <a:p>
            <a:endParaRPr lang="en-US" sz="2200" dirty="0">
              <a:latin typeface="Times New Roman" pitchFamily="18" charset="0"/>
              <a:ea typeface="ＭＳ Ｐゴシック" pitchFamily="-110" charset="-128"/>
              <a:cs typeface="Times New Roman" pitchFamily="18" charset="0"/>
            </a:endParaRPr>
          </a:p>
          <a:p>
            <a:endParaRPr lang="en-IN" sz="2200" dirty="0" smtClean="0">
              <a:latin typeface="Times New Roman" pitchFamily="18" charset="0"/>
              <a:ea typeface="ＭＳ Ｐゴシック" pitchFamily="-110" charset="-128"/>
              <a:cs typeface="Times New Roman" pitchFamily="18" charset="0"/>
            </a:endParaRPr>
          </a:p>
          <a:p>
            <a:endParaRPr lang="en-US" sz="2200" dirty="0" smtClean="0">
              <a:latin typeface="Times New Roman" pitchFamily="18" charset="0"/>
              <a:ea typeface="ＭＳ Ｐゴシック" pitchFamily="-110" charset="-128"/>
              <a:cs typeface="Times New Roman" pitchFamily="18" charset="0"/>
            </a:endParaRPr>
          </a:p>
          <a:p>
            <a:r>
              <a:rPr lang="en-US" sz="2000" dirty="0" smtClean="0">
                <a:latin typeface="Times New Roman" pitchFamily="18" charset="0"/>
                <a:ea typeface="ＭＳ Ｐゴシック" pitchFamily="-110" charset="-128"/>
                <a:cs typeface="Times New Roman" pitchFamily="18" charset="0"/>
              </a:rPr>
              <a:t>Parametric</a:t>
            </a:r>
            <a:r>
              <a:rPr lang="en-US" sz="2200" dirty="0" smtClean="0">
                <a:latin typeface="Times New Roman" pitchFamily="18" charset="0"/>
                <a:ea typeface="ＭＳ Ｐゴシック" pitchFamily="-110" charset="-128"/>
                <a:cs typeface="Times New Roman" pitchFamily="18" charset="0"/>
              </a:rPr>
              <a:t> </a:t>
            </a:r>
            <a:r>
              <a:rPr lang="en-US" sz="2200" dirty="0">
                <a:latin typeface="Times New Roman" pitchFamily="18" charset="0"/>
                <a:ea typeface="ＭＳ Ｐゴシック" pitchFamily="-110" charset="-128"/>
                <a:cs typeface="Times New Roman" pitchFamily="18" charset="0"/>
              </a:rPr>
              <a:t>form </a:t>
            </a:r>
          </a:p>
          <a:p>
            <a:pPr>
              <a:buFontTx/>
              <a:buNone/>
            </a:pPr>
            <a:endParaRPr lang="en-US" sz="2800" dirty="0" smtClean="0">
              <a:ea typeface="ＭＳ Ｐゴシック" pitchFamily="-110" charset="-128"/>
            </a:endParaRPr>
          </a:p>
        </p:txBody>
      </p:sp>
      <p:graphicFrame>
        <p:nvGraphicFramePr>
          <p:cNvPr id="37891" name="Object 3"/>
          <p:cNvGraphicFramePr>
            <a:graphicFrameLocks noChangeAspect="1"/>
          </p:cNvGraphicFramePr>
          <p:nvPr/>
        </p:nvGraphicFramePr>
        <p:xfrm>
          <a:off x="1403648" y="2204864"/>
          <a:ext cx="2895600" cy="996950"/>
        </p:xfrm>
        <a:graphic>
          <a:graphicData uri="http://schemas.openxmlformats.org/presentationml/2006/ole">
            <p:oleObj spid="_x0000_s3074" name="Equation" r:id="rId3" imgW="1511300" imgH="520700" progId="Equation.3">
              <p:embed/>
            </p:oleObj>
          </a:graphicData>
        </a:graphic>
      </p:graphicFrame>
      <p:graphicFrame>
        <p:nvGraphicFramePr>
          <p:cNvPr id="37892" name="Object 4"/>
          <p:cNvGraphicFramePr>
            <a:graphicFrameLocks noChangeAspect="1"/>
          </p:cNvGraphicFramePr>
          <p:nvPr/>
        </p:nvGraphicFramePr>
        <p:xfrm>
          <a:off x="1403648" y="4293096"/>
          <a:ext cx="2362200" cy="1055688"/>
        </p:xfrm>
        <a:graphic>
          <a:graphicData uri="http://schemas.openxmlformats.org/presentationml/2006/ole">
            <p:oleObj spid="_x0000_s3075" name="Equation" r:id="rId4" imgW="965200" imgH="431800" progId="Equation.3">
              <p:embed/>
            </p:oleObj>
          </a:graphicData>
        </a:graphic>
      </p:graphicFrame>
      <p:graphicFrame>
        <p:nvGraphicFramePr>
          <p:cNvPr id="37893" name="Object 5"/>
          <p:cNvGraphicFramePr>
            <a:graphicFrameLocks noChangeAspect="1"/>
          </p:cNvGraphicFramePr>
          <p:nvPr/>
        </p:nvGraphicFramePr>
        <p:xfrm>
          <a:off x="4860032" y="2564904"/>
          <a:ext cx="3810000" cy="2827338"/>
        </p:xfrm>
        <a:graphic>
          <a:graphicData uri="http://schemas.openxmlformats.org/presentationml/2006/ole">
            <p:oleObj spid="_x0000_s3076" name="VISIO" r:id="rId5" imgW="3545280" imgH="2630880" progId="">
              <p:embed/>
            </p:oleObj>
          </a:graphicData>
        </a:graphic>
      </p:graphicFrame>
      <p:sp>
        <p:nvSpPr>
          <p:cNvPr id="9" name="Rectangle 8"/>
          <p:cNvSpPr/>
          <p:nvPr/>
        </p:nvSpPr>
        <p:spPr>
          <a:xfrm>
            <a:off x="539552" y="404664"/>
            <a:ext cx="7200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Ellipse Drawing algorithm</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052736"/>
            <a:ext cx="8229600" cy="5102027"/>
          </a:xfrm>
        </p:spPr>
        <p:txBody>
          <a:bodyPr/>
          <a:lstStyle/>
          <a:p>
            <a:pPr>
              <a:lnSpc>
                <a:spcPct val="150000"/>
              </a:lnSpc>
              <a:buNone/>
            </a:pPr>
            <a:r>
              <a:rPr lang="en-US" sz="2200" b="1" dirty="0" smtClean="0">
                <a:latin typeface="Times New Roman" pitchFamily="18" charset="0"/>
                <a:ea typeface="ＭＳ Ｐゴシック" pitchFamily="-110" charset="-128"/>
                <a:cs typeface="Times New Roman" pitchFamily="18" charset="0"/>
              </a:rPr>
              <a:t>Symmetry Considerations</a:t>
            </a:r>
          </a:p>
          <a:p>
            <a:pPr>
              <a:lnSpc>
                <a:spcPct val="150000"/>
              </a:lnSpc>
            </a:pPr>
            <a:r>
              <a:rPr lang="en-US" sz="2000" dirty="0" smtClean="0">
                <a:latin typeface="Times New Roman" pitchFamily="18" charset="0"/>
                <a:ea typeface="ＭＳ Ｐゴシック" pitchFamily="-110" charset="-128"/>
                <a:cs typeface="Times New Roman" pitchFamily="18" charset="0"/>
              </a:rPr>
              <a:t>4-way symmetry</a:t>
            </a:r>
          </a:p>
          <a:p>
            <a:pPr>
              <a:lnSpc>
                <a:spcPct val="150000"/>
              </a:lnSpc>
            </a:pPr>
            <a:r>
              <a:rPr lang="en-US" sz="2000" dirty="0" smtClean="0">
                <a:latin typeface="Times New Roman" pitchFamily="18" charset="0"/>
                <a:ea typeface="ＭＳ Ｐゴシック" pitchFamily="-110" charset="-128"/>
                <a:cs typeface="Times New Roman" pitchFamily="18" charset="0"/>
              </a:rPr>
              <a:t>Unit steps in </a:t>
            </a:r>
            <a:r>
              <a:rPr lang="en-US" sz="2000" i="1" dirty="0" smtClean="0">
                <a:latin typeface="Times New Roman" pitchFamily="18" charset="0"/>
                <a:ea typeface="ＭＳ Ｐゴシック" pitchFamily="-110" charset="-128"/>
                <a:cs typeface="Times New Roman" pitchFamily="18" charset="0"/>
              </a:rPr>
              <a:t>x</a:t>
            </a:r>
            <a:r>
              <a:rPr lang="en-US" sz="2000" dirty="0" smtClean="0">
                <a:latin typeface="Times New Roman" pitchFamily="18" charset="0"/>
                <a:ea typeface="ＭＳ Ｐゴシック" pitchFamily="-110" charset="-128"/>
                <a:cs typeface="Times New Roman" pitchFamily="18" charset="0"/>
              </a:rPr>
              <a:t> until reach region boundary</a:t>
            </a:r>
          </a:p>
          <a:p>
            <a:pPr>
              <a:lnSpc>
                <a:spcPct val="150000"/>
              </a:lnSpc>
            </a:pPr>
            <a:r>
              <a:rPr lang="en-US" sz="2000" dirty="0" smtClean="0">
                <a:latin typeface="Times New Roman" pitchFamily="18" charset="0"/>
                <a:ea typeface="ＭＳ Ｐゴシック" pitchFamily="-110" charset="-128"/>
                <a:cs typeface="Times New Roman" pitchFamily="18" charset="0"/>
              </a:rPr>
              <a:t>Switch to unit steps in </a:t>
            </a:r>
            <a:r>
              <a:rPr lang="en-US" sz="2000" i="1" dirty="0" smtClean="0">
                <a:latin typeface="Times New Roman" pitchFamily="18" charset="0"/>
                <a:ea typeface="ＭＳ Ｐゴシック" pitchFamily="-110" charset="-128"/>
                <a:cs typeface="Times New Roman" pitchFamily="18" charset="0"/>
              </a:rPr>
              <a:t>y</a:t>
            </a:r>
          </a:p>
          <a:p>
            <a:endParaRPr lang="en-US" sz="2200" dirty="0">
              <a:latin typeface="Times New Roman" pitchFamily="18" charset="0"/>
              <a:ea typeface="ＭＳ Ｐゴシック" pitchFamily="-110" charset="-128"/>
              <a:cs typeface="Times New Roman" pitchFamily="18" charset="0"/>
            </a:endParaRPr>
          </a:p>
        </p:txBody>
      </p:sp>
      <p:graphicFrame>
        <p:nvGraphicFramePr>
          <p:cNvPr id="38916" name="Object 4"/>
          <p:cNvGraphicFramePr>
            <a:graphicFrameLocks noChangeAspect="1"/>
          </p:cNvGraphicFramePr>
          <p:nvPr/>
        </p:nvGraphicFramePr>
        <p:xfrm>
          <a:off x="5226496" y="1916832"/>
          <a:ext cx="3810000" cy="2827338"/>
        </p:xfrm>
        <a:graphic>
          <a:graphicData uri="http://schemas.openxmlformats.org/presentationml/2006/ole">
            <p:oleObj spid="_x0000_s4099" name="VISIO" r:id="rId3" imgW="3545280" imgH="2630880" progId="">
              <p:embed/>
            </p:oleObj>
          </a:graphicData>
        </a:graphic>
      </p:graphicFrame>
      <p:sp>
        <p:nvSpPr>
          <p:cNvPr id="7" name="Rectangle 7"/>
          <p:cNvSpPr>
            <a:spLocks noChangeArrowheads="1"/>
          </p:cNvSpPr>
          <p:nvPr/>
        </p:nvSpPr>
        <p:spPr bwMode="auto">
          <a:xfrm>
            <a:off x="5434136" y="4509120"/>
            <a:ext cx="3962400" cy="2348880"/>
          </a:xfrm>
          <a:prstGeom prst="rect">
            <a:avLst/>
          </a:prstGeom>
          <a:noFill/>
          <a:ln w="9525">
            <a:noFill/>
            <a:miter lim="800000"/>
            <a:headEnd/>
            <a:tailEnd/>
          </a:ln>
        </p:spPr>
        <p:txBody>
          <a:bodyPr/>
          <a:lstStyle/>
          <a:p>
            <a:pPr marL="342900" indent="-342900">
              <a:spcBef>
                <a:spcPct val="20000"/>
              </a:spcBef>
              <a:buFontTx/>
              <a:buChar char="•"/>
            </a:pPr>
            <a:r>
              <a:rPr lang="en-US" sz="2000" dirty="0">
                <a:latin typeface="Times New Roman" pitchFamily="18" charset="0"/>
                <a:cs typeface="Times New Roman" pitchFamily="18" charset="0"/>
              </a:rPr>
              <a:t>Step in x while</a:t>
            </a:r>
          </a:p>
          <a:p>
            <a:pPr marL="342900" indent="-342900">
              <a:spcBef>
                <a:spcPct val="20000"/>
              </a:spcBef>
              <a:buFontTx/>
              <a:buChar char="•"/>
            </a:pPr>
            <a:endParaRPr lang="en-IN" sz="2000" dirty="0" smtClean="0">
              <a:latin typeface="Arial" charset="0"/>
            </a:endParaRPr>
          </a:p>
          <a:p>
            <a:pPr marL="342900" indent="-342900">
              <a:spcBef>
                <a:spcPct val="20000"/>
              </a:spcBef>
              <a:buFontTx/>
              <a:buChar char="•"/>
            </a:pPr>
            <a:endParaRPr lang="en-US" sz="2000" dirty="0">
              <a:latin typeface="Arial" charset="0"/>
            </a:endParaRPr>
          </a:p>
          <a:p>
            <a:pPr marL="342900" indent="-342900">
              <a:spcBef>
                <a:spcPct val="20000"/>
              </a:spcBef>
              <a:buFontTx/>
              <a:buChar char="•"/>
            </a:pPr>
            <a:r>
              <a:rPr lang="en-US" sz="2000" dirty="0">
                <a:latin typeface="Times New Roman" pitchFamily="18" charset="0"/>
                <a:cs typeface="Times New Roman" pitchFamily="18" charset="0"/>
              </a:rPr>
              <a:t>Switch to steps in </a:t>
            </a:r>
            <a:r>
              <a:rPr lang="en-US" sz="2000" i="1" dirty="0">
                <a:latin typeface="Times New Roman" pitchFamily="18" charset="0"/>
                <a:cs typeface="Times New Roman" pitchFamily="18" charset="0"/>
              </a:rPr>
              <a:t>y </a:t>
            </a:r>
            <a:r>
              <a:rPr lang="en-US" sz="2000" dirty="0">
                <a:latin typeface="Times New Roman" pitchFamily="18" charset="0"/>
                <a:cs typeface="Times New Roman" pitchFamily="18" charset="0"/>
              </a:rPr>
              <a:t>when</a:t>
            </a:r>
          </a:p>
          <a:p>
            <a:pPr marL="342900" indent="-342900">
              <a:spcBef>
                <a:spcPct val="20000"/>
              </a:spcBef>
              <a:buFontTx/>
              <a:buChar char="•"/>
            </a:pPr>
            <a:endParaRPr lang="en-US" sz="2000" dirty="0">
              <a:latin typeface="Arial" charset="0"/>
            </a:endParaRPr>
          </a:p>
          <a:p>
            <a:pPr marL="342900" indent="-342900">
              <a:spcBef>
                <a:spcPct val="20000"/>
              </a:spcBef>
            </a:pPr>
            <a:endParaRPr lang="en-US" sz="2800" dirty="0">
              <a:latin typeface="Arial" charset="0"/>
            </a:endParaRPr>
          </a:p>
        </p:txBody>
      </p:sp>
      <p:graphicFrame>
        <p:nvGraphicFramePr>
          <p:cNvPr id="38917" name="Object 5"/>
          <p:cNvGraphicFramePr>
            <a:graphicFrameLocks noChangeAspect="1"/>
          </p:cNvGraphicFramePr>
          <p:nvPr/>
        </p:nvGraphicFramePr>
        <p:xfrm>
          <a:off x="6512768" y="4993357"/>
          <a:ext cx="1371600" cy="523875"/>
        </p:xfrm>
        <a:graphic>
          <a:graphicData uri="http://schemas.openxmlformats.org/presentationml/2006/ole">
            <p:oleObj spid="_x0000_s4100" name="Equation" r:id="rId4" imgW="596900" imgH="228600" progId="Equation.3">
              <p:embed/>
            </p:oleObj>
          </a:graphicData>
        </a:graphic>
      </p:graphicFrame>
      <p:graphicFrame>
        <p:nvGraphicFramePr>
          <p:cNvPr id="38918" name="Object 6"/>
          <p:cNvGraphicFramePr>
            <a:graphicFrameLocks noChangeAspect="1"/>
          </p:cNvGraphicFramePr>
          <p:nvPr/>
        </p:nvGraphicFramePr>
        <p:xfrm>
          <a:off x="6512768" y="6093296"/>
          <a:ext cx="1371600" cy="523875"/>
        </p:xfrm>
        <a:graphic>
          <a:graphicData uri="http://schemas.openxmlformats.org/presentationml/2006/ole">
            <p:oleObj spid="_x0000_s4101" name="Equation" r:id="rId5" imgW="596900" imgH="228600" progId="Equation.3">
              <p:embed/>
            </p:oleObj>
          </a:graphicData>
        </a:graphic>
      </p:graphicFrame>
      <p:sp>
        <p:nvSpPr>
          <p:cNvPr id="11" name="Rectangle 10"/>
          <p:cNvSpPr/>
          <p:nvPr/>
        </p:nvSpPr>
        <p:spPr>
          <a:xfrm>
            <a:off x="2123728" y="404664"/>
            <a:ext cx="4896000" cy="43204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solidFill>
                  <a:srgbClr val="FFC000"/>
                </a:solidFill>
                <a:latin typeface="Times New Roman" pitchFamily="18" charset="0"/>
                <a:cs typeface="Times New Roman" pitchFamily="18" charset="0"/>
              </a:rPr>
              <a:t>Ellipse Drawing algorithm</a:t>
            </a:r>
            <a:endParaRPr lang="en-US" sz="3200" b="1" dirty="0">
              <a:solidFill>
                <a:srgbClr val="FFC000"/>
              </a:solidFill>
            </a:endParaRPr>
          </a:p>
        </p:txBody>
      </p:sp>
      <p:graphicFrame>
        <p:nvGraphicFramePr>
          <p:cNvPr id="38915" name="Object 3"/>
          <p:cNvGraphicFramePr>
            <a:graphicFrameLocks noChangeAspect="1"/>
          </p:cNvGraphicFramePr>
          <p:nvPr/>
        </p:nvGraphicFramePr>
        <p:xfrm>
          <a:off x="552333" y="3573016"/>
          <a:ext cx="4019667" cy="2880320"/>
        </p:xfrm>
        <a:graphic>
          <a:graphicData uri="http://schemas.openxmlformats.org/presentationml/2006/ole">
            <p:oleObj spid="_x0000_s4098" name="Equation" r:id="rId6" imgW="1701800" imgH="1219200" progId="Equation.3">
              <p:embed/>
            </p:oleObj>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4525963"/>
          </a:xfrm>
        </p:spPr>
        <p:txBody>
          <a:bodyPr/>
          <a:lstStyle/>
          <a:p>
            <a:pPr marL="457200" indent="-457200">
              <a:buNone/>
            </a:pPr>
            <a:r>
              <a:rPr lang="en-IN" sz="2200" dirty="0" smtClean="0">
                <a:latin typeface="Times New Roman" pitchFamily="18" charset="0"/>
                <a:cs typeface="Times New Roman" pitchFamily="18" charset="0"/>
              </a:rPr>
              <a:t>      </a:t>
            </a:r>
            <a:endParaRPr lang="en-US" sz="2200" dirty="0" smtClean="0">
              <a:latin typeface="Times New Roman" pitchFamily="18" charset="0"/>
              <a:cs typeface="Times New Roman" pitchFamily="18" charset="0"/>
            </a:endParaRPr>
          </a:p>
          <a:p>
            <a:pPr marL="457200" indent="-457200">
              <a:buFont typeface="+mj-lt"/>
              <a:buAutoNum type="arabicPeriod"/>
            </a:pPr>
            <a:endParaRPr lang="en-US" sz="2200" b="1" dirty="0" smtClean="0">
              <a:latin typeface="Times New Roman" pitchFamily="18" charset="0"/>
              <a:cs typeface="Times New Roman" pitchFamily="18" charset="0"/>
            </a:endParaRPr>
          </a:p>
          <a:p>
            <a:pPr algn="ctr">
              <a:buNone/>
            </a:pPr>
            <a:endParaRPr lang="en-IN" sz="2200" dirty="0" smtClean="0">
              <a:latin typeface="Times New Roman" pitchFamily="18" charset="0"/>
              <a:cs typeface="Times New Roman" pitchFamily="18" charset="0"/>
            </a:endParaRPr>
          </a:p>
          <a:p>
            <a:pPr algn="ctr">
              <a:buNone/>
            </a:pPr>
            <a:endParaRPr lang="en-IN" sz="2200" dirty="0" smtClean="0">
              <a:latin typeface="Times New Roman" pitchFamily="18" charset="0"/>
              <a:cs typeface="Times New Roman" pitchFamily="18" charset="0"/>
            </a:endParaRPr>
          </a:p>
        </p:txBody>
      </p:sp>
      <p:pic>
        <p:nvPicPr>
          <p:cNvPr id="139266" name="Picture 2" descr="Ellipse(4 way symmetry)"/>
          <p:cNvPicPr>
            <a:picLocks noChangeAspect="1" noChangeArrowheads="1"/>
          </p:cNvPicPr>
          <p:nvPr/>
        </p:nvPicPr>
        <p:blipFill>
          <a:blip r:embed="rId2" cstate="print"/>
          <a:srcRect/>
          <a:stretch>
            <a:fillRect/>
          </a:stretch>
        </p:blipFill>
        <p:spPr bwMode="auto">
          <a:xfrm>
            <a:off x="2555776" y="1196752"/>
            <a:ext cx="4371975" cy="3276601"/>
          </a:xfrm>
          <a:prstGeom prst="rect">
            <a:avLst/>
          </a:prstGeom>
          <a:noFill/>
        </p:spPr>
      </p:pic>
      <p:sp>
        <p:nvSpPr>
          <p:cNvPr id="5" name="Rectangle 4"/>
          <p:cNvSpPr/>
          <p:nvPr/>
        </p:nvSpPr>
        <p:spPr>
          <a:xfrm>
            <a:off x="467544" y="4365104"/>
            <a:ext cx="8208912" cy="1938992"/>
          </a:xfrm>
          <a:prstGeom prst="rect">
            <a:avLst/>
          </a:prstGeom>
        </p:spPr>
        <p:txBody>
          <a:bodyPr wrap="square">
            <a:spAutoFit/>
          </a:bodyPr>
          <a:lstStyle/>
          <a:p>
            <a:pPr>
              <a:lnSpc>
                <a:spcPct val="150000"/>
              </a:lnSpc>
              <a:buFont typeface="Arial" pitchFamily="34" charset="0"/>
              <a:buChar char="•"/>
            </a:pPr>
            <a:r>
              <a:rPr lang="en-US" sz="2000" dirty="0" smtClean="0">
                <a:latin typeface="Times New Roman" pitchFamily="18" charset="0"/>
                <a:cs typeface="Times New Roman" pitchFamily="18" charset="0"/>
              </a:rPr>
              <a:t>Midpoint ellipse algorithm plots(finds) points of an ellipse on the first quadrant by dividing the quadrant into two regions.</a:t>
            </a:r>
          </a:p>
          <a:p>
            <a:pPr>
              <a:lnSpc>
                <a:spcPct val="150000"/>
              </a:lnSpc>
              <a:buFont typeface="Arial" pitchFamily="34" charset="0"/>
              <a:buChar char="•"/>
            </a:pPr>
            <a:r>
              <a:rPr lang="en-US" sz="2000" dirty="0" smtClean="0">
                <a:latin typeface="Times New Roman" pitchFamily="18" charset="0"/>
                <a:cs typeface="Times New Roman" pitchFamily="18" charset="0"/>
              </a:rPr>
              <a:t>Each point(x, y) is then projected into other three quadrants (-x, y), (x, -y),</a:t>
            </a:r>
          </a:p>
          <a:p>
            <a:pPr>
              <a:lnSpc>
                <a:spcPct val="150000"/>
              </a:lnSpc>
            </a:pPr>
            <a:r>
              <a:rPr lang="en-US" sz="2000" dirty="0" smtClean="0">
                <a:latin typeface="Times New Roman" pitchFamily="18" charset="0"/>
                <a:cs typeface="Times New Roman" pitchFamily="18" charset="0"/>
              </a:rPr>
              <a:t> (-x, -y) i.e. it uses 4-way symmetry.</a:t>
            </a:r>
            <a:endParaRPr lang="en-US" sz="2000" dirty="0">
              <a:latin typeface="Times New Roman" pitchFamily="18" charset="0"/>
              <a:cs typeface="Times New Roman" pitchFamily="18" charset="0"/>
            </a:endParaRPr>
          </a:p>
        </p:txBody>
      </p:sp>
      <p:sp>
        <p:nvSpPr>
          <p:cNvPr id="6" name="Title 1"/>
          <p:cNvSpPr>
            <a:spLocks noGrp="1"/>
          </p:cNvSpPr>
          <p:nvPr>
            <p:ph type="title"/>
          </p:nvPr>
        </p:nvSpPr>
        <p:spPr>
          <a:xfrm>
            <a:off x="972312" y="274638"/>
            <a:ext cx="6408000" cy="684000"/>
          </a:xfrm>
          <a:noFill/>
          <a:ln>
            <a:noFill/>
          </a:ln>
        </p:spPr>
        <p:txBody>
          <a:bodyPr>
            <a:noAutofit/>
          </a:bodyPr>
          <a:lstStyle/>
          <a:p>
            <a:r>
              <a:rPr lang="en-US" sz="3200" b="1" dirty="0" smtClean="0">
                <a:solidFill>
                  <a:srgbClr val="FFC000"/>
                </a:solidFill>
                <a:latin typeface="Times New Roman" pitchFamily="18" charset="0"/>
                <a:cs typeface="Times New Roman" pitchFamily="18" charset="0"/>
              </a:rPr>
              <a:t/>
            </a:r>
            <a:br>
              <a:rPr lang="en-US" sz="3200" b="1" dirty="0" smtClean="0">
                <a:solidFill>
                  <a:srgbClr val="FFC000"/>
                </a:solidFill>
                <a:latin typeface="Times New Roman" pitchFamily="18" charset="0"/>
                <a:cs typeface="Times New Roman" pitchFamily="18" charset="0"/>
              </a:rPr>
            </a:br>
            <a:r>
              <a:rPr lang="en-US" sz="3200" b="1" dirty="0" smtClean="0">
                <a:solidFill>
                  <a:srgbClr val="FFC000"/>
                </a:solidFill>
                <a:latin typeface="Times New Roman" pitchFamily="18" charset="0"/>
                <a:cs typeface="Times New Roman" pitchFamily="18" charset="0"/>
              </a:rPr>
              <a:t>Mid-Point Ellipse Algorithm </a:t>
            </a:r>
            <a:r>
              <a:rPr lang="en-US" sz="3200" dirty="0" smtClean="0">
                <a:solidFill>
                  <a:srgbClr val="FFC000"/>
                </a:solidFill>
                <a:latin typeface="Times New Roman" pitchFamily="18" charset="0"/>
                <a:cs typeface="Times New Roman" pitchFamily="18" charset="0"/>
              </a:rPr>
              <a:t/>
            </a:r>
            <a:br>
              <a:rPr lang="en-US" sz="3200" dirty="0" smtClean="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9527</Words>
  <Application>Microsoft Office PowerPoint</Application>
  <PresentationFormat>On-screen Show (4:3)</PresentationFormat>
  <Paragraphs>2311</Paragraphs>
  <Slides>296</Slides>
  <Notes>1</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296</vt:i4>
      </vt:variant>
    </vt:vector>
  </HeadingPairs>
  <TitlesOfParts>
    <vt:vector size="299" baseType="lpstr">
      <vt:lpstr>Office Theme</vt:lpstr>
      <vt:lpstr>VISIO</vt:lpstr>
      <vt:lpstr>Equation</vt:lpstr>
      <vt:lpstr>  1151CS113-COMPUTER GRAPHICS AND IMAGE PROCESSING</vt:lpstr>
      <vt:lpstr>COMPUTER GRAPHICS AND IMAGE PROCESSING</vt:lpstr>
      <vt:lpstr>COMPUTER GRAPHICS AND IMAGE PROCESSING</vt:lpstr>
      <vt:lpstr>Slide 4</vt:lpstr>
      <vt:lpstr>INTRODUCTION</vt:lpstr>
      <vt:lpstr>Application of Computer Graphics </vt:lpstr>
      <vt:lpstr>HOW COMPUTER GRAPHICS  WORKS IN MOVIES??</vt:lpstr>
      <vt:lpstr> Pixel </vt:lpstr>
      <vt:lpstr>Raster Images</vt:lpstr>
      <vt:lpstr>Vector Graphics</vt:lpstr>
      <vt:lpstr>Rasterisation</vt:lpstr>
      <vt:lpstr>Basic raster graphical algorithm for 2D primitives</vt:lpstr>
      <vt:lpstr>Slide 13</vt:lpstr>
      <vt:lpstr>Scan Converting Lines</vt:lpstr>
      <vt:lpstr>Slide 15</vt:lpstr>
      <vt:lpstr>Introduction to Line Drawing Algorithm </vt:lpstr>
      <vt:lpstr>Slide 17</vt:lpstr>
      <vt:lpstr>EXAMPLE</vt:lpstr>
      <vt:lpstr>Slide 19</vt:lpstr>
      <vt:lpstr>Line Drawing Algorithms </vt:lpstr>
      <vt:lpstr>1. Digital Differential Algorithm ( DDA) </vt:lpstr>
      <vt:lpstr>1. Digital Differential Algorithm ( DDA) </vt:lpstr>
      <vt:lpstr>1. Digital Differential Algorithm ( DDA) </vt:lpstr>
      <vt:lpstr>Slide 24</vt:lpstr>
      <vt:lpstr>1. Digital Differential Algorithm ( DDA) </vt:lpstr>
      <vt:lpstr>1. Digital Differential Algorithm ( DDA) </vt:lpstr>
      <vt:lpstr>Slide 27</vt:lpstr>
      <vt:lpstr>Slide 28</vt:lpstr>
      <vt:lpstr>Slide 29</vt:lpstr>
      <vt:lpstr>Slide 30</vt:lpstr>
      <vt:lpstr>Slide 31</vt:lpstr>
      <vt:lpstr>Slide 32</vt:lpstr>
      <vt:lpstr>Slide 33</vt:lpstr>
      <vt:lpstr>2.Bresenham Line Drawing Algorithm </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Midpoint Circle Drawing Algorithm </vt:lpstr>
      <vt:lpstr>Midpoint Circle Drawing Algorithm</vt:lpstr>
      <vt:lpstr>Midpoint Circle Drawing Algorithm</vt:lpstr>
      <vt:lpstr>Midpoint Circle Drawing Algorithm</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 Mid-Point Ellipse Algorithm  </vt:lpstr>
      <vt:lpstr> Mid-Point Ellipse Algorithm  </vt:lpstr>
      <vt:lpstr> Mid-Point Ellipse Algorithm  </vt:lpstr>
      <vt:lpstr> Mid-Point Ellipse Algorithm  </vt:lpstr>
      <vt:lpstr> Mid-Point Ellipse Algorithm  </vt:lpstr>
      <vt:lpstr> Mid-Point Ellipse Algorithm  </vt:lpstr>
      <vt:lpstr>Slide 105</vt:lpstr>
      <vt:lpstr> Mid-Point Ellipse Algorithm  </vt:lpstr>
      <vt:lpstr> Mid-Point Ellipse Algorithm  </vt:lpstr>
      <vt:lpstr> Mid-Point Ellipse Algorithm  </vt:lpstr>
      <vt:lpstr> Mid-Point Ellipse Algorithm  </vt:lpstr>
      <vt:lpstr>2D and 3D Transformations</vt:lpstr>
      <vt:lpstr>2D and 3D Transformations</vt:lpstr>
      <vt:lpstr>Slide 112</vt:lpstr>
      <vt:lpstr>Slide 113</vt:lpstr>
      <vt:lpstr>Slide 114</vt:lpstr>
      <vt:lpstr>Slide 115</vt:lpstr>
      <vt:lpstr>   PRACTICE PROBLEMS BASED ON 2D TRANSLATION    </vt:lpstr>
      <vt:lpstr>   PRACTICE PROBLEMS BASED ON 2D TRANSLATION    </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3D Transformation </vt:lpstr>
      <vt:lpstr>3D Translation  </vt:lpstr>
      <vt:lpstr>3D Translation  </vt:lpstr>
      <vt:lpstr>3D Translation  </vt:lpstr>
      <vt:lpstr>3D Translation  </vt:lpstr>
      <vt:lpstr>3D Translation  </vt:lpstr>
      <vt:lpstr>3D Translation  </vt:lpstr>
      <vt:lpstr>3D Translation  </vt:lpstr>
      <vt:lpstr>3D Translation  </vt:lpstr>
      <vt:lpstr>3D Translation  </vt:lpstr>
      <vt:lpstr>3D Rotation </vt:lpstr>
      <vt:lpstr>3D Rotation </vt:lpstr>
      <vt:lpstr>3D Rotation </vt:lpstr>
      <vt:lpstr>3D Rotation </vt:lpstr>
      <vt:lpstr>3D Rotation </vt:lpstr>
      <vt:lpstr>3D Rotation </vt:lpstr>
      <vt:lpstr>3D Rotation </vt:lpstr>
      <vt:lpstr>3D Rotation </vt:lpstr>
      <vt:lpstr>3D Rotation </vt:lpstr>
      <vt:lpstr>3D Rotation </vt:lpstr>
      <vt:lpstr>3D Rotation </vt:lpstr>
      <vt:lpstr>3D Scaling </vt:lpstr>
      <vt:lpstr>3D Scaling </vt:lpstr>
      <vt:lpstr>3D Scaling </vt:lpstr>
      <vt:lpstr>3D Scaling </vt:lpstr>
      <vt:lpstr>3D Scaling </vt:lpstr>
      <vt:lpstr>3D Scaling </vt:lpstr>
      <vt:lpstr>3D Scaling </vt:lpstr>
      <vt:lpstr>3D Scaling </vt:lpstr>
      <vt:lpstr>3D Scaling </vt:lpstr>
      <vt:lpstr>3D Reflection </vt:lpstr>
      <vt:lpstr>3D Reflection </vt:lpstr>
      <vt:lpstr>3D Reflection </vt:lpstr>
      <vt:lpstr>3D Reflection </vt:lpstr>
      <vt:lpstr>3D Reflection </vt:lpstr>
      <vt:lpstr>3D Reflection </vt:lpstr>
      <vt:lpstr>3D Reflection </vt:lpstr>
      <vt:lpstr>3D Reflection </vt:lpstr>
      <vt:lpstr>3D Reflection </vt:lpstr>
      <vt:lpstr>3D Reflection </vt:lpstr>
      <vt:lpstr>3D Reflection </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 Difference between Window Port and Viewport </vt:lpstr>
      <vt:lpstr>Clipping</vt:lpstr>
      <vt:lpstr>Point Clipping</vt:lpstr>
      <vt:lpstr>Slide 224</vt:lpstr>
      <vt:lpstr>Slide 225</vt:lpstr>
      <vt:lpstr>Slide 226</vt:lpstr>
      <vt:lpstr>Mid Point Subdivision Line  Clipping Algorithm   </vt:lpstr>
      <vt:lpstr>Mid Point Subdivision Line  Clipping Algorithm   </vt:lpstr>
      <vt:lpstr>Mid Point Subdivision Line  Clipping Algorithm   </vt:lpstr>
      <vt:lpstr>Mid Point Subdivision Line  Clipping Algorithm   </vt:lpstr>
      <vt:lpstr>Mid Point Subdivision Line  Clipping Algorithm   </vt:lpstr>
      <vt:lpstr>Mid Point Subdivision Line  Clipping Algorithm   </vt:lpstr>
      <vt:lpstr>Mid Point Subdivision Line  Clipping Algorithm   </vt:lpstr>
      <vt:lpstr>Mid Point Subdivision Line  Clipping Algorithm   </vt:lpstr>
      <vt:lpstr>Liang-Barsky Line Clipping Algorithm </vt:lpstr>
      <vt:lpstr>Liang-Barsky Line Clipping Algorithm </vt:lpstr>
      <vt:lpstr>Liang-Barsky Line Clipping Algorithm </vt:lpstr>
      <vt:lpstr>Liang-Barsky Line Clipping Algorithm </vt:lpstr>
      <vt:lpstr>Liang-Barsky Line Clipping Algorithm </vt:lpstr>
      <vt:lpstr>Liang-Barsky Line Clipping Algorithm </vt:lpstr>
      <vt:lpstr>Liang-Barsky Line Clipping Algorithm </vt:lpstr>
      <vt:lpstr>Slide 242</vt:lpstr>
      <vt:lpstr>Slide 243</vt:lpstr>
      <vt:lpstr>Slide 244</vt:lpstr>
      <vt:lpstr>Slide 245</vt:lpstr>
      <vt:lpstr>Slide 246</vt:lpstr>
      <vt:lpstr>Slide 247</vt:lpstr>
      <vt:lpstr>Slide 248</vt:lpstr>
      <vt:lpstr>Slide 249</vt:lpstr>
      <vt:lpstr>Slide 250</vt:lpstr>
      <vt:lpstr>Weiler-Atherton polygon clipping algorithm </vt:lpstr>
      <vt:lpstr>Weiler-Atherton polygon clipping algorithm </vt:lpstr>
      <vt:lpstr>Weiler-Atherton polygon clipping algorithm </vt:lpstr>
      <vt:lpstr>Weiler-Atherton polygon clipping algorithm </vt:lpstr>
      <vt:lpstr>Weiler-Atherton polygon clipping algorithm </vt:lpstr>
      <vt:lpstr>Weiler-Atherton polygon clipping algorithm </vt:lpstr>
      <vt:lpstr>Weiler-Atherton polygon clipping algorithm </vt:lpstr>
      <vt:lpstr>Weiler-Atherton polygon clipping algorithm </vt:lpstr>
      <vt:lpstr>Weiler-Atherton polygon clipping algorithm </vt:lpstr>
      <vt:lpstr>Slide 260</vt:lpstr>
      <vt:lpstr>Slide 261</vt:lpstr>
      <vt:lpstr>Slide 262</vt:lpstr>
      <vt:lpstr>Bezier Curve</vt:lpstr>
      <vt:lpstr>Bezier Curve</vt:lpstr>
      <vt:lpstr>Bezier Curve</vt:lpstr>
      <vt:lpstr>Bezier Curve</vt:lpstr>
      <vt:lpstr>Bezier Curve</vt:lpstr>
      <vt:lpstr>Bezier Curve</vt:lpstr>
      <vt:lpstr>Applications of Bezier Curve</vt:lpstr>
      <vt:lpstr>B-Spline Curves </vt:lpstr>
      <vt:lpstr>B-Spline Curves </vt:lpstr>
      <vt:lpstr>B-Spline Curves </vt:lpstr>
      <vt:lpstr>B-Spline Curves </vt:lpstr>
      <vt:lpstr>B-Spline Curves </vt:lpstr>
      <vt:lpstr>B-Spline Curves </vt:lpstr>
      <vt:lpstr>Slide 276</vt:lpstr>
      <vt:lpstr>B-Spline Curves </vt:lpstr>
      <vt:lpstr>Slide 278</vt:lpstr>
      <vt:lpstr>Three-Dimensional Modeling</vt:lpstr>
      <vt:lpstr>Wire Frame Models</vt:lpstr>
      <vt:lpstr>Wire Frame Models</vt:lpstr>
      <vt:lpstr>Wire Frame Models</vt:lpstr>
      <vt:lpstr>Surface Models</vt:lpstr>
      <vt:lpstr>Slide 284</vt:lpstr>
      <vt:lpstr>Slide 285</vt:lpstr>
      <vt:lpstr>Slide 286</vt:lpstr>
      <vt:lpstr>Wire Frame Model to Solid Model</vt:lpstr>
      <vt:lpstr>Solid Models</vt:lpstr>
      <vt:lpstr>Solid Models</vt:lpstr>
      <vt:lpstr>Solid Models</vt:lpstr>
      <vt:lpstr>Solid Models</vt:lpstr>
      <vt:lpstr>Slide 292</vt:lpstr>
      <vt:lpstr>Slide 293</vt:lpstr>
      <vt:lpstr>Slide 294</vt:lpstr>
      <vt:lpstr>Slide 295</vt:lpstr>
      <vt:lpstr>Slide 296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1151CS113-COMPUTER GRAPHICS AND IMAGE PROCESSING</dc:title>
  <dc:creator>admin</dc:creator>
  <cp:lastModifiedBy>admin</cp:lastModifiedBy>
  <cp:revision>1</cp:revision>
  <dcterms:created xsi:type="dcterms:W3CDTF">2020-09-05T09:56:15Z</dcterms:created>
  <dcterms:modified xsi:type="dcterms:W3CDTF">2020-09-05T09:59:38Z</dcterms:modified>
</cp:coreProperties>
</file>